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62" r:id="rId5"/>
    <p:sldId id="259" r:id="rId6"/>
    <p:sldId id="260" r:id="rId7"/>
    <p:sldId id="261" r:id="rId8"/>
  </p:sldIdLst>
  <p:sldSz cx="9144000" cy="5143500" type="screen16x9"/>
  <p:notesSz cx="6858000" cy="9144000"/>
  <p:embeddedFontLst>
    <p:embeddedFont>
      <p:font typeface="PT Sans Narrow" charset="0"/>
      <p:regular r:id="rId10"/>
      <p:bold r:id="rId11"/>
    </p:embeddedFont>
    <p:embeddedFont>
      <p:font typeface="Calibri" pitchFamily="34" charset="0"/>
      <p:regular r:id="rId12"/>
      <p:bold r:id="rId13"/>
      <p:italic r:id="rId14"/>
      <p:boldItalic r:id="rId15"/>
    </p:embeddedFont>
    <p:embeddedFont>
      <p:font typeface="Open Sans"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27" d="100"/>
          <a:sy n="127" d="100"/>
        </p:scale>
        <p:origin x="-178" y="-77"/>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sp>
        <p:nvSpPr>
          <p:cNvPr id="10" name="Google Shape;10;p2"/>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12" name="Google Shape;12;p2"/>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1"/>
          <p:cNvSpPr txBox="1">
            <a:spLocks noGrp="1"/>
          </p:cNvSpPr>
          <p:nvPr>
            <p:ph type="title" hasCustomPrompt="1"/>
          </p:nvPr>
        </p:nvSpPr>
        <p:spPr>
          <a:xfrm>
            <a:off x="311700" y="1304850"/>
            <a:ext cx="85206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cxnSp>
        <p:nvCxnSpPr>
          <p:cNvPr id="15" name="Google Shape;15;p3"/>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6" name="Google Shape;16;p3"/>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7" name="Google Shape;17;p3"/>
          <p:cNvGrpSpPr/>
          <p:nvPr/>
        </p:nvGrpSpPr>
        <p:grpSpPr>
          <a:xfrm>
            <a:off x="1004144" y="1022025"/>
            <a:ext cx="7136669" cy="152400"/>
            <a:chOff x="1346429" y="1011300"/>
            <a:chExt cx="6452100" cy="152400"/>
          </a:xfrm>
        </p:grpSpPr>
        <p:cxnSp>
          <p:nvCxnSpPr>
            <p:cNvPr id="18" name="Google Shape;18;p3"/>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9" name="Google Shape;19;p3"/>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20" name="Google Shape;20;p3"/>
          <p:cNvGrpSpPr/>
          <p:nvPr/>
        </p:nvGrpSpPr>
        <p:grpSpPr>
          <a:xfrm>
            <a:off x="1004151" y="3969100"/>
            <a:ext cx="7136669" cy="152400"/>
            <a:chOff x="1346435" y="3969088"/>
            <a:chExt cx="6452100" cy="152400"/>
          </a:xfrm>
        </p:grpSpPr>
        <p:cxnSp>
          <p:nvCxnSpPr>
            <p:cNvPr id="21" name="Google Shape;21;p3"/>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22" name="Google Shape;22;p3"/>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23" name="Google Shape;23;p3"/>
          <p:cNvSpPr txBox="1">
            <a:spLocks noGrp="1"/>
          </p:cNvSpPr>
          <p:nvPr>
            <p:ph type="ctrTitle"/>
          </p:nvPr>
        </p:nvSpPr>
        <p:spPr>
          <a:xfrm>
            <a:off x="1004150" y="1751764"/>
            <a:ext cx="7136700" cy="1022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a:endParaRPr/>
          </a:p>
        </p:txBody>
      </p:sp>
      <p:sp>
        <p:nvSpPr>
          <p:cNvPr id="24" name="Google Shape;24;p3"/>
          <p:cNvSpPr txBox="1">
            <a:spLocks noGrp="1"/>
          </p:cNvSpPr>
          <p:nvPr>
            <p:ph type="subTitle" idx="1"/>
          </p:nvPr>
        </p:nvSpPr>
        <p:spPr>
          <a:xfrm>
            <a:off x="2137225" y="2850039"/>
            <a:ext cx="4870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5" name="Google Shape;2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4"/>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4"/>
          <p:cNvSpPr txBox="1">
            <a:spLocks noGrp="1"/>
          </p:cNvSpPr>
          <p:nvPr>
            <p:ph type="title"/>
          </p:nvPr>
        </p:nvSpPr>
        <p:spPr>
          <a:xfrm>
            <a:off x="311700" y="814800"/>
            <a:ext cx="8571300" cy="942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2"/>
              </a:buClr>
              <a:buSzPts val="5400"/>
              <a:buNone/>
              <a:defRPr sz="5400" b="0">
                <a:solidFill>
                  <a:schemeClr val="dk2"/>
                </a:solidFill>
              </a:defRPr>
            </a:lvl1pPr>
            <a:lvl2pPr lvl="1" algn="l">
              <a:lnSpc>
                <a:spcPct val="100000"/>
              </a:lnSpc>
              <a:spcBef>
                <a:spcPts val="0"/>
              </a:spcBef>
              <a:spcAft>
                <a:spcPts val="0"/>
              </a:spcAft>
              <a:buClr>
                <a:schemeClr val="dk2"/>
              </a:buClr>
              <a:buSzPts val="5400"/>
              <a:buNone/>
              <a:defRPr sz="5400" b="0">
                <a:solidFill>
                  <a:schemeClr val="dk2"/>
                </a:solidFill>
              </a:defRPr>
            </a:lvl2pPr>
            <a:lvl3pPr lvl="2" algn="l">
              <a:lnSpc>
                <a:spcPct val="100000"/>
              </a:lnSpc>
              <a:spcBef>
                <a:spcPts val="0"/>
              </a:spcBef>
              <a:spcAft>
                <a:spcPts val="0"/>
              </a:spcAft>
              <a:buClr>
                <a:schemeClr val="dk2"/>
              </a:buClr>
              <a:buSzPts val="5400"/>
              <a:buNone/>
              <a:defRPr sz="5400" b="0">
                <a:solidFill>
                  <a:schemeClr val="dk2"/>
                </a:solidFill>
              </a:defRPr>
            </a:lvl3pPr>
            <a:lvl4pPr lvl="3" algn="l">
              <a:lnSpc>
                <a:spcPct val="100000"/>
              </a:lnSpc>
              <a:spcBef>
                <a:spcPts val="0"/>
              </a:spcBef>
              <a:spcAft>
                <a:spcPts val="0"/>
              </a:spcAft>
              <a:buClr>
                <a:schemeClr val="dk2"/>
              </a:buClr>
              <a:buSzPts val="5400"/>
              <a:buNone/>
              <a:defRPr sz="5400" b="0">
                <a:solidFill>
                  <a:schemeClr val="dk2"/>
                </a:solidFill>
              </a:defRPr>
            </a:lvl4pPr>
            <a:lvl5pPr lvl="4" algn="l">
              <a:lnSpc>
                <a:spcPct val="100000"/>
              </a:lnSpc>
              <a:spcBef>
                <a:spcPts val="0"/>
              </a:spcBef>
              <a:spcAft>
                <a:spcPts val="0"/>
              </a:spcAft>
              <a:buClr>
                <a:schemeClr val="dk2"/>
              </a:buClr>
              <a:buSzPts val="5400"/>
              <a:buNone/>
              <a:defRPr sz="5400" b="0">
                <a:solidFill>
                  <a:schemeClr val="dk2"/>
                </a:solidFill>
              </a:defRPr>
            </a:lvl5pPr>
            <a:lvl6pPr lvl="5" algn="l">
              <a:lnSpc>
                <a:spcPct val="100000"/>
              </a:lnSpc>
              <a:spcBef>
                <a:spcPts val="0"/>
              </a:spcBef>
              <a:spcAft>
                <a:spcPts val="0"/>
              </a:spcAft>
              <a:buClr>
                <a:schemeClr val="dk2"/>
              </a:buClr>
              <a:buSzPts val="5400"/>
              <a:buNone/>
              <a:defRPr sz="5400" b="0">
                <a:solidFill>
                  <a:schemeClr val="dk2"/>
                </a:solidFill>
              </a:defRPr>
            </a:lvl6pPr>
            <a:lvl7pPr lvl="6" algn="l">
              <a:lnSpc>
                <a:spcPct val="100000"/>
              </a:lnSpc>
              <a:spcBef>
                <a:spcPts val="0"/>
              </a:spcBef>
              <a:spcAft>
                <a:spcPts val="0"/>
              </a:spcAft>
              <a:buClr>
                <a:schemeClr val="dk2"/>
              </a:buClr>
              <a:buSzPts val="5400"/>
              <a:buNone/>
              <a:defRPr sz="5400" b="0">
                <a:solidFill>
                  <a:schemeClr val="dk2"/>
                </a:solidFill>
              </a:defRPr>
            </a:lvl7pPr>
            <a:lvl8pPr lvl="7" algn="l">
              <a:lnSpc>
                <a:spcPct val="100000"/>
              </a:lnSpc>
              <a:spcBef>
                <a:spcPts val="0"/>
              </a:spcBef>
              <a:spcAft>
                <a:spcPts val="0"/>
              </a:spcAft>
              <a:buClr>
                <a:schemeClr val="dk2"/>
              </a:buClr>
              <a:buSzPts val="5400"/>
              <a:buNone/>
              <a:defRPr sz="5400" b="0">
                <a:solidFill>
                  <a:schemeClr val="dk2"/>
                </a:solidFill>
              </a:defRPr>
            </a:lvl8pPr>
            <a:lvl9pPr lvl="8" algn="l">
              <a:lnSpc>
                <a:spcPct val="100000"/>
              </a:lnSpc>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311700" y="159960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
              <a:t>SAPIO ANALYTICS</a:t>
            </a:r>
            <a:endParaRPr/>
          </a:p>
        </p:txBody>
      </p:sp>
      <p:sp>
        <p:nvSpPr>
          <p:cNvPr id="67" name="Google Shape;67;p13"/>
          <p:cNvSpPr txBox="1">
            <a:spLocks noGrp="1"/>
          </p:cNvSpPr>
          <p:nvPr>
            <p:ph type="title"/>
          </p:nvPr>
        </p:nvSpPr>
        <p:spPr>
          <a:xfrm>
            <a:off x="171175" y="258555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 sz="2200"/>
              <a:t>Criminal Face Detector </a:t>
            </a:r>
            <a:endParaRPr sz="2200"/>
          </a:p>
        </p:txBody>
      </p:sp>
      <p:pic>
        <p:nvPicPr>
          <p:cNvPr id="68" name="Google Shape;68;p13"/>
          <p:cNvPicPr preferRelativeResize="0"/>
          <p:nvPr/>
        </p:nvPicPr>
        <p:blipFill rotWithShape="1">
          <a:blip r:embed="rId3">
            <a:alphaModFix/>
          </a:blip>
          <a:srcRect/>
          <a:stretch/>
        </p:blipFill>
        <p:spPr>
          <a:xfrm>
            <a:off x="8071750" y="133950"/>
            <a:ext cx="936176" cy="800124"/>
          </a:xfrm>
          <a:prstGeom prst="rect">
            <a:avLst/>
          </a:prstGeom>
          <a:noFill/>
          <a:ln>
            <a:noFill/>
          </a:ln>
        </p:spPr>
      </p:pic>
      <p:pic>
        <p:nvPicPr>
          <p:cNvPr id="69" name="Google Shape;69;p13"/>
          <p:cNvPicPr preferRelativeResize="0"/>
          <p:nvPr/>
        </p:nvPicPr>
        <p:blipFill rotWithShape="1">
          <a:blip r:embed="rId4">
            <a:alphaModFix/>
          </a:blip>
          <a:srcRect/>
          <a:stretch/>
        </p:blipFill>
        <p:spPr>
          <a:xfrm>
            <a:off x="311700" y="133950"/>
            <a:ext cx="1066834" cy="800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11700" y="228540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
              <a:t>Detector which can be implemented in Security Systems</a:t>
            </a:r>
            <a:endParaRPr/>
          </a:p>
          <a:p>
            <a:pPr marL="0" lvl="0" indent="0" algn="l" rtl="0">
              <a:lnSpc>
                <a:spcPct val="100000"/>
              </a:lnSpc>
              <a:spcBef>
                <a:spcPts val="0"/>
              </a:spcBef>
              <a:spcAft>
                <a:spcPts val="0"/>
              </a:spcAft>
              <a:buSzPts val="3600"/>
              <a:buNone/>
            </a:pPr>
            <a:endParaRPr/>
          </a:p>
        </p:txBody>
      </p:sp>
      <p:pic>
        <p:nvPicPr>
          <p:cNvPr id="75" name="Google Shape;75;p14"/>
          <p:cNvPicPr preferRelativeResize="0"/>
          <p:nvPr/>
        </p:nvPicPr>
        <p:blipFill rotWithShape="1">
          <a:blip r:embed="rId3">
            <a:alphaModFix/>
          </a:blip>
          <a:srcRect/>
          <a:stretch/>
        </p:blipFill>
        <p:spPr>
          <a:xfrm>
            <a:off x="8071750" y="133950"/>
            <a:ext cx="936176" cy="800124"/>
          </a:xfrm>
          <a:prstGeom prst="rect">
            <a:avLst/>
          </a:prstGeom>
          <a:noFill/>
          <a:ln>
            <a:noFill/>
          </a:ln>
        </p:spPr>
      </p:pic>
      <p:pic>
        <p:nvPicPr>
          <p:cNvPr id="76" name="Google Shape;76;p14"/>
          <p:cNvPicPr preferRelativeResize="0"/>
          <p:nvPr/>
        </p:nvPicPr>
        <p:blipFill rotWithShape="1">
          <a:blip r:embed="rId4">
            <a:alphaModFix/>
          </a:blip>
          <a:srcRect/>
          <a:stretch/>
        </p:blipFill>
        <p:spPr>
          <a:xfrm>
            <a:off x="311700" y="133950"/>
            <a:ext cx="1259074" cy="944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11700" y="7498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endParaRPr>
              <a:latin typeface="Calibri"/>
              <a:ea typeface="Calibri"/>
              <a:cs typeface="Calibri"/>
              <a:sym typeface="Calibri"/>
            </a:endParaRPr>
          </a:p>
          <a:p>
            <a:pPr marL="0" lvl="0" indent="0" algn="l" rtl="0">
              <a:lnSpc>
                <a:spcPct val="100000"/>
              </a:lnSpc>
              <a:spcBef>
                <a:spcPts val="0"/>
              </a:spcBef>
              <a:spcAft>
                <a:spcPts val="0"/>
              </a:spcAft>
              <a:buSzPts val="3600"/>
              <a:buNone/>
            </a:pPr>
            <a:r>
              <a:rPr lang="en">
                <a:latin typeface="Calibri"/>
                <a:ea typeface="Calibri"/>
                <a:cs typeface="Calibri"/>
                <a:sym typeface="Calibri"/>
              </a:rPr>
              <a:t>Problem/s you are solving</a:t>
            </a:r>
            <a:endParaRPr>
              <a:latin typeface="Calibri"/>
              <a:ea typeface="Calibri"/>
              <a:cs typeface="Calibri"/>
              <a:sym typeface="Calibri"/>
            </a:endParaRPr>
          </a:p>
        </p:txBody>
      </p:sp>
      <p:sp>
        <p:nvSpPr>
          <p:cNvPr id="82" name="Google Shape;82;p15"/>
          <p:cNvSpPr txBox="1">
            <a:spLocks noGrp="1"/>
          </p:cNvSpPr>
          <p:nvPr>
            <p:ph type="body" idx="1"/>
          </p:nvPr>
        </p:nvSpPr>
        <p:spPr>
          <a:xfrm>
            <a:off x="311700" y="2091850"/>
            <a:ext cx="8520600" cy="34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t>Build a face recognition analytics system for law enforcement agencies.</a:t>
            </a:r>
            <a:endParaRPr sz="2000"/>
          </a:p>
          <a:p>
            <a:pPr marL="0" lvl="0" indent="0" algn="l" rtl="0">
              <a:spcBef>
                <a:spcPts val="0"/>
              </a:spcBef>
              <a:spcAft>
                <a:spcPts val="0"/>
              </a:spcAft>
              <a:buNone/>
            </a:pPr>
            <a:endParaRPr sz="2000"/>
          </a:p>
          <a:p>
            <a:pPr marL="0" lvl="0" indent="0" algn="l" rtl="0">
              <a:spcBef>
                <a:spcPts val="0"/>
              </a:spcBef>
              <a:spcAft>
                <a:spcPts val="0"/>
              </a:spcAft>
              <a:buNone/>
            </a:pPr>
            <a:r>
              <a:rPr lang="en" sz="2000"/>
              <a:t>The task here is to analyze a 30 second- 1 min video, and capture faces of the people in the same, and then analyze another video to see how many of the persons in the first video are seen again in the second video and at what times.</a:t>
            </a:r>
            <a:endParaRPr sz="2000"/>
          </a:p>
          <a:p>
            <a:pPr marL="0" lvl="0" indent="0" algn="l" rtl="0">
              <a:spcBef>
                <a:spcPts val="0"/>
              </a:spcBef>
              <a:spcAft>
                <a:spcPts val="0"/>
              </a:spcAft>
              <a:buNone/>
            </a:pPr>
            <a:endParaRPr/>
          </a:p>
        </p:txBody>
      </p:sp>
      <p:pic>
        <p:nvPicPr>
          <p:cNvPr id="83" name="Google Shape;83;p15"/>
          <p:cNvPicPr preferRelativeResize="0"/>
          <p:nvPr/>
        </p:nvPicPr>
        <p:blipFill rotWithShape="1">
          <a:blip r:embed="rId3">
            <a:alphaModFix/>
          </a:blip>
          <a:srcRect/>
          <a:stretch/>
        </p:blipFill>
        <p:spPr>
          <a:xfrm>
            <a:off x="8071750" y="133950"/>
            <a:ext cx="936176" cy="800124"/>
          </a:xfrm>
          <a:prstGeom prst="rect">
            <a:avLst/>
          </a:prstGeom>
          <a:noFill/>
          <a:ln>
            <a:noFill/>
          </a:ln>
        </p:spPr>
      </p:pic>
      <p:pic>
        <p:nvPicPr>
          <p:cNvPr id="84" name="Google Shape;84;p15"/>
          <p:cNvPicPr preferRelativeResize="0"/>
          <p:nvPr/>
        </p:nvPicPr>
        <p:blipFill rotWithShape="1">
          <a:blip r:embed="rId4">
            <a:alphaModFix/>
          </a:blip>
          <a:srcRect/>
          <a:stretch/>
        </p:blipFill>
        <p:spPr>
          <a:xfrm>
            <a:off x="114300" y="133950"/>
            <a:ext cx="1220000" cy="915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11700" y="7498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endParaRPr>
              <a:latin typeface="Calibri"/>
              <a:ea typeface="Calibri"/>
              <a:cs typeface="Calibri"/>
              <a:sym typeface="Calibri"/>
            </a:endParaRPr>
          </a:p>
          <a:p>
            <a:pPr marL="0" lvl="0" indent="0" algn="l" rtl="0">
              <a:lnSpc>
                <a:spcPct val="100000"/>
              </a:lnSpc>
              <a:spcBef>
                <a:spcPts val="0"/>
              </a:spcBef>
              <a:spcAft>
                <a:spcPts val="0"/>
              </a:spcAft>
              <a:buSzPts val="3600"/>
              <a:buNone/>
            </a:pPr>
            <a:r>
              <a:rPr lang="en" dirty="0" smtClean="0">
                <a:latin typeface="Calibri"/>
                <a:ea typeface="Calibri"/>
                <a:cs typeface="Calibri"/>
                <a:sym typeface="Calibri"/>
              </a:rPr>
              <a:t>Libraries used</a:t>
            </a:r>
            <a:endParaRPr>
              <a:latin typeface="Calibri"/>
              <a:ea typeface="Calibri"/>
              <a:cs typeface="Calibri"/>
              <a:sym typeface="Calibri"/>
            </a:endParaRPr>
          </a:p>
        </p:txBody>
      </p:sp>
      <p:sp>
        <p:nvSpPr>
          <p:cNvPr id="82" name="Google Shape;82;p15"/>
          <p:cNvSpPr txBox="1">
            <a:spLocks noGrp="1"/>
          </p:cNvSpPr>
          <p:nvPr>
            <p:ph type="body" idx="1"/>
          </p:nvPr>
        </p:nvSpPr>
        <p:spPr>
          <a:xfrm>
            <a:off x="311700" y="2091850"/>
            <a:ext cx="8520600" cy="3416400"/>
          </a:xfrm>
          <a:prstGeom prst="rect">
            <a:avLst/>
          </a:prstGeom>
          <a:noFill/>
          <a:ln>
            <a:noFill/>
          </a:ln>
        </p:spPr>
        <p:txBody>
          <a:bodyPr spcFirstLastPara="1" wrap="square" lIns="91425" tIns="91425" rIns="91425" bIns="91425" anchor="t" anchorCtr="0">
            <a:noAutofit/>
          </a:bodyPr>
          <a:lstStyle/>
          <a:p>
            <a:pPr marL="342900" lvl="0" algn="l" rtl="0">
              <a:spcBef>
                <a:spcPts val="0"/>
              </a:spcBef>
              <a:spcAft>
                <a:spcPts val="0"/>
              </a:spcAft>
              <a:buAutoNum type="arabicPeriod"/>
            </a:pPr>
            <a:r>
              <a:rPr lang="en-IN" dirty="0" smtClean="0"/>
              <a:t>Open </a:t>
            </a:r>
            <a:r>
              <a:rPr lang="en-IN" dirty="0" err="1" smtClean="0"/>
              <a:t>cv</a:t>
            </a:r>
            <a:endParaRPr lang="en-IN" dirty="0" smtClean="0"/>
          </a:p>
          <a:p>
            <a:pPr marL="342900" lvl="0" algn="l" rtl="0">
              <a:spcBef>
                <a:spcPts val="0"/>
              </a:spcBef>
              <a:spcAft>
                <a:spcPts val="0"/>
              </a:spcAft>
              <a:buAutoNum type="arabicPeriod"/>
            </a:pPr>
            <a:r>
              <a:rPr lang="en-IN" dirty="0" err="1" smtClean="0"/>
              <a:t>Keras</a:t>
            </a:r>
            <a:endParaRPr lang="en-IN" dirty="0" smtClean="0"/>
          </a:p>
          <a:p>
            <a:pPr marL="342900" lvl="0" algn="l" rtl="0">
              <a:spcBef>
                <a:spcPts val="0"/>
              </a:spcBef>
              <a:spcAft>
                <a:spcPts val="0"/>
              </a:spcAft>
              <a:buAutoNum type="arabicPeriod"/>
            </a:pPr>
            <a:r>
              <a:rPr lang="en-IN" dirty="0" err="1" smtClean="0"/>
              <a:t>Datetime</a:t>
            </a:r>
            <a:r>
              <a:rPr lang="en-IN" dirty="0" smtClean="0"/>
              <a:t> </a:t>
            </a:r>
          </a:p>
          <a:p>
            <a:pPr marL="342900" lvl="0" algn="l" rtl="0">
              <a:spcBef>
                <a:spcPts val="0"/>
              </a:spcBef>
              <a:spcAft>
                <a:spcPts val="0"/>
              </a:spcAft>
              <a:buAutoNum type="arabicPeriod"/>
            </a:pPr>
            <a:r>
              <a:rPr lang="en-IN" dirty="0" err="1" smtClean="0"/>
              <a:t>Numpy</a:t>
            </a:r>
            <a:endParaRPr/>
          </a:p>
        </p:txBody>
      </p:sp>
      <p:pic>
        <p:nvPicPr>
          <p:cNvPr id="83" name="Google Shape;83;p15"/>
          <p:cNvPicPr preferRelativeResize="0"/>
          <p:nvPr/>
        </p:nvPicPr>
        <p:blipFill rotWithShape="1">
          <a:blip r:embed="rId3">
            <a:alphaModFix/>
          </a:blip>
          <a:srcRect/>
          <a:stretch/>
        </p:blipFill>
        <p:spPr>
          <a:xfrm>
            <a:off x="8071750" y="133950"/>
            <a:ext cx="936176" cy="800124"/>
          </a:xfrm>
          <a:prstGeom prst="rect">
            <a:avLst/>
          </a:prstGeom>
          <a:noFill/>
          <a:ln>
            <a:noFill/>
          </a:ln>
        </p:spPr>
      </p:pic>
      <p:pic>
        <p:nvPicPr>
          <p:cNvPr id="84" name="Google Shape;84;p15"/>
          <p:cNvPicPr preferRelativeResize="0"/>
          <p:nvPr/>
        </p:nvPicPr>
        <p:blipFill rotWithShape="1">
          <a:blip r:embed="rId4">
            <a:alphaModFix/>
          </a:blip>
          <a:srcRect/>
          <a:stretch/>
        </p:blipFill>
        <p:spPr>
          <a:xfrm>
            <a:off x="114300" y="133950"/>
            <a:ext cx="1220000" cy="91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2974775" y="59105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a:t>Solution</a:t>
            </a:r>
            <a:endParaRPr/>
          </a:p>
        </p:txBody>
      </p:sp>
      <p:sp>
        <p:nvSpPr>
          <p:cNvPr id="90" name="Google Shape;90;p16"/>
          <p:cNvSpPr txBox="1">
            <a:spLocks noGrp="1"/>
          </p:cNvSpPr>
          <p:nvPr>
            <p:ph type="body" idx="1"/>
          </p:nvPr>
        </p:nvSpPr>
        <p:spPr>
          <a:xfrm>
            <a:off x="56225" y="1214428"/>
            <a:ext cx="8832300" cy="3465272"/>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AutoNum type="arabicPeriod"/>
            </a:pPr>
            <a:r>
              <a:rPr lang="en" dirty="0" smtClean="0"/>
              <a:t>Dataset Generation-</a:t>
            </a:r>
          </a:p>
          <a:p>
            <a:pPr marL="457200" lvl="0" indent="-342900" algn="l" rtl="0">
              <a:lnSpc>
                <a:spcPct val="115000"/>
              </a:lnSpc>
              <a:spcBef>
                <a:spcPts val="0"/>
              </a:spcBef>
              <a:spcAft>
                <a:spcPts val="0"/>
              </a:spcAft>
              <a:buSzPts val="1800"/>
              <a:buNone/>
            </a:pPr>
            <a:r>
              <a:rPr lang="en" dirty="0" smtClean="0"/>
              <a:t> </a:t>
            </a:r>
            <a:r>
              <a:rPr lang="en" dirty="0" smtClean="0"/>
              <a:t>     Every second of video is captured as frames. Duplicated frames are deleted.</a:t>
            </a:r>
          </a:p>
          <a:p>
            <a:pPr marL="457200" lvl="0" indent="-342900" algn="l" rtl="0">
              <a:lnSpc>
                <a:spcPct val="115000"/>
              </a:lnSpc>
              <a:spcBef>
                <a:spcPts val="0"/>
              </a:spcBef>
              <a:spcAft>
                <a:spcPts val="0"/>
              </a:spcAft>
              <a:buSzPts val="1800"/>
              <a:buNone/>
            </a:pPr>
            <a:r>
              <a:rPr lang="en" dirty="0" smtClean="0"/>
              <a:t> </a:t>
            </a:r>
            <a:r>
              <a:rPr lang="en" dirty="0" smtClean="0"/>
              <a:t>     Then, faces are detected from frames. Dataset is generated by data augmentation (50 images of each sample).</a:t>
            </a:r>
            <a:endParaRPr lang="en" dirty="0" smtClean="0"/>
          </a:p>
          <a:p>
            <a:pPr marL="457200" lvl="0" indent="-342900" algn="l" rtl="0">
              <a:lnSpc>
                <a:spcPct val="115000"/>
              </a:lnSpc>
              <a:spcBef>
                <a:spcPts val="0"/>
              </a:spcBef>
              <a:spcAft>
                <a:spcPts val="0"/>
              </a:spcAft>
              <a:buSzPts val="1800"/>
              <a:buNone/>
            </a:pPr>
            <a:r>
              <a:rPr lang="en" dirty="0" smtClean="0"/>
              <a:t> 2.  Training-</a:t>
            </a:r>
          </a:p>
          <a:p>
            <a:pPr marL="457200" lvl="0" indent="-342900" algn="l" rtl="0">
              <a:lnSpc>
                <a:spcPct val="115000"/>
              </a:lnSpc>
              <a:spcBef>
                <a:spcPts val="0"/>
              </a:spcBef>
              <a:spcAft>
                <a:spcPts val="0"/>
              </a:spcAft>
              <a:buSzPts val="1800"/>
              <a:buNone/>
            </a:pPr>
            <a:r>
              <a:rPr lang="en" dirty="0" smtClean="0"/>
              <a:t> </a:t>
            </a:r>
            <a:r>
              <a:rPr lang="en" dirty="0" smtClean="0"/>
              <a:t>     </a:t>
            </a:r>
            <a:r>
              <a:rPr lang="en" dirty="0" smtClean="0"/>
              <a:t>Secondly</a:t>
            </a:r>
            <a:r>
              <a:rPr lang="en" dirty="0"/>
              <a:t>, we have trained and used LBPH algorithm for our recognizer and a file is saved for </a:t>
            </a:r>
            <a:r>
              <a:rPr lang="en" dirty="0" smtClean="0"/>
              <a:t>each of the</a:t>
            </a:r>
            <a:r>
              <a:rPr lang="en" dirty="0" smtClean="0"/>
              <a:t> </a:t>
            </a:r>
            <a:r>
              <a:rPr lang="en" dirty="0"/>
              <a:t>samples. </a:t>
            </a:r>
            <a:endParaRPr lang="en" dirty="0"/>
          </a:p>
          <a:p>
            <a:pPr marL="457200" lvl="0" indent="-342900" algn="l" rtl="0">
              <a:lnSpc>
                <a:spcPct val="115000"/>
              </a:lnSpc>
              <a:spcBef>
                <a:spcPts val="0"/>
              </a:spcBef>
              <a:spcAft>
                <a:spcPts val="0"/>
              </a:spcAft>
              <a:buSzPts val="1800"/>
              <a:buAutoNum type="arabicPeriod" startAt="3"/>
            </a:pPr>
            <a:r>
              <a:rPr lang="en" dirty="0" smtClean="0"/>
              <a:t>Detection-</a:t>
            </a:r>
          </a:p>
          <a:p>
            <a:pPr marL="457200" lvl="0" indent="-342900" algn="l" rtl="0">
              <a:lnSpc>
                <a:spcPct val="115000"/>
              </a:lnSpc>
              <a:spcBef>
                <a:spcPts val="0"/>
              </a:spcBef>
              <a:spcAft>
                <a:spcPts val="0"/>
              </a:spcAft>
              <a:buSzPts val="1800"/>
              <a:buNone/>
            </a:pPr>
            <a:r>
              <a:rPr lang="en" dirty="0" smtClean="0"/>
              <a:t> </a:t>
            </a:r>
            <a:r>
              <a:rPr lang="en" dirty="0" smtClean="0"/>
              <a:t>     </a:t>
            </a:r>
            <a:r>
              <a:rPr lang="en" dirty="0" smtClean="0"/>
              <a:t>Lastly</a:t>
            </a:r>
            <a:r>
              <a:rPr lang="en" dirty="0"/>
              <a:t>, we detected by opening webcam </a:t>
            </a:r>
            <a:r>
              <a:rPr lang="en" dirty="0" smtClean="0"/>
              <a:t>again. </a:t>
            </a:r>
            <a:r>
              <a:rPr lang="en" dirty="0"/>
              <a:t>It matches the </a:t>
            </a:r>
            <a:r>
              <a:rPr lang="en" dirty="0" smtClean="0"/>
              <a:t>present image with the trained recognizer and corresponding sample id. It can also be done videos </a:t>
            </a:r>
            <a:r>
              <a:rPr lang="en" dirty="0"/>
              <a:t>which will help in recognizing the criminal face in vedios corresponding to previous video.</a:t>
            </a:r>
            <a:endParaRPr/>
          </a:p>
          <a:p>
            <a:pPr marL="0" lvl="0" indent="0" algn="l" rtl="0">
              <a:lnSpc>
                <a:spcPct val="115000"/>
              </a:lnSpc>
              <a:spcBef>
                <a:spcPts val="1600"/>
              </a:spcBef>
              <a:spcAft>
                <a:spcPts val="1600"/>
              </a:spcAft>
              <a:buSzPts val="1800"/>
              <a:buNone/>
            </a:pPr>
            <a:endParaRPr/>
          </a:p>
        </p:txBody>
      </p:sp>
      <p:pic>
        <p:nvPicPr>
          <p:cNvPr id="91" name="Google Shape;91;p16"/>
          <p:cNvPicPr preferRelativeResize="0"/>
          <p:nvPr/>
        </p:nvPicPr>
        <p:blipFill rotWithShape="1">
          <a:blip r:embed="rId3">
            <a:alphaModFix/>
          </a:blip>
          <a:srcRect/>
          <a:stretch/>
        </p:blipFill>
        <p:spPr>
          <a:xfrm>
            <a:off x="8071750" y="133950"/>
            <a:ext cx="936176" cy="800124"/>
          </a:xfrm>
          <a:prstGeom prst="rect">
            <a:avLst/>
          </a:prstGeom>
          <a:noFill/>
          <a:ln>
            <a:noFill/>
          </a:ln>
        </p:spPr>
      </p:pic>
      <p:pic>
        <p:nvPicPr>
          <p:cNvPr id="92" name="Google Shape;92;p16"/>
          <p:cNvPicPr preferRelativeResize="0"/>
          <p:nvPr/>
        </p:nvPicPr>
        <p:blipFill rotWithShape="1">
          <a:blip r:embed="rId4">
            <a:alphaModFix/>
          </a:blip>
          <a:srcRect/>
          <a:stretch/>
        </p:blipFill>
        <p:spPr>
          <a:xfrm>
            <a:off x="235497" y="133950"/>
            <a:ext cx="1066828" cy="800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159300" y="7498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endParaRPr/>
          </a:p>
          <a:p>
            <a:pPr marL="0" lvl="0" indent="0" algn="l" rtl="0">
              <a:lnSpc>
                <a:spcPct val="100000"/>
              </a:lnSpc>
              <a:spcBef>
                <a:spcPts val="0"/>
              </a:spcBef>
              <a:spcAft>
                <a:spcPts val="0"/>
              </a:spcAft>
              <a:buSzPts val="3600"/>
              <a:buNone/>
            </a:pPr>
            <a:r>
              <a:rPr lang="en"/>
              <a:t>Innovation you bring in</a:t>
            </a:r>
            <a:endParaRPr/>
          </a:p>
        </p:txBody>
      </p:sp>
      <p:sp>
        <p:nvSpPr>
          <p:cNvPr id="98" name="Google Shape;98;p17"/>
          <p:cNvSpPr txBox="1">
            <a:spLocks noGrp="1"/>
          </p:cNvSpPr>
          <p:nvPr>
            <p:ph type="body" idx="1"/>
          </p:nvPr>
        </p:nvSpPr>
        <p:spPr>
          <a:xfrm>
            <a:off x="235500" y="2116625"/>
            <a:ext cx="8520600" cy="26808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24292E"/>
              </a:buClr>
              <a:buSzPts val="1800"/>
              <a:buAutoNum type="arabicPeriod"/>
            </a:pPr>
            <a:r>
              <a:rPr lang="en" dirty="0">
                <a:solidFill>
                  <a:srgbClr val="24292E"/>
                </a:solidFill>
                <a:highlight>
                  <a:srgbClr val="FFFFFF"/>
                </a:highlight>
              </a:rPr>
              <a:t>We have made a python script to recognize multiple faces at a same time.</a:t>
            </a:r>
            <a:endParaRPr>
              <a:solidFill>
                <a:srgbClr val="24292E"/>
              </a:solidFill>
              <a:highlight>
                <a:srgbClr val="FFFFFF"/>
              </a:highlight>
            </a:endParaRPr>
          </a:p>
          <a:p>
            <a:pPr marL="457200" lvl="0" indent="-342900" algn="l" rtl="0">
              <a:spcBef>
                <a:spcPts val="0"/>
              </a:spcBef>
              <a:spcAft>
                <a:spcPts val="0"/>
              </a:spcAft>
              <a:buClr>
                <a:srgbClr val="24292E"/>
              </a:buClr>
              <a:buSzPts val="1800"/>
              <a:buAutoNum type="arabicPeriod"/>
            </a:pPr>
            <a:r>
              <a:rPr lang="en" dirty="0" smtClean="0">
                <a:solidFill>
                  <a:srgbClr val="24292E"/>
                </a:solidFill>
                <a:highlight>
                  <a:srgbClr val="FFFFFF"/>
                </a:highlight>
              </a:rPr>
              <a:t>LBPH algorithm is used for face recognition.</a:t>
            </a:r>
            <a:endParaRPr lang="en" dirty="0" smtClean="0">
              <a:solidFill>
                <a:srgbClr val="24292E"/>
              </a:solidFill>
              <a:highlight>
                <a:srgbClr val="FFFFFF"/>
              </a:highlight>
            </a:endParaRPr>
          </a:p>
          <a:p>
            <a:pPr marL="457200" lvl="0" indent="-342900" algn="l" rtl="0">
              <a:spcBef>
                <a:spcPts val="0"/>
              </a:spcBef>
              <a:spcAft>
                <a:spcPts val="0"/>
              </a:spcAft>
              <a:buClr>
                <a:srgbClr val="24292E"/>
              </a:buClr>
              <a:buSzPts val="1800"/>
              <a:buAutoNum type="arabicPeriod"/>
            </a:pPr>
            <a:r>
              <a:rPr lang="en" dirty="0" smtClean="0">
                <a:solidFill>
                  <a:srgbClr val="24292E"/>
                </a:solidFill>
                <a:highlight>
                  <a:srgbClr val="FFFFFF"/>
                </a:highlight>
              </a:rPr>
              <a:t>It is user-friendly model.</a:t>
            </a:r>
          </a:p>
          <a:p>
            <a:pPr marL="457200" lvl="0" indent="-342900" algn="l" rtl="0">
              <a:spcBef>
                <a:spcPts val="0"/>
              </a:spcBef>
              <a:spcAft>
                <a:spcPts val="0"/>
              </a:spcAft>
              <a:buClr>
                <a:srgbClr val="24292E"/>
              </a:buClr>
              <a:buSzPts val="1800"/>
              <a:buAutoNum type="arabicPeriod"/>
            </a:pPr>
            <a:r>
              <a:rPr lang="en-IN" dirty="0" smtClean="0">
                <a:solidFill>
                  <a:srgbClr val="24292E"/>
                </a:solidFill>
                <a:highlight>
                  <a:srgbClr val="FFFFFF"/>
                </a:highlight>
              </a:rPr>
              <a:t>It is scalable.</a:t>
            </a:r>
          </a:p>
          <a:p>
            <a:pPr marL="457200" lvl="0" indent="-342900" algn="l" rtl="0">
              <a:spcBef>
                <a:spcPts val="0"/>
              </a:spcBef>
              <a:spcAft>
                <a:spcPts val="0"/>
              </a:spcAft>
              <a:buClr>
                <a:srgbClr val="24292E"/>
              </a:buClr>
              <a:buSzPts val="1800"/>
              <a:buAutoNum type="arabicPeriod"/>
            </a:pPr>
            <a:r>
              <a:rPr lang="en-IN" dirty="0" smtClean="0">
                <a:solidFill>
                  <a:srgbClr val="24292E"/>
                </a:solidFill>
                <a:highlight>
                  <a:srgbClr val="FFFFFF"/>
                </a:highlight>
              </a:rPr>
              <a:t>75% accurate.</a:t>
            </a:r>
            <a:endParaRPr>
              <a:solidFill>
                <a:srgbClr val="24292E"/>
              </a:solidFill>
              <a:highlight>
                <a:srgbClr val="FFFFFF"/>
              </a:highlight>
            </a:endParaRPr>
          </a:p>
          <a:p>
            <a:pPr marL="0" lvl="0" indent="0" algn="l" rtl="0">
              <a:lnSpc>
                <a:spcPct val="115000"/>
              </a:lnSpc>
              <a:spcBef>
                <a:spcPts val="1200"/>
              </a:spcBef>
              <a:spcAft>
                <a:spcPts val="1600"/>
              </a:spcAft>
              <a:buSzPts val="1800"/>
              <a:buNone/>
            </a:pPr>
            <a:endParaRPr/>
          </a:p>
        </p:txBody>
      </p:sp>
      <p:pic>
        <p:nvPicPr>
          <p:cNvPr id="99" name="Google Shape;99;p17"/>
          <p:cNvPicPr preferRelativeResize="0"/>
          <p:nvPr/>
        </p:nvPicPr>
        <p:blipFill rotWithShape="1">
          <a:blip r:embed="rId3">
            <a:alphaModFix/>
          </a:blip>
          <a:srcRect/>
          <a:stretch/>
        </p:blipFill>
        <p:spPr>
          <a:xfrm>
            <a:off x="8071750" y="133950"/>
            <a:ext cx="936176" cy="800124"/>
          </a:xfrm>
          <a:prstGeom prst="rect">
            <a:avLst/>
          </a:prstGeom>
          <a:noFill/>
          <a:ln>
            <a:noFill/>
          </a:ln>
        </p:spPr>
      </p:pic>
      <p:pic>
        <p:nvPicPr>
          <p:cNvPr id="100" name="Google Shape;100;p17"/>
          <p:cNvPicPr preferRelativeResize="0"/>
          <p:nvPr/>
        </p:nvPicPr>
        <p:blipFill rotWithShape="1">
          <a:blip r:embed="rId4">
            <a:alphaModFix/>
          </a:blip>
          <a:srcRect/>
          <a:stretch/>
        </p:blipFill>
        <p:spPr>
          <a:xfrm>
            <a:off x="235500" y="94162"/>
            <a:ext cx="1172950" cy="879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159300" y="7498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endParaRPr/>
          </a:p>
          <a:p>
            <a:pPr marL="0" lvl="0" indent="0" algn="l" rtl="0">
              <a:lnSpc>
                <a:spcPct val="100000"/>
              </a:lnSpc>
              <a:spcBef>
                <a:spcPts val="0"/>
              </a:spcBef>
              <a:spcAft>
                <a:spcPts val="0"/>
              </a:spcAft>
              <a:buSzPts val="3600"/>
              <a:buNone/>
            </a:pPr>
            <a:r>
              <a:rPr lang="en"/>
              <a:t>Future Aspects</a:t>
            </a:r>
            <a:endParaRPr/>
          </a:p>
        </p:txBody>
      </p:sp>
      <p:sp>
        <p:nvSpPr>
          <p:cNvPr id="106" name="Google Shape;106;p18"/>
          <p:cNvSpPr txBox="1">
            <a:spLocks noGrp="1"/>
          </p:cNvSpPr>
          <p:nvPr>
            <p:ph type="body" idx="1"/>
          </p:nvPr>
        </p:nvSpPr>
        <p:spPr>
          <a:xfrm>
            <a:off x="235500" y="1963075"/>
            <a:ext cx="8520600" cy="283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a:p>
          <a:p>
            <a:pPr marL="0" lvl="0" indent="0" algn="l" rtl="0">
              <a:lnSpc>
                <a:spcPct val="115000"/>
              </a:lnSpc>
              <a:spcBef>
                <a:spcPts val="1600"/>
              </a:spcBef>
              <a:spcAft>
                <a:spcPts val="1600"/>
              </a:spcAft>
              <a:buSzPts val="1800"/>
              <a:buNone/>
            </a:pPr>
            <a:r>
              <a:rPr lang="en">
                <a:solidFill>
                  <a:srgbClr val="24292E"/>
                </a:solidFill>
                <a:highlight>
                  <a:srgbClr val="FFFFFF"/>
                </a:highlight>
              </a:rPr>
              <a:t>This Detector can be implemented into the Security System to detect the criminal face such as in Atm CCTVs and Street cameras to detect the criminal, if the face of the criminal is in the database of Police Department.</a:t>
            </a:r>
            <a:endParaRPr/>
          </a:p>
        </p:txBody>
      </p:sp>
      <p:pic>
        <p:nvPicPr>
          <p:cNvPr id="107" name="Google Shape;107;p18"/>
          <p:cNvPicPr preferRelativeResize="0"/>
          <p:nvPr/>
        </p:nvPicPr>
        <p:blipFill rotWithShape="1">
          <a:blip r:embed="rId3">
            <a:alphaModFix/>
          </a:blip>
          <a:srcRect/>
          <a:stretch/>
        </p:blipFill>
        <p:spPr>
          <a:xfrm>
            <a:off x="8071750" y="133950"/>
            <a:ext cx="936176" cy="800124"/>
          </a:xfrm>
          <a:prstGeom prst="rect">
            <a:avLst/>
          </a:prstGeom>
          <a:noFill/>
          <a:ln>
            <a:noFill/>
          </a:ln>
        </p:spPr>
      </p:pic>
      <p:pic>
        <p:nvPicPr>
          <p:cNvPr id="108" name="Google Shape;108;p18"/>
          <p:cNvPicPr preferRelativeResize="0"/>
          <p:nvPr/>
        </p:nvPicPr>
        <p:blipFill rotWithShape="1">
          <a:blip r:embed="rId4">
            <a:alphaModFix/>
          </a:blip>
          <a:srcRect/>
          <a:stretch/>
        </p:blipFill>
        <p:spPr>
          <a:xfrm>
            <a:off x="159300" y="35025"/>
            <a:ext cx="1330626" cy="997976"/>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283</Words>
  <PresentationFormat>On-screen Show (16:9)</PresentationFormat>
  <Paragraphs>33</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PT Sans Narrow</vt:lpstr>
      <vt:lpstr>Calibri</vt:lpstr>
      <vt:lpstr>Open Sans</vt:lpstr>
      <vt:lpstr>Tropic</vt:lpstr>
      <vt:lpstr>SAPIO ANALYTICS</vt:lpstr>
      <vt:lpstr>Detector which can be implemented in Security Systems </vt:lpstr>
      <vt:lpstr> Problem/s you are solving</vt:lpstr>
      <vt:lpstr> Libraries used</vt:lpstr>
      <vt:lpstr>Solution</vt:lpstr>
      <vt:lpstr> Innovation you bring in</vt:lpstr>
      <vt:lpstr> Future Aspects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SAPIO ANALYTICS</dc:title>
  <cp:lastModifiedBy>Palak Singhal</cp:lastModifiedBy>
  <cp:revision>1</cp:revision>
  <dcterms:modified xsi:type="dcterms:W3CDTF">2020-07-09T21:09:21Z</dcterms:modified>
</cp:coreProperties>
</file>