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PT Sans Narrow"/>
      <p:regular r:id="rId11"/>
      <p:bold r:id="rId12"/>
    </p:embeddedFon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PTSansNarrow-regular.fntdata"/><Relationship Id="rId10" Type="http://schemas.openxmlformats.org/officeDocument/2006/relationships/slide" Target="slides/slide6.xml"/><Relationship Id="rId13" Type="http://schemas.openxmlformats.org/officeDocument/2006/relationships/font" Target="fonts/OpenSans-regular.fntdata"/><Relationship Id="rId12"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 name="Shape 9"/>
        <p:cNvGrpSpPr/>
        <p:nvPr/>
      </p:nvGrpSpPr>
      <p:grpSpPr>
        <a:xfrm>
          <a:off x="0" y="0"/>
          <a:ext cx="0" cy="0"/>
          <a:chOff x="0" y="0"/>
          <a:chExt cx="0" cy="0"/>
        </a:xfrm>
      </p:grpSpPr>
      <p:sp>
        <p:nvSpPr>
          <p:cNvPr id="10" name="Google Shape;10;p2"/>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2" name="Google Shape;12;p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cxnSp>
        <p:nvCxnSpPr>
          <p:cNvPr id="15" name="Google Shape;15;p3"/>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6" name="Google Shape;16;p3"/>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7" name="Google Shape;17;p3"/>
          <p:cNvGrpSpPr/>
          <p:nvPr/>
        </p:nvGrpSpPr>
        <p:grpSpPr>
          <a:xfrm>
            <a:off x="1004144" y="1022025"/>
            <a:ext cx="7136669" cy="152400"/>
            <a:chOff x="1346429" y="1011300"/>
            <a:chExt cx="6452100" cy="152400"/>
          </a:xfrm>
        </p:grpSpPr>
        <p:cxnSp>
          <p:nvCxnSpPr>
            <p:cNvPr id="18" name="Google Shape;18;p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9" name="Google Shape;19;p3"/>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20" name="Google Shape;20;p3"/>
          <p:cNvGrpSpPr/>
          <p:nvPr/>
        </p:nvGrpSpPr>
        <p:grpSpPr>
          <a:xfrm>
            <a:off x="1004151" y="3969100"/>
            <a:ext cx="7136669" cy="152400"/>
            <a:chOff x="1346435" y="3969088"/>
            <a:chExt cx="6452100" cy="152400"/>
          </a:xfrm>
        </p:grpSpPr>
        <p:cxnSp>
          <p:nvCxnSpPr>
            <p:cNvPr id="21" name="Google Shape;21;p3"/>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2" name="Google Shape;22;p3"/>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3" name="Google Shape;23;p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24" name="Google Shape;24;p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 name="Shape 65"/>
        <p:cNvGrpSpPr/>
        <p:nvPr/>
      </p:nvGrpSpPr>
      <p:grpSpPr>
        <a:xfrm>
          <a:off x="0" y="0"/>
          <a:ext cx="0" cy="0"/>
          <a:chOff x="0" y="0"/>
          <a:chExt cx="0" cy="0"/>
        </a:xfrm>
      </p:grpSpPr>
      <p:sp>
        <p:nvSpPr>
          <p:cNvPr id="66" name="Google Shape;66;p13"/>
          <p:cNvSpPr txBox="1"/>
          <p:nvPr>
            <p:ph type="title"/>
          </p:nvPr>
        </p:nvSpPr>
        <p:spPr>
          <a:xfrm>
            <a:off x="311700" y="15996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Twitter Rumour Control Management</a:t>
            </a:r>
            <a:endParaRPr/>
          </a:p>
        </p:txBody>
      </p:sp>
      <p:sp>
        <p:nvSpPr>
          <p:cNvPr id="67" name="Google Shape;67;p13"/>
          <p:cNvSpPr txBox="1"/>
          <p:nvPr>
            <p:ph type="title"/>
          </p:nvPr>
        </p:nvSpPr>
        <p:spPr>
          <a:xfrm>
            <a:off x="311700" y="23888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1800"/>
              <a:t>See only genuine news</a:t>
            </a:r>
            <a:endParaRPr sz="1800"/>
          </a:p>
        </p:txBody>
      </p:sp>
      <p:pic>
        <p:nvPicPr>
          <p:cNvPr id="68" name="Google Shape;68;p13"/>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69" name="Google Shape;69;p13"/>
          <p:cNvPicPr preferRelativeResize="0"/>
          <p:nvPr/>
        </p:nvPicPr>
        <p:blipFill rotWithShape="1">
          <a:blip r:embed="rId4">
            <a:alphaModFix/>
          </a:blip>
          <a:srcRect b="0" l="0" r="0" t="0"/>
          <a:stretch/>
        </p:blipFill>
        <p:spPr>
          <a:xfrm>
            <a:off x="152405" y="133950"/>
            <a:ext cx="1895475" cy="42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3" name="Shape 73"/>
        <p:cNvGrpSpPr/>
        <p:nvPr/>
      </p:nvGrpSpPr>
      <p:grpSpPr>
        <a:xfrm>
          <a:off x="0" y="0"/>
          <a:ext cx="0" cy="0"/>
          <a:chOff x="0" y="0"/>
          <a:chExt cx="0" cy="0"/>
        </a:xfrm>
      </p:grpSpPr>
      <p:sp>
        <p:nvSpPr>
          <p:cNvPr id="74" name="Google Shape;74;p14"/>
          <p:cNvSpPr txBox="1"/>
          <p:nvPr>
            <p:ph type="title"/>
          </p:nvPr>
        </p:nvSpPr>
        <p:spPr>
          <a:xfrm>
            <a:off x="311700" y="10516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With increasing participation of people in social media, the spread of rumour has become very common. It is essential that the rumour should be detected and should not spread more further.</a:t>
            </a:r>
            <a:endParaRPr/>
          </a:p>
        </p:txBody>
      </p:sp>
      <p:pic>
        <p:nvPicPr>
          <p:cNvPr id="75" name="Google Shape;75;p14"/>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76" name="Google Shape;76;p14"/>
          <p:cNvPicPr preferRelativeResize="0"/>
          <p:nvPr/>
        </p:nvPicPr>
        <p:blipFill rotWithShape="1">
          <a:blip r:embed="rId4">
            <a:alphaModFix/>
          </a:blip>
          <a:srcRect b="0" l="0" r="0" t="0"/>
          <a:stretch/>
        </p:blipFill>
        <p:spPr>
          <a:xfrm>
            <a:off x="152405" y="133950"/>
            <a:ext cx="1895475" cy="42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311700" y="749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Calibri"/>
                <a:ea typeface="Calibri"/>
                <a:cs typeface="Calibri"/>
                <a:sym typeface="Calibri"/>
              </a:rPr>
              <a:t>Problem/s you are solving</a:t>
            </a:r>
            <a:endParaRPr>
              <a:latin typeface="Calibri"/>
              <a:ea typeface="Calibri"/>
              <a:cs typeface="Calibri"/>
              <a:sym typeface="Calibri"/>
            </a:endParaRPr>
          </a:p>
        </p:txBody>
      </p:sp>
      <p:sp>
        <p:nvSpPr>
          <p:cNvPr id="82" name="Google Shape;82;p15"/>
          <p:cNvSpPr txBox="1"/>
          <p:nvPr>
            <p:ph idx="1" type="body"/>
          </p:nvPr>
        </p:nvSpPr>
        <p:spPr>
          <a:xfrm>
            <a:off x="311700" y="13048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Calculating the spread of the rumour</a:t>
            </a:r>
            <a:endParaRPr/>
          </a:p>
          <a:p>
            <a:pPr indent="-342900" lvl="0" marL="457200" rtl="0" algn="l">
              <a:spcBef>
                <a:spcPts val="0"/>
              </a:spcBef>
              <a:spcAft>
                <a:spcPts val="0"/>
              </a:spcAft>
              <a:buSzPts val="1800"/>
              <a:buAutoNum type="arabicParenR"/>
            </a:pPr>
            <a:r>
              <a:rPr lang="en"/>
              <a:t>Identifying the account which is spreading it</a:t>
            </a:r>
            <a:endParaRPr/>
          </a:p>
          <a:p>
            <a:pPr indent="-342900" lvl="0" marL="457200" rtl="0" algn="l">
              <a:spcBef>
                <a:spcPts val="0"/>
              </a:spcBef>
              <a:spcAft>
                <a:spcPts val="0"/>
              </a:spcAft>
              <a:buSzPts val="1800"/>
              <a:buAutoNum type="arabicParenR"/>
            </a:pPr>
            <a:r>
              <a:rPr lang="en"/>
              <a:t>Removal of that account</a:t>
            </a:r>
            <a:endParaRPr/>
          </a:p>
          <a:p>
            <a:pPr indent="-342900" lvl="0" marL="457200" rtl="0" algn="l">
              <a:spcBef>
                <a:spcPts val="0"/>
              </a:spcBef>
              <a:spcAft>
                <a:spcPts val="0"/>
              </a:spcAft>
              <a:buSzPts val="1800"/>
              <a:buAutoNum type="arabicParenR"/>
            </a:pPr>
            <a:r>
              <a:rPr lang="en"/>
              <a:t>Thus, minimizing the spread of rumour</a:t>
            </a:r>
            <a:endParaRPr/>
          </a:p>
        </p:txBody>
      </p:sp>
      <p:pic>
        <p:nvPicPr>
          <p:cNvPr id="83" name="Google Shape;83;p15"/>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84" name="Google Shape;84;p15"/>
          <p:cNvPicPr preferRelativeResize="0"/>
          <p:nvPr/>
        </p:nvPicPr>
        <p:blipFill rotWithShape="1">
          <a:blip r:embed="rId4">
            <a:alphaModFix/>
          </a:blip>
          <a:srcRect b="0" l="0" r="0" t="0"/>
          <a:stretch/>
        </p:blipFill>
        <p:spPr>
          <a:xfrm>
            <a:off x="152405" y="133950"/>
            <a:ext cx="1895475" cy="42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235500" y="749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Solution</a:t>
            </a:r>
            <a:endParaRPr/>
          </a:p>
        </p:txBody>
      </p:sp>
      <p:sp>
        <p:nvSpPr>
          <p:cNvPr id="90" name="Google Shape;90;p16"/>
          <p:cNvSpPr txBox="1"/>
          <p:nvPr>
            <p:ph idx="1" type="body"/>
          </p:nvPr>
        </p:nvSpPr>
        <p:spPr>
          <a:xfrm>
            <a:off x="311700" y="13048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 Extracting the dataset from Twitter.</a:t>
            </a:r>
            <a:endParaRPr sz="900"/>
          </a:p>
          <a:p>
            <a:pPr indent="0" lvl="0" marL="0" rtl="0" algn="l">
              <a:lnSpc>
                <a:spcPct val="115000"/>
              </a:lnSpc>
              <a:spcBef>
                <a:spcPts val="1600"/>
              </a:spcBef>
              <a:spcAft>
                <a:spcPts val="0"/>
              </a:spcAft>
              <a:buNone/>
            </a:pPr>
            <a:r>
              <a:rPr lang="en" sz="900"/>
              <a:t>- Extracting information of user whose tweets have been extracted.</a:t>
            </a:r>
            <a:endParaRPr sz="900"/>
          </a:p>
          <a:p>
            <a:pPr indent="0" lvl="0" marL="0" rtl="0" algn="l">
              <a:lnSpc>
                <a:spcPct val="115000"/>
              </a:lnSpc>
              <a:spcBef>
                <a:spcPts val="1600"/>
              </a:spcBef>
              <a:spcAft>
                <a:spcPts val="0"/>
              </a:spcAft>
              <a:buNone/>
            </a:pPr>
            <a:r>
              <a:rPr lang="en" sz="900"/>
              <a:t>- Recognizing authentic users.</a:t>
            </a:r>
            <a:endParaRPr sz="900"/>
          </a:p>
          <a:p>
            <a:pPr indent="0" lvl="0" marL="0" rtl="0" algn="l">
              <a:lnSpc>
                <a:spcPct val="115000"/>
              </a:lnSpc>
              <a:spcBef>
                <a:spcPts val="1600"/>
              </a:spcBef>
              <a:spcAft>
                <a:spcPts val="0"/>
              </a:spcAft>
              <a:buNone/>
            </a:pPr>
            <a:r>
              <a:rPr lang="en" sz="900"/>
              <a:t>- Checking whether they follow each other or not.</a:t>
            </a:r>
            <a:endParaRPr sz="900"/>
          </a:p>
          <a:p>
            <a:pPr indent="0" lvl="0" marL="0" rtl="0" algn="l">
              <a:lnSpc>
                <a:spcPct val="115000"/>
              </a:lnSpc>
              <a:spcBef>
                <a:spcPts val="1600"/>
              </a:spcBef>
              <a:spcAft>
                <a:spcPts val="0"/>
              </a:spcAft>
              <a:buNone/>
            </a:pPr>
            <a:r>
              <a:rPr lang="en" sz="900"/>
              <a:t>- Creating a csv file of the users along with their followers count.</a:t>
            </a:r>
            <a:endParaRPr sz="900"/>
          </a:p>
          <a:p>
            <a:pPr indent="0" lvl="0" marL="0" rtl="0" algn="l">
              <a:lnSpc>
                <a:spcPct val="115000"/>
              </a:lnSpc>
              <a:spcBef>
                <a:spcPts val="1600"/>
              </a:spcBef>
              <a:spcAft>
                <a:spcPts val="0"/>
              </a:spcAft>
              <a:buNone/>
            </a:pPr>
            <a:r>
              <a:rPr lang="en" sz="900"/>
              <a:t>- Extracting the user ids of followers.</a:t>
            </a:r>
            <a:endParaRPr sz="900"/>
          </a:p>
          <a:p>
            <a:pPr indent="0" lvl="0" marL="0" rtl="0" algn="l">
              <a:lnSpc>
                <a:spcPct val="115000"/>
              </a:lnSpc>
              <a:spcBef>
                <a:spcPts val="1600"/>
              </a:spcBef>
              <a:spcAft>
                <a:spcPts val="0"/>
              </a:spcAft>
              <a:buNone/>
            </a:pPr>
            <a:r>
              <a:rPr lang="en" sz="900"/>
              <a:t>- Plotting a graph of followers and following.</a:t>
            </a:r>
            <a:endParaRPr sz="900"/>
          </a:p>
          <a:p>
            <a:pPr indent="0" lvl="0" marL="0" rtl="0" algn="l">
              <a:lnSpc>
                <a:spcPct val="115000"/>
              </a:lnSpc>
              <a:spcBef>
                <a:spcPts val="1600"/>
              </a:spcBef>
              <a:spcAft>
                <a:spcPts val="0"/>
              </a:spcAft>
              <a:buNone/>
            </a:pPr>
            <a:r>
              <a:rPr lang="en" sz="900"/>
              <a:t>- Finding out most active user.</a:t>
            </a:r>
            <a:endParaRPr sz="900"/>
          </a:p>
          <a:p>
            <a:pPr indent="0" lvl="0" marL="0" rtl="0" algn="l">
              <a:lnSpc>
                <a:spcPct val="115000"/>
              </a:lnSpc>
              <a:spcBef>
                <a:spcPts val="1600"/>
              </a:spcBef>
              <a:spcAft>
                <a:spcPts val="0"/>
              </a:spcAft>
              <a:buNone/>
            </a:pPr>
            <a:r>
              <a:rPr lang="en" sz="900"/>
              <a:t>- Using DAVA algorithm to find the nodes on whose removal the spread of rumour can be minimized.</a:t>
            </a:r>
            <a:endParaRPr sz="900"/>
          </a:p>
          <a:p>
            <a:pPr indent="0" lvl="0" marL="0" rtl="0" algn="l">
              <a:lnSpc>
                <a:spcPct val="115000"/>
              </a:lnSpc>
              <a:spcBef>
                <a:spcPts val="1600"/>
              </a:spcBef>
              <a:spcAft>
                <a:spcPts val="1600"/>
              </a:spcAft>
              <a:buSzPts val="1800"/>
              <a:buNone/>
            </a:pPr>
            <a:r>
              <a:t/>
            </a:r>
            <a:endParaRPr sz="900"/>
          </a:p>
        </p:txBody>
      </p:sp>
      <p:pic>
        <p:nvPicPr>
          <p:cNvPr id="91" name="Google Shape;91;p16"/>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92" name="Google Shape;92;p16"/>
          <p:cNvPicPr preferRelativeResize="0"/>
          <p:nvPr/>
        </p:nvPicPr>
        <p:blipFill rotWithShape="1">
          <a:blip r:embed="rId4">
            <a:alphaModFix/>
          </a:blip>
          <a:srcRect b="0" l="0" r="0" t="0"/>
          <a:stretch/>
        </p:blipFill>
        <p:spPr>
          <a:xfrm>
            <a:off x="152405" y="133950"/>
            <a:ext cx="1895475" cy="428625"/>
          </a:xfrm>
          <a:prstGeom prst="rect">
            <a:avLst/>
          </a:prstGeom>
          <a:noFill/>
          <a:ln>
            <a:noFill/>
          </a:ln>
        </p:spPr>
      </p:pic>
      <p:sp>
        <p:nvSpPr>
          <p:cNvPr id="93" name="Google Shape;93;p16"/>
          <p:cNvSpPr txBox="1"/>
          <p:nvPr>
            <p:ph type="title"/>
          </p:nvPr>
        </p:nvSpPr>
        <p:spPr>
          <a:xfrm>
            <a:off x="5657500" y="749825"/>
            <a:ext cx="2344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Technology</a:t>
            </a:r>
            <a:endParaRPr/>
          </a:p>
        </p:txBody>
      </p:sp>
      <p:sp>
        <p:nvSpPr>
          <p:cNvPr id="94" name="Google Shape;94;p16"/>
          <p:cNvSpPr txBox="1"/>
          <p:nvPr>
            <p:ph idx="1" type="body"/>
          </p:nvPr>
        </p:nvSpPr>
        <p:spPr>
          <a:xfrm>
            <a:off x="5657500" y="1322525"/>
            <a:ext cx="1228800" cy="21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 Tweepy</a:t>
            </a:r>
            <a:endParaRPr sz="900"/>
          </a:p>
          <a:p>
            <a:pPr indent="0" lvl="0" marL="0" rtl="0" algn="l">
              <a:lnSpc>
                <a:spcPct val="115000"/>
              </a:lnSpc>
              <a:spcBef>
                <a:spcPts val="1600"/>
              </a:spcBef>
              <a:spcAft>
                <a:spcPts val="0"/>
              </a:spcAft>
              <a:buNone/>
            </a:pPr>
            <a:r>
              <a:rPr lang="en" sz="900"/>
              <a:t>- Selenium</a:t>
            </a:r>
            <a:endParaRPr sz="900"/>
          </a:p>
          <a:p>
            <a:pPr indent="0" lvl="0" marL="0" rtl="0" algn="l">
              <a:lnSpc>
                <a:spcPct val="115000"/>
              </a:lnSpc>
              <a:spcBef>
                <a:spcPts val="1600"/>
              </a:spcBef>
              <a:spcAft>
                <a:spcPts val="0"/>
              </a:spcAft>
              <a:buNone/>
            </a:pPr>
            <a:r>
              <a:rPr lang="en" sz="900"/>
              <a:t>- JSON</a:t>
            </a:r>
            <a:endParaRPr sz="900"/>
          </a:p>
          <a:p>
            <a:pPr indent="0" lvl="0" marL="0" rtl="0" algn="l">
              <a:lnSpc>
                <a:spcPct val="115000"/>
              </a:lnSpc>
              <a:spcBef>
                <a:spcPts val="1600"/>
              </a:spcBef>
              <a:spcAft>
                <a:spcPts val="0"/>
              </a:spcAft>
              <a:buNone/>
            </a:pPr>
            <a:r>
              <a:rPr lang="en" sz="900"/>
              <a:t>- SearchTweets</a:t>
            </a:r>
            <a:endParaRPr sz="900"/>
          </a:p>
          <a:p>
            <a:pPr indent="0" lvl="0" marL="0" rtl="0" algn="l">
              <a:lnSpc>
                <a:spcPct val="115000"/>
              </a:lnSpc>
              <a:spcBef>
                <a:spcPts val="1600"/>
              </a:spcBef>
              <a:spcAft>
                <a:spcPts val="0"/>
              </a:spcAft>
              <a:buNone/>
            </a:pPr>
            <a:r>
              <a:rPr lang="en" sz="900"/>
              <a:t>- Pandas</a:t>
            </a:r>
            <a:endParaRPr sz="900"/>
          </a:p>
          <a:p>
            <a:pPr indent="0" lvl="0" marL="0" rtl="0" algn="l">
              <a:lnSpc>
                <a:spcPct val="115000"/>
              </a:lnSpc>
              <a:spcBef>
                <a:spcPts val="1600"/>
              </a:spcBef>
              <a:spcAft>
                <a:spcPts val="0"/>
              </a:spcAft>
              <a:buNone/>
            </a:pPr>
            <a:r>
              <a:rPr lang="en" sz="900"/>
              <a:t>- Gephi</a:t>
            </a:r>
            <a:endParaRPr sz="900"/>
          </a:p>
          <a:p>
            <a:pPr indent="0" lvl="0" marL="0" rtl="0" algn="l">
              <a:lnSpc>
                <a:spcPct val="115000"/>
              </a:lnSpc>
              <a:spcBef>
                <a:spcPts val="1600"/>
              </a:spcBef>
              <a:spcAft>
                <a:spcPts val="1600"/>
              </a:spcAft>
              <a:buSzPts val="1800"/>
              <a:buNone/>
            </a:pPr>
            <a:r>
              <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8" name="Shape 98"/>
        <p:cNvGrpSpPr/>
        <p:nvPr/>
      </p:nvGrpSpPr>
      <p:grpSpPr>
        <a:xfrm>
          <a:off x="0" y="0"/>
          <a:ext cx="0" cy="0"/>
          <a:chOff x="0" y="0"/>
          <a:chExt cx="0" cy="0"/>
        </a:xfrm>
      </p:grpSpPr>
      <p:sp>
        <p:nvSpPr>
          <p:cNvPr id="99" name="Google Shape;99;p17"/>
          <p:cNvSpPr txBox="1"/>
          <p:nvPr>
            <p:ph type="title"/>
          </p:nvPr>
        </p:nvSpPr>
        <p:spPr>
          <a:xfrm>
            <a:off x="159300" y="749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Innovation you bring in</a:t>
            </a:r>
            <a:endParaRPr/>
          </a:p>
        </p:txBody>
      </p:sp>
      <p:sp>
        <p:nvSpPr>
          <p:cNvPr id="100" name="Google Shape;100;p17"/>
          <p:cNvSpPr txBox="1"/>
          <p:nvPr>
            <p:ph idx="1" type="body"/>
          </p:nvPr>
        </p:nvSpPr>
        <p:spPr>
          <a:xfrm>
            <a:off x="235500" y="13810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Our algorithm is fast as we directly hit the account spreading the rumours. Other projects show sentimental analysis through which they judge the rumour. But we are identifying hate symbols in the tweet.</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We are also checking up with retweets as some people try passing rumours in retweets also.</a:t>
            </a:r>
            <a:endParaRPr/>
          </a:p>
        </p:txBody>
      </p:sp>
      <p:pic>
        <p:nvPicPr>
          <p:cNvPr id="101" name="Google Shape;101;p17"/>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102" name="Google Shape;102;p17"/>
          <p:cNvPicPr preferRelativeResize="0"/>
          <p:nvPr/>
        </p:nvPicPr>
        <p:blipFill rotWithShape="1">
          <a:blip r:embed="rId4">
            <a:alphaModFix/>
          </a:blip>
          <a:srcRect b="0" l="0" r="0" t="0"/>
          <a:stretch/>
        </p:blipFill>
        <p:spPr>
          <a:xfrm>
            <a:off x="152405" y="133950"/>
            <a:ext cx="1895475" cy="42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6" name="Shape 106"/>
        <p:cNvGrpSpPr/>
        <p:nvPr/>
      </p:nvGrpSpPr>
      <p:grpSpPr>
        <a:xfrm>
          <a:off x="0" y="0"/>
          <a:ext cx="0" cy="0"/>
          <a:chOff x="0" y="0"/>
          <a:chExt cx="0" cy="0"/>
        </a:xfrm>
      </p:grpSpPr>
      <p:sp>
        <p:nvSpPr>
          <p:cNvPr id="107" name="Google Shape;107;p18"/>
          <p:cNvSpPr txBox="1"/>
          <p:nvPr>
            <p:ph type="title"/>
          </p:nvPr>
        </p:nvSpPr>
        <p:spPr>
          <a:xfrm>
            <a:off x="159300" y="749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Future Aspects</a:t>
            </a:r>
            <a:endParaRPr/>
          </a:p>
        </p:txBody>
      </p:sp>
      <p:sp>
        <p:nvSpPr>
          <p:cNvPr id="108" name="Google Shape;108;p18"/>
          <p:cNvSpPr txBox="1"/>
          <p:nvPr>
            <p:ph idx="1" type="body"/>
          </p:nvPr>
        </p:nvSpPr>
        <p:spPr>
          <a:xfrm>
            <a:off x="235500" y="13810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project can bring a lot of change as rumours are being spread widely so as to allege people of crimes which they haven’t committed. These rumours are false informations passed by influential people who have a big network and removing their account (if found spreading rumour) will break their network and then the information flow would stop hence resulting into minimization of spreading of rumour. </a:t>
            </a:r>
            <a:endParaRPr/>
          </a:p>
          <a:p>
            <a:pPr indent="0" lvl="0" marL="0" rtl="0" algn="l">
              <a:lnSpc>
                <a:spcPct val="115000"/>
              </a:lnSpc>
              <a:spcBef>
                <a:spcPts val="1600"/>
              </a:spcBef>
              <a:spcAft>
                <a:spcPts val="1600"/>
              </a:spcAft>
              <a:buSzPts val="1800"/>
              <a:buNone/>
            </a:pPr>
            <a:r>
              <a:rPr lang="en"/>
              <a:t>This project can be used by social media teams of government so that they get to know the source and spread of rumours. </a:t>
            </a:r>
            <a:endParaRPr/>
          </a:p>
        </p:txBody>
      </p:sp>
      <p:pic>
        <p:nvPicPr>
          <p:cNvPr id="109" name="Google Shape;109;p18"/>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110" name="Google Shape;110;p18"/>
          <p:cNvPicPr preferRelativeResize="0"/>
          <p:nvPr/>
        </p:nvPicPr>
        <p:blipFill rotWithShape="1">
          <a:blip r:embed="rId4">
            <a:alphaModFix/>
          </a:blip>
          <a:srcRect b="0" l="0" r="0" t="0"/>
          <a:stretch/>
        </p:blipFill>
        <p:spPr>
          <a:xfrm>
            <a:off x="152405" y="133950"/>
            <a:ext cx="1895475" cy="42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