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B9D214F-5A3F-4DC9-836B-0197017DE81A}">
  <a:tblStyle styleId="{AB9D214F-5A3F-4DC9-836B-0197017DE81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96c80f54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96c80f54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96d9a8c25_1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896d9a8c25_15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96d9a8d4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896d9a8d42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96c80f54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96c80f54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96c80f54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96c80f54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96c80f54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96c80f54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6c80f54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96c80f54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84c27c4bb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884c27c4bb_3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84c27c4bb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884c27c4bb_3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84c27c4bb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884c27c4bb_3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84c27c4bb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884c27c4bb_3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96d9a8c25_1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896d9a8c25_10_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84c27c4bb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884c27c4bb_3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84c27c4bb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884c27c4bb_3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84c27c4bb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884c27c4bb_3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84c27c4bb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884c27c4bb_3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84c27c4bb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884c27c4bb_3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84c27c4bb_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884c27c4bb_3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84c27c4bb_3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884c27c4bb_3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87043ea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87043ea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96c80f54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96c80f54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96c80f54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96c80f54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96c80f54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96c80f54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96d9a8c25_1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896d9a8c25_10_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96d9a8c25_1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896d9a8c25_10_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96d9a8c25_1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896d9a8c25_10_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96c80f54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96c80f54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0" name="Shape 50"/>
        <p:cNvGrpSpPr/>
        <p:nvPr/>
      </p:nvGrpSpPr>
      <p:grpSpPr>
        <a:xfrm>
          <a:off x="0" y="0"/>
          <a:ext cx="0" cy="0"/>
          <a:chOff x="0" y="0"/>
          <a:chExt cx="0" cy="0"/>
        </a:xfrm>
      </p:grpSpPr>
      <p:sp>
        <p:nvSpPr>
          <p:cNvPr id="51" name="Google Shape;51;p13"/>
          <p:cNvSpPr txBox="1"/>
          <p:nvPr>
            <p:ph type="title"/>
          </p:nvPr>
        </p:nvSpPr>
        <p:spPr>
          <a:xfrm>
            <a:off x="3727799" y="346424"/>
            <a:ext cx="1688400" cy="52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100"/>
              <a:buNone/>
              <a:defRPr b="0" i="0" sz="3300">
                <a:solidFill>
                  <a:schemeClr val="dk1"/>
                </a:solidFill>
                <a:latin typeface="Arial"/>
                <a:ea typeface="Arial"/>
                <a:cs typeface="Arial"/>
                <a:sym typeface="Aria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2" name="Google Shape;52;p13"/>
          <p:cNvSpPr txBox="1"/>
          <p:nvPr>
            <p:ph idx="1" type="body"/>
          </p:nvPr>
        </p:nvSpPr>
        <p:spPr>
          <a:xfrm>
            <a:off x="738188" y="1168870"/>
            <a:ext cx="7667700" cy="32643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100"/>
              <a:buNone/>
              <a:defRPr b="0" i="0" sz="2400">
                <a:solidFill>
                  <a:schemeClr val="dk1"/>
                </a:solidFill>
                <a:latin typeface="Arial"/>
                <a:ea typeface="Arial"/>
                <a:cs typeface="Arial"/>
                <a:sym typeface="Arial"/>
              </a:defRPr>
            </a:lvl1pPr>
            <a:lvl2pPr indent="-228600" lvl="1" marL="914400" rtl="0" algn="l">
              <a:spcBef>
                <a:spcPts val="1600"/>
              </a:spcBef>
              <a:spcAft>
                <a:spcPts val="0"/>
              </a:spcAft>
              <a:buSzPts val="1100"/>
              <a:buNone/>
              <a:defRPr sz="1100"/>
            </a:lvl2pPr>
            <a:lvl3pPr indent="-228600" lvl="2" marL="1371600" rtl="0" algn="l">
              <a:spcBef>
                <a:spcPts val="1600"/>
              </a:spcBef>
              <a:spcAft>
                <a:spcPts val="0"/>
              </a:spcAft>
              <a:buSzPts val="1100"/>
              <a:buNone/>
              <a:defRPr sz="1100"/>
            </a:lvl3pPr>
            <a:lvl4pPr indent="-228600" lvl="3" marL="1828800" rtl="0" algn="l">
              <a:spcBef>
                <a:spcPts val="1600"/>
              </a:spcBef>
              <a:spcAft>
                <a:spcPts val="0"/>
              </a:spcAft>
              <a:buSzPts val="1100"/>
              <a:buNone/>
              <a:defRPr sz="1100"/>
            </a:lvl4pPr>
            <a:lvl5pPr indent="-228600" lvl="4" marL="2286000" rtl="0" algn="l">
              <a:spcBef>
                <a:spcPts val="1600"/>
              </a:spcBef>
              <a:spcAft>
                <a:spcPts val="0"/>
              </a:spcAft>
              <a:buSzPts val="1100"/>
              <a:buNone/>
              <a:defRPr sz="1100"/>
            </a:lvl5pPr>
            <a:lvl6pPr indent="-228600" lvl="5" marL="2743200" rtl="0" algn="l">
              <a:spcBef>
                <a:spcPts val="1600"/>
              </a:spcBef>
              <a:spcAft>
                <a:spcPts val="0"/>
              </a:spcAft>
              <a:buSzPts val="1100"/>
              <a:buNone/>
              <a:defRPr sz="1100"/>
            </a:lvl6pPr>
            <a:lvl7pPr indent="-228600" lvl="6" marL="3200400" rtl="0" algn="l">
              <a:spcBef>
                <a:spcPts val="1600"/>
              </a:spcBef>
              <a:spcAft>
                <a:spcPts val="0"/>
              </a:spcAft>
              <a:buSzPts val="1100"/>
              <a:buNone/>
              <a:defRPr sz="1100"/>
            </a:lvl7pPr>
            <a:lvl8pPr indent="-228600" lvl="7" marL="3657600" rtl="0" algn="l">
              <a:spcBef>
                <a:spcPts val="1600"/>
              </a:spcBef>
              <a:spcAft>
                <a:spcPts val="0"/>
              </a:spcAft>
              <a:buSzPts val="1100"/>
              <a:buNone/>
              <a:defRPr sz="1100"/>
            </a:lvl8pPr>
            <a:lvl9pPr indent="-228600" lvl="8" marL="4114800" rtl="0" algn="l">
              <a:spcBef>
                <a:spcPts val="1600"/>
              </a:spcBef>
              <a:spcAft>
                <a:spcPts val="1600"/>
              </a:spcAft>
              <a:buSzPts val="1100"/>
              <a:buNone/>
              <a:defRPr sz="1100"/>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sz="1100">
                <a:solidFill>
                  <a:srgbClr val="888888"/>
                </a:solidFill>
              </a:defRPr>
            </a:lvl1pPr>
            <a:lvl2pPr indent="0" lvl="1" marL="0" rtl="0" algn="r">
              <a:spcBef>
                <a:spcPts val="0"/>
              </a:spcBef>
              <a:buNone/>
              <a:defRPr sz="1100">
                <a:solidFill>
                  <a:srgbClr val="888888"/>
                </a:solidFill>
              </a:defRPr>
            </a:lvl2pPr>
            <a:lvl3pPr indent="0" lvl="2" marL="0" rtl="0" algn="r">
              <a:spcBef>
                <a:spcPts val="0"/>
              </a:spcBef>
              <a:buNone/>
              <a:defRPr sz="1100">
                <a:solidFill>
                  <a:srgbClr val="888888"/>
                </a:solidFill>
              </a:defRPr>
            </a:lvl3pPr>
            <a:lvl4pPr indent="0" lvl="3" marL="0" rtl="0" algn="r">
              <a:spcBef>
                <a:spcPts val="0"/>
              </a:spcBef>
              <a:buNone/>
              <a:defRPr sz="1100">
                <a:solidFill>
                  <a:srgbClr val="888888"/>
                </a:solidFill>
              </a:defRPr>
            </a:lvl4pPr>
            <a:lvl5pPr indent="0" lvl="4" marL="0" rtl="0" algn="r">
              <a:spcBef>
                <a:spcPts val="0"/>
              </a:spcBef>
              <a:buNone/>
              <a:defRPr sz="1100">
                <a:solidFill>
                  <a:srgbClr val="888888"/>
                </a:solidFill>
              </a:defRPr>
            </a:lvl5pPr>
            <a:lvl6pPr indent="0" lvl="5" marL="0" rtl="0" algn="r">
              <a:spcBef>
                <a:spcPts val="0"/>
              </a:spcBef>
              <a:buNone/>
              <a:defRPr sz="1100">
                <a:solidFill>
                  <a:srgbClr val="888888"/>
                </a:solidFill>
              </a:defRPr>
            </a:lvl6pPr>
            <a:lvl7pPr indent="0" lvl="6" marL="0" rtl="0" algn="r">
              <a:spcBef>
                <a:spcPts val="0"/>
              </a:spcBef>
              <a:buNone/>
              <a:defRPr sz="1100">
                <a:solidFill>
                  <a:srgbClr val="888888"/>
                </a:solidFill>
              </a:defRPr>
            </a:lvl7pPr>
            <a:lvl8pPr indent="0" lvl="7" marL="0" rtl="0" algn="r">
              <a:spcBef>
                <a:spcPts val="0"/>
              </a:spcBef>
              <a:buNone/>
              <a:defRPr sz="1100">
                <a:solidFill>
                  <a:srgbClr val="888888"/>
                </a:solidFill>
              </a:defRPr>
            </a:lvl8pPr>
            <a:lvl9pPr indent="0" lvl="8" marL="0" rtl="0" algn="r">
              <a:spcBef>
                <a:spcPts val="0"/>
              </a:spcBef>
              <a:buNone/>
              <a:defRPr sz="1100">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type="obj">
  <p:cSld name="OBJECT">
    <p:spTree>
      <p:nvGrpSpPr>
        <p:cNvPr id="56" name="Shape 56"/>
        <p:cNvGrpSpPr/>
        <p:nvPr/>
      </p:nvGrpSpPr>
      <p:grpSpPr>
        <a:xfrm>
          <a:off x="0" y="0"/>
          <a:ext cx="0" cy="0"/>
          <a:chOff x="0" y="0"/>
          <a:chExt cx="0" cy="0"/>
        </a:xfrm>
      </p:grpSpPr>
      <p:sp>
        <p:nvSpPr>
          <p:cNvPr id="57" name="Google Shape;57;p1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4"/>
          <p:cNvSpPr txBox="1"/>
          <p:nvPr>
            <p:ph idx="12" type="sldNum"/>
          </p:nvPr>
        </p:nvSpPr>
        <p:spPr>
          <a:xfrm>
            <a:off x="8309609" y="4894295"/>
            <a:ext cx="221100" cy="147300"/>
          </a:xfrm>
          <a:prstGeom prst="rect">
            <a:avLst/>
          </a:prstGeom>
          <a:noFill/>
          <a:ln>
            <a:noFill/>
          </a:ln>
        </p:spPr>
        <p:txBody>
          <a:bodyPr anchorCtr="0" anchor="t" bIns="0" lIns="0" spcFirstLastPara="1" rIns="0" wrap="square" tIns="0">
            <a:noAutofit/>
          </a:bodyPr>
          <a:lstStyle>
            <a:lvl1pPr indent="0" lvl="0" marL="25400" marR="0" rtl="0" algn="l">
              <a:lnSpc>
                <a:spcPct val="118750"/>
              </a:lnSpc>
              <a:spcBef>
                <a:spcPts val="0"/>
              </a:spcBef>
              <a:buNone/>
              <a:defRPr b="0" i="0" sz="1200">
                <a:solidFill>
                  <a:schemeClr val="dk1"/>
                </a:solidFill>
                <a:latin typeface="Arial"/>
                <a:ea typeface="Arial"/>
                <a:cs typeface="Arial"/>
                <a:sym typeface="Arial"/>
              </a:defRPr>
            </a:lvl1pPr>
            <a:lvl2pPr indent="0" lvl="1" marL="25400" marR="0" rtl="0" algn="l">
              <a:lnSpc>
                <a:spcPct val="118750"/>
              </a:lnSpc>
              <a:spcBef>
                <a:spcPts val="0"/>
              </a:spcBef>
              <a:buNone/>
              <a:defRPr b="0" i="0" sz="1200">
                <a:solidFill>
                  <a:schemeClr val="dk1"/>
                </a:solidFill>
                <a:latin typeface="Arial"/>
                <a:ea typeface="Arial"/>
                <a:cs typeface="Arial"/>
                <a:sym typeface="Arial"/>
              </a:defRPr>
            </a:lvl2pPr>
            <a:lvl3pPr indent="0" lvl="2" marL="25400" marR="0" rtl="0" algn="l">
              <a:lnSpc>
                <a:spcPct val="118750"/>
              </a:lnSpc>
              <a:spcBef>
                <a:spcPts val="0"/>
              </a:spcBef>
              <a:buNone/>
              <a:defRPr b="0" i="0" sz="1200">
                <a:solidFill>
                  <a:schemeClr val="dk1"/>
                </a:solidFill>
                <a:latin typeface="Arial"/>
                <a:ea typeface="Arial"/>
                <a:cs typeface="Arial"/>
                <a:sym typeface="Arial"/>
              </a:defRPr>
            </a:lvl3pPr>
            <a:lvl4pPr indent="0" lvl="3" marL="25400" marR="0" rtl="0" algn="l">
              <a:lnSpc>
                <a:spcPct val="118750"/>
              </a:lnSpc>
              <a:spcBef>
                <a:spcPts val="0"/>
              </a:spcBef>
              <a:buNone/>
              <a:defRPr b="0" i="0" sz="1200">
                <a:solidFill>
                  <a:schemeClr val="dk1"/>
                </a:solidFill>
                <a:latin typeface="Arial"/>
                <a:ea typeface="Arial"/>
                <a:cs typeface="Arial"/>
                <a:sym typeface="Arial"/>
              </a:defRPr>
            </a:lvl4pPr>
            <a:lvl5pPr indent="0" lvl="4" marL="25400" marR="0" rtl="0" algn="l">
              <a:lnSpc>
                <a:spcPct val="118750"/>
              </a:lnSpc>
              <a:spcBef>
                <a:spcPts val="0"/>
              </a:spcBef>
              <a:buNone/>
              <a:defRPr b="0" i="0" sz="1200">
                <a:solidFill>
                  <a:schemeClr val="dk1"/>
                </a:solidFill>
                <a:latin typeface="Arial"/>
                <a:ea typeface="Arial"/>
                <a:cs typeface="Arial"/>
                <a:sym typeface="Arial"/>
              </a:defRPr>
            </a:lvl5pPr>
            <a:lvl6pPr indent="0" lvl="5" marL="25400" marR="0" rtl="0" algn="l">
              <a:lnSpc>
                <a:spcPct val="118750"/>
              </a:lnSpc>
              <a:spcBef>
                <a:spcPts val="0"/>
              </a:spcBef>
              <a:buNone/>
              <a:defRPr b="0" i="0" sz="1200">
                <a:solidFill>
                  <a:schemeClr val="dk1"/>
                </a:solidFill>
                <a:latin typeface="Arial"/>
                <a:ea typeface="Arial"/>
                <a:cs typeface="Arial"/>
                <a:sym typeface="Arial"/>
              </a:defRPr>
            </a:lvl6pPr>
            <a:lvl7pPr indent="0" lvl="6" marL="25400" marR="0" rtl="0" algn="l">
              <a:lnSpc>
                <a:spcPct val="118750"/>
              </a:lnSpc>
              <a:spcBef>
                <a:spcPts val="0"/>
              </a:spcBef>
              <a:buNone/>
              <a:defRPr b="0" i="0" sz="1200">
                <a:solidFill>
                  <a:schemeClr val="dk1"/>
                </a:solidFill>
                <a:latin typeface="Arial"/>
                <a:ea typeface="Arial"/>
                <a:cs typeface="Arial"/>
                <a:sym typeface="Arial"/>
              </a:defRPr>
            </a:lvl7pPr>
            <a:lvl8pPr indent="0" lvl="7" marL="25400" marR="0" rtl="0" algn="l">
              <a:lnSpc>
                <a:spcPct val="118750"/>
              </a:lnSpc>
              <a:spcBef>
                <a:spcPts val="0"/>
              </a:spcBef>
              <a:buNone/>
              <a:defRPr b="0" i="0" sz="1200">
                <a:solidFill>
                  <a:schemeClr val="dk1"/>
                </a:solidFill>
                <a:latin typeface="Arial"/>
                <a:ea typeface="Arial"/>
                <a:cs typeface="Arial"/>
                <a:sym typeface="Arial"/>
              </a:defRPr>
            </a:lvl8pPr>
            <a:lvl9pPr indent="0" lvl="8" marL="25400" marR="0" rtl="0" algn="l">
              <a:lnSpc>
                <a:spcPct val="118750"/>
              </a:lnSpc>
              <a:spcBef>
                <a:spcPts val="0"/>
              </a:spcBef>
              <a:buNone/>
              <a:defRPr b="0" i="0" sz="1200">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GB"/>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www.geeksforgeeks.org/c-program-for-tower-of-hano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495750"/>
            <a:ext cx="8520600" cy="89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5300">
                <a:latin typeface="Calibri"/>
                <a:ea typeface="Calibri"/>
                <a:cs typeface="Calibri"/>
                <a:sym typeface="Calibri"/>
              </a:rPr>
              <a:t>I</a:t>
            </a:r>
            <a:r>
              <a:rPr b="1" i="1" lang="en-GB">
                <a:latin typeface="Calibri"/>
                <a:ea typeface="Calibri"/>
                <a:cs typeface="Calibri"/>
                <a:sym typeface="Calibri"/>
              </a:rPr>
              <a:t>NTERNITY FOUNDATION</a:t>
            </a:r>
            <a:endParaRPr/>
          </a:p>
        </p:txBody>
      </p:sp>
      <p:sp>
        <p:nvSpPr>
          <p:cNvPr id="65" name="Google Shape;65;p15"/>
          <p:cNvSpPr txBox="1"/>
          <p:nvPr>
            <p:ph idx="1" type="subTitle"/>
          </p:nvPr>
        </p:nvSpPr>
        <p:spPr>
          <a:xfrm>
            <a:off x="311700" y="1747550"/>
            <a:ext cx="8520600" cy="31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solidFill>
                  <a:schemeClr val="dk1"/>
                </a:solidFill>
                <a:latin typeface="Calibri"/>
                <a:ea typeface="Calibri"/>
                <a:cs typeface="Calibri"/>
                <a:sym typeface="Calibri"/>
              </a:rPr>
              <a:t>PRESENTATION ON RECURSION AND GREEDY ALGORITHM</a:t>
            </a:r>
            <a:endParaRPr sz="4000">
              <a:solidFill>
                <a:schemeClr val="dk1"/>
              </a:solidFill>
              <a:latin typeface="Calibri"/>
              <a:ea typeface="Calibri"/>
              <a:cs typeface="Calibri"/>
              <a:sym typeface="Calibri"/>
            </a:endParaRPr>
          </a:p>
          <a:p>
            <a:pPr indent="0" lvl="0" marL="0" rtl="0" algn="ctr">
              <a:spcBef>
                <a:spcPts val="0"/>
              </a:spcBef>
              <a:spcAft>
                <a:spcPts val="0"/>
              </a:spcAft>
              <a:buNone/>
            </a:pPr>
            <a:r>
              <a:t/>
            </a:r>
            <a:endParaRPr sz="4000">
              <a:solidFill>
                <a:schemeClr val="dk1"/>
              </a:solidFill>
              <a:latin typeface="Calibri"/>
              <a:ea typeface="Calibri"/>
              <a:cs typeface="Calibri"/>
              <a:sym typeface="Calibri"/>
            </a:endParaRPr>
          </a:p>
          <a:p>
            <a:pPr indent="0" lvl="0" marL="0" rtl="0" algn="l">
              <a:spcBef>
                <a:spcPts val="0"/>
              </a:spcBef>
              <a:spcAft>
                <a:spcPts val="0"/>
              </a:spcAft>
              <a:buNone/>
            </a:pPr>
            <a:r>
              <a:rPr b="1" lang="en-GB" sz="2500">
                <a:solidFill>
                  <a:schemeClr val="dk1"/>
                </a:solidFill>
                <a:latin typeface="Calibri"/>
                <a:ea typeface="Calibri"/>
                <a:cs typeface="Calibri"/>
                <a:sym typeface="Calibri"/>
              </a:rPr>
              <a:t>Presented By</a:t>
            </a:r>
            <a:r>
              <a:rPr lang="en-GB" sz="2500">
                <a:solidFill>
                  <a:schemeClr val="dk1"/>
                </a:solidFill>
                <a:latin typeface="Calibri"/>
                <a:ea typeface="Calibri"/>
                <a:cs typeface="Calibri"/>
                <a:sym typeface="Calibri"/>
              </a:rPr>
              <a:t>:</a:t>
            </a:r>
            <a:endParaRPr sz="2500">
              <a:solidFill>
                <a:schemeClr val="dk1"/>
              </a:solidFill>
              <a:latin typeface="Calibri"/>
              <a:ea typeface="Calibri"/>
              <a:cs typeface="Calibri"/>
              <a:sym typeface="Calibri"/>
            </a:endParaRPr>
          </a:p>
          <a:p>
            <a:pPr indent="0" lvl="0" marL="0" rtl="0" algn="l">
              <a:spcBef>
                <a:spcPts val="0"/>
              </a:spcBef>
              <a:spcAft>
                <a:spcPts val="0"/>
              </a:spcAft>
              <a:buNone/>
            </a:pPr>
            <a:r>
              <a:rPr lang="en-GB" sz="2500">
                <a:solidFill>
                  <a:schemeClr val="dk1"/>
                </a:solidFill>
                <a:latin typeface="Calibri"/>
                <a:ea typeface="Calibri"/>
                <a:cs typeface="Calibri"/>
                <a:sym typeface="Calibri"/>
              </a:rPr>
              <a:t>Lipika Chugh</a:t>
            </a:r>
            <a:endParaRPr sz="2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2500">
                <a:solidFill>
                  <a:schemeClr val="dk1"/>
                </a:solidFill>
                <a:latin typeface="Calibri"/>
                <a:ea typeface="Calibri"/>
                <a:cs typeface="Calibri"/>
                <a:sym typeface="Calibri"/>
              </a:rPr>
              <a:t>Aman Goyal</a:t>
            </a:r>
            <a:endParaRPr sz="2500">
              <a:solidFill>
                <a:schemeClr val="dk1"/>
              </a:solidFill>
              <a:latin typeface="Calibri"/>
              <a:ea typeface="Calibri"/>
              <a:cs typeface="Calibri"/>
              <a:sym typeface="Calibri"/>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1106169" y="373380"/>
            <a:ext cx="6922770" cy="52197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None/>
            </a:pPr>
            <a:r>
              <a:rPr lang="en-GB"/>
              <a:t>How recursion is handled</a:t>
            </a:r>
            <a:endParaRPr/>
          </a:p>
        </p:txBody>
      </p:sp>
      <p:sp>
        <p:nvSpPr>
          <p:cNvPr id="117" name="Google Shape;117;p24"/>
          <p:cNvSpPr txBox="1"/>
          <p:nvPr/>
        </p:nvSpPr>
        <p:spPr>
          <a:xfrm>
            <a:off x="535950" y="1224928"/>
            <a:ext cx="7787700" cy="3769800"/>
          </a:xfrm>
          <a:prstGeom prst="rect">
            <a:avLst/>
          </a:prstGeom>
          <a:noFill/>
          <a:ln>
            <a:noFill/>
          </a:ln>
        </p:spPr>
        <p:txBody>
          <a:bodyPr anchorCtr="0" anchor="t" bIns="0" lIns="0" spcFirstLastPara="1" rIns="0" wrap="square" tIns="12700">
            <a:noAutofit/>
          </a:bodyPr>
          <a:lstStyle/>
          <a:p>
            <a:pPr indent="-342900" lvl="0" marL="355600" marR="5080" rtl="0" algn="l">
              <a:lnSpc>
                <a:spcPct val="100000"/>
              </a:lnSpc>
              <a:spcBef>
                <a:spcPts val="0"/>
              </a:spcBef>
              <a:spcAft>
                <a:spcPts val="0"/>
              </a:spcAft>
              <a:buSzPts val="3200"/>
              <a:buFont typeface="Arial"/>
              <a:buChar char="•"/>
            </a:pPr>
            <a:r>
              <a:rPr lang="en-GB" sz="3200">
                <a:latin typeface="Arial"/>
                <a:ea typeface="Arial"/>
                <a:cs typeface="Arial"/>
                <a:sym typeface="Arial"/>
              </a:rPr>
              <a:t>Every time a function is called, the  function values, local variables,  parameters and re</a:t>
            </a:r>
            <a:r>
              <a:rPr lang="en-GB" sz="3200">
                <a:latin typeface="Arial"/>
                <a:ea typeface="Arial"/>
                <a:cs typeface="Arial"/>
                <a:sym typeface="Arial"/>
              </a:rPr>
              <a:t>turn addresses are  pushed onto th</a:t>
            </a:r>
            <a:r>
              <a:rPr lang="en-GB" sz="3200">
                <a:latin typeface="Arial"/>
                <a:ea typeface="Arial"/>
                <a:cs typeface="Arial"/>
                <a:sym typeface="Arial"/>
              </a:rPr>
              <a:t>e stack.</a:t>
            </a:r>
            <a:endParaRPr sz="3200">
              <a:latin typeface="Arial"/>
              <a:ea typeface="Arial"/>
              <a:cs typeface="Arial"/>
              <a:sym typeface="Arial"/>
            </a:endParaRPr>
          </a:p>
          <a:p>
            <a:pPr indent="-431800" lvl="0" marL="457200" marR="0" rtl="0" algn="l">
              <a:lnSpc>
                <a:spcPct val="100000"/>
              </a:lnSpc>
              <a:spcBef>
                <a:spcPts val="0"/>
              </a:spcBef>
              <a:spcAft>
                <a:spcPts val="0"/>
              </a:spcAft>
              <a:buSzPts val="3200"/>
              <a:buFont typeface="Arial"/>
              <a:buChar char="•"/>
            </a:pPr>
            <a:r>
              <a:rPr lang="en-GB" sz="3200">
                <a:latin typeface="Arial"/>
                <a:ea typeface="Arial"/>
                <a:cs typeface="Arial"/>
                <a:sym typeface="Arial"/>
              </a:rPr>
              <a:t>Over and Over again</a:t>
            </a:r>
            <a:endParaRPr sz="3200">
              <a:latin typeface="Arial"/>
              <a:ea typeface="Arial"/>
              <a:cs typeface="Arial"/>
              <a:sym typeface="Arial"/>
            </a:endParaRPr>
          </a:p>
          <a:p>
            <a:pPr indent="-342900" lvl="0" marL="355600" marR="0" rtl="0" algn="l">
              <a:lnSpc>
                <a:spcPct val="100000"/>
              </a:lnSpc>
              <a:spcBef>
                <a:spcPts val="800"/>
              </a:spcBef>
              <a:spcAft>
                <a:spcPts val="0"/>
              </a:spcAft>
              <a:buSzPts val="3200"/>
              <a:buFont typeface="Arial"/>
              <a:buChar char="•"/>
            </a:pPr>
            <a:r>
              <a:rPr lang="en-GB" sz="3200">
                <a:latin typeface="Arial"/>
                <a:ea typeface="Arial"/>
                <a:cs typeface="Arial"/>
                <a:sym typeface="Arial"/>
              </a:rPr>
              <a:t>You might run out!</a:t>
            </a:r>
            <a:endParaRPr sz="3200">
              <a:latin typeface="Arial"/>
              <a:ea typeface="Arial"/>
              <a:cs typeface="Arial"/>
              <a:sym typeface="Arial"/>
            </a:endParaRPr>
          </a:p>
        </p:txBody>
      </p:sp>
      <p:grpSp>
        <p:nvGrpSpPr>
          <p:cNvPr id="118" name="Google Shape;118;p24"/>
          <p:cNvGrpSpPr/>
          <p:nvPr/>
        </p:nvGrpSpPr>
        <p:grpSpPr>
          <a:xfrm>
            <a:off x="5715000" y="3161348"/>
            <a:ext cx="2500630" cy="1018222"/>
            <a:chOff x="5715000" y="4215130"/>
            <a:chExt cx="2500630" cy="1357630"/>
          </a:xfrm>
        </p:grpSpPr>
        <p:sp>
          <p:nvSpPr>
            <p:cNvPr id="119" name="Google Shape;119;p24"/>
            <p:cNvSpPr/>
            <p:nvPr/>
          </p:nvSpPr>
          <p:spPr>
            <a:xfrm>
              <a:off x="5715000" y="5214620"/>
              <a:ext cx="2499360" cy="356870"/>
            </a:xfrm>
            <a:custGeom>
              <a:rect b="b" l="l" r="r" t="t"/>
              <a:pathLst>
                <a:path extrusionOk="0" h="356870" w="2499359">
                  <a:moveTo>
                    <a:pt x="1249679" y="0"/>
                  </a:moveTo>
                  <a:lnTo>
                    <a:pt x="1171648" y="316"/>
                  </a:lnTo>
                  <a:lnTo>
                    <a:pt x="1095111" y="1253"/>
                  </a:lnTo>
                  <a:lnTo>
                    <a:pt x="1020181" y="2796"/>
                  </a:lnTo>
                  <a:lnTo>
                    <a:pt x="946972" y="4927"/>
                  </a:lnTo>
                  <a:lnTo>
                    <a:pt x="875598" y="7631"/>
                  </a:lnTo>
                  <a:lnTo>
                    <a:pt x="806173" y="10891"/>
                  </a:lnTo>
                  <a:lnTo>
                    <a:pt x="738810" y="14692"/>
                  </a:lnTo>
                  <a:lnTo>
                    <a:pt x="673624" y="19016"/>
                  </a:lnTo>
                  <a:lnTo>
                    <a:pt x="610728" y="23847"/>
                  </a:lnTo>
                  <a:lnTo>
                    <a:pt x="550237" y="29170"/>
                  </a:lnTo>
                  <a:lnTo>
                    <a:pt x="492263" y="34968"/>
                  </a:lnTo>
                  <a:lnTo>
                    <a:pt x="436921" y="41225"/>
                  </a:lnTo>
                  <a:lnTo>
                    <a:pt x="384325" y="47924"/>
                  </a:lnTo>
                  <a:lnTo>
                    <a:pt x="334588" y="55049"/>
                  </a:lnTo>
                  <a:lnTo>
                    <a:pt x="287824" y="62585"/>
                  </a:lnTo>
                  <a:lnTo>
                    <a:pt x="244148" y="70514"/>
                  </a:lnTo>
                  <a:lnTo>
                    <a:pt x="203672" y="78821"/>
                  </a:lnTo>
                  <a:lnTo>
                    <a:pt x="166511" y="87488"/>
                  </a:lnTo>
                  <a:lnTo>
                    <a:pt x="102587" y="105843"/>
                  </a:lnTo>
                  <a:lnTo>
                    <a:pt x="53289" y="125446"/>
                  </a:lnTo>
                  <a:lnTo>
                    <a:pt x="19525" y="146170"/>
                  </a:lnTo>
                  <a:lnTo>
                    <a:pt x="0" y="179069"/>
                  </a:lnTo>
                  <a:lnTo>
                    <a:pt x="2207" y="190251"/>
                  </a:lnTo>
                  <a:lnTo>
                    <a:pt x="34408" y="222387"/>
                  </a:lnTo>
                  <a:lnTo>
                    <a:pt x="76053" y="242482"/>
                  </a:lnTo>
                  <a:lnTo>
                    <a:pt x="132778" y="261369"/>
                  </a:lnTo>
                  <a:lnTo>
                    <a:pt x="203672" y="278925"/>
                  </a:lnTo>
                  <a:lnTo>
                    <a:pt x="244148" y="287164"/>
                  </a:lnTo>
                  <a:lnTo>
                    <a:pt x="287824" y="295025"/>
                  </a:lnTo>
                  <a:lnTo>
                    <a:pt x="334588" y="302490"/>
                  </a:lnTo>
                  <a:lnTo>
                    <a:pt x="384325" y="309545"/>
                  </a:lnTo>
                  <a:lnTo>
                    <a:pt x="436921" y="316174"/>
                  </a:lnTo>
                  <a:lnTo>
                    <a:pt x="492263" y="322361"/>
                  </a:lnTo>
                  <a:lnTo>
                    <a:pt x="550237" y="328092"/>
                  </a:lnTo>
                  <a:lnTo>
                    <a:pt x="610728" y="333351"/>
                  </a:lnTo>
                  <a:lnTo>
                    <a:pt x="673624" y="338122"/>
                  </a:lnTo>
                  <a:lnTo>
                    <a:pt x="738810" y="342389"/>
                  </a:lnTo>
                  <a:lnTo>
                    <a:pt x="806173" y="346138"/>
                  </a:lnTo>
                  <a:lnTo>
                    <a:pt x="875598" y="349353"/>
                  </a:lnTo>
                  <a:lnTo>
                    <a:pt x="946972" y="352017"/>
                  </a:lnTo>
                  <a:lnTo>
                    <a:pt x="1020181" y="354117"/>
                  </a:lnTo>
                  <a:lnTo>
                    <a:pt x="1095111" y="355636"/>
                  </a:lnTo>
                  <a:lnTo>
                    <a:pt x="1171648" y="356559"/>
                  </a:lnTo>
                  <a:lnTo>
                    <a:pt x="1249679" y="356869"/>
                  </a:lnTo>
                  <a:lnTo>
                    <a:pt x="1327711" y="356559"/>
                  </a:lnTo>
                  <a:lnTo>
                    <a:pt x="1404248" y="355636"/>
                  </a:lnTo>
                  <a:lnTo>
                    <a:pt x="1479178" y="354117"/>
                  </a:lnTo>
                  <a:lnTo>
                    <a:pt x="1552387" y="352017"/>
                  </a:lnTo>
                  <a:lnTo>
                    <a:pt x="1623761" y="349353"/>
                  </a:lnTo>
                  <a:lnTo>
                    <a:pt x="1693186" y="346138"/>
                  </a:lnTo>
                  <a:lnTo>
                    <a:pt x="1760549" y="342389"/>
                  </a:lnTo>
                  <a:lnTo>
                    <a:pt x="1825735" y="338122"/>
                  </a:lnTo>
                  <a:lnTo>
                    <a:pt x="1888631" y="333351"/>
                  </a:lnTo>
                  <a:lnTo>
                    <a:pt x="1949122" y="328092"/>
                  </a:lnTo>
                  <a:lnTo>
                    <a:pt x="2007096" y="322361"/>
                  </a:lnTo>
                  <a:lnTo>
                    <a:pt x="2062438" y="316174"/>
                  </a:lnTo>
                  <a:lnTo>
                    <a:pt x="2115034" y="309545"/>
                  </a:lnTo>
                  <a:lnTo>
                    <a:pt x="2164771" y="302490"/>
                  </a:lnTo>
                  <a:lnTo>
                    <a:pt x="2211535" y="295025"/>
                  </a:lnTo>
                  <a:lnTo>
                    <a:pt x="2255211" y="287164"/>
                  </a:lnTo>
                  <a:lnTo>
                    <a:pt x="2295687" y="278925"/>
                  </a:lnTo>
                  <a:lnTo>
                    <a:pt x="2332848" y="270321"/>
                  </a:lnTo>
                  <a:lnTo>
                    <a:pt x="2396772" y="252085"/>
                  </a:lnTo>
                  <a:lnTo>
                    <a:pt x="2446070" y="232578"/>
                  </a:lnTo>
                  <a:lnTo>
                    <a:pt x="2479834" y="211926"/>
                  </a:lnTo>
                  <a:lnTo>
                    <a:pt x="2499359" y="179069"/>
                  </a:lnTo>
                  <a:lnTo>
                    <a:pt x="2497152" y="167883"/>
                  </a:lnTo>
                  <a:lnTo>
                    <a:pt x="2464951" y="135676"/>
                  </a:lnTo>
                  <a:lnTo>
                    <a:pt x="2423306" y="115496"/>
                  </a:lnTo>
                  <a:lnTo>
                    <a:pt x="2366581" y="96501"/>
                  </a:lnTo>
                  <a:lnTo>
                    <a:pt x="2295687" y="78821"/>
                  </a:lnTo>
                  <a:lnTo>
                    <a:pt x="2255211" y="70514"/>
                  </a:lnTo>
                  <a:lnTo>
                    <a:pt x="2211535" y="62585"/>
                  </a:lnTo>
                  <a:lnTo>
                    <a:pt x="2164771" y="55049"/>
                  </a:lnTo>
                  <a:lnTo>
                    <a:pt x="2115034" y="47924"/>
                  </a:lnTo>
                  <a:lnTo>
                    <a:pt x="2062438" y="41225"/>
                  </a:lnTo>
                  <a:lnTo>
                    <a:pt x="2007096" y="34968"/>
                  </a:lnTo>
                  <a:lnTo>
                    <a:pt x="1949122" y="29170"/>
                  </a:lnTo>
                  <a:lnTo>
                    <a:pt x="1888631" y="23847"/>
                  </a:lnTo>
                  <a:lnTo>
                    <a:pt x="1825735" y="19016"/>
                  </a:lnTo>
                  <a:lnTo>
                    <a:pt x="1760549" y="14692"/>
                  </a:lnTo>
                  <a:lnTo>
                    <a:pt x="1693186" y="10891"/>
                  </a:lnTo>
                  <a:lnTo>
                    <a:pt x="1623761" y="7631"/>
                  </a:lnTo>
                  <a:lnTo>
                    <a:pt x="1552387" y="4927"/>
                  </a:lnTo>
                  <a:lnTo>
                    <a:pt x="1479178" y="2796"/>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24"/>
            <p:cNvSpPr/>
            <p:nvPr/>
          </p:nvSpPr>
          <p:spPr>
            <a:xfrm>
              <a:off x="5715000" y="5214620"/>
              <a:ext cx="2500630" cy="358140"/>
            </a:xfrm>
            <a:custGeom>
              <a:rect b="b" l="l" r="r" t="t"/>
              <a:pathLst>
                <a:path extrusionOk="0" h="358139" w="2500629">
                  <a:moveTo>
                    <a:pt x="1249679" y="0"/>
                  </a:moveTo>
                  <a:lnTo>
                    <a:pt x="1327711" y="316"/>
                  </a:lnTo>
                  <a:lnTo>
                    <a:pt x="1404248" y="1253"/>
                  </a:lnTo>
                  <a:lnTo>
                    <a:pt x="1479178" y="2796"/>
                  </a:lnTo>
                  <a:lnTo>
                    <a:pt x="1552387" y="4927"/>
                  </a:lnTo>
                  <a:lnTo>
                    <a:pt x="1623761" y="7631"/>
                  </a:lnTo>
                  <a:lnTo>
                    <a:pt x="1693186" y="10891"/>
                  </a:lnTo>
                  <a:lnTo>
                    <a:pt x="1760549" y="14692"/>
                  </a:lnTo>
                  <a:lnTo>
                    <a:pt x="1825735" y="19016"/>
                  </a:lnTo>
                  <a:lnTo>
                    <a:pt x="1888631" y="23847"/>
                  </a:lnTo>
                  <a:lnTo>
                    <a:pt x="1949122" y="29170"/>
                  </a:lnTo>
                  <a:lnTo>
                    <a:pt x="2007096" y="34968"/>
                  </a:lnTo>
                  <a:lnTo>
                    <a:pt x="2062438" y="41225"/>
                  </a:lnTo>
                  <a:lnTo>
                    <a:pt x="2115034" y="47924"/>
                  </a:lnTo>
                  <a:lnTo>
                    <a:pt x="2164771" y="55049"/>
                  </a:lnTo>
                  <a:lnTo>
                    <a:pt x="2211535" y="62585"/>
                  </a:lnTo>
                  <a:lnTo>
                    <a:pt x="2255211" y="70514"/>
                  </a:lnTo>
                  <a:lnTo>
                    <a:pt x="2295687" y="78821"/>
                  </a:lnTo>
                  <a:lnTo>
                    <a:pt x="2332848" y="87488"/>
                  </a:lnTo>
                  <a:lnTo>
                    <a:pt x="2396772" y="105843"/>
                  </a:lnTo>
                  <a:lnTo>
                    <a:pt x="2446070" y="125446"/>
                  </a:lnTo>
                  <a:lnTo>
                    <a:pt x="2479834" y="146170"/>
                  </a:lnTo>
                  <a:lnTo>
                    <a:pt x="2499359" y="179069"/>
                  </a:lnTo>
                  <a:lnTo>
                    <a:pt x="2497152" y="190251"/>
                  </a:lnTo>
                  <a:lnTo>
                    <a:pt x="2464951" y="222387"/>
                  </a:lnTo>
                  <a:lnTo>
                    <a:pt x="2423306" y="242482"/>
                  </a:lnTo>
                  <a:lnTo>
                    <a:pt x="2366581" y="261369"/>
                  </a:lnTo>
                  <a:lnTo>
                    <a:pt x="2295687" y="278925"/>
                  </a:lnTo>
                  <a:lnTo>
                    <a:pt x="2255211" y="287164"/>
                  </a:lnTo>
                  <a:lnTo>
                    <a:pt x="2211535" y="295025"/>
                  </a:lnTo>
                  <a:lnTo>
                    <a:pt x="2164771" y="302490"/>
                  </a:lnTo>
                  <a:lnTo>
                    <a:pt x="2115034" y="309545"/>
                  </a:lnTo>
                  <a:lnTo>
                    <a:pt x="2062438" y="316174"/>
                  </a:lnTo>
                  <a:lnTo>
                    <a:pt x="2007096" y="322361"/>
                  </a:lnTo>
                  <a:lnTo>
                    <a:pt x="1949122" y="328092"/>
                  </a:lnTo>
                  <a:lnTo>
                    <a:pt x="1888631" y="333351"/>
                  </a:lnTo>
                  <a:lnTo>
                    <a:pt x="1825735" y="338122"/>
                  </a:lnTo>
                  <a:lnTo>
                    <a:pt x="1760549" y="342389"/>
                  </a:lnTo>
                  <a:lnTo>
                    <a:pt x="1693186" y="346138"/>
                  </a:lnTo>
                  <a:lnTo>
                    <a:pt x="1623761" y="349353"/>
                  </a:lnTo>
                  <a:lnTo>
                    <a:pt x="1552387" y="352017"/>
                  </a:lnTo>
                  <a:lnTo>
                    <a:pt x="1479178" y="354117"/>
                  </a:lnTo>
                  <a:lnTo>
                    <a:pt x="1404248" y="355636"/>
                  </a:lnTo>
                  <a:lnTo>
                    <a:pt x="1327711" y="356559"/>
                  </a:lnTo>
                  <a:lnTo>
                    <a:pt x="1249679" y="356869"/>
                  </a:lnTo>
                  <a:lnTo>
                    <a:pt x="1171648" y="356559"/>
                  </a:lnTo>
                  <a:lnTo>
                    <a:pt x="1095111" y="355636"/>
                  </a:lnTo>
                  <a:lnTo>
                    <a:pt x="1020181" y="354117"/>
                  </a:lnTo>
                  <a:lnTo>
                    <a:pt x="946972" y="352017"/>
                  </a:lnTo>
                  <a:lnTo>
                    <a:pt x="875598" y="349353"/>
                  </a:lnTo>
                  <a:lnTo>
                    <a:pt x="806173" y="346138"/>
                  </a:lnTo>
                  <a:lnTo>
                    <a:pt x="738810" y="342389"/>
                  </a:lnTo>
                  <a:lnTo>
                    <a:pt x="673624" y="338122"/>
                  </a:lnTo>
                  <a:lnTo>
                    <a:pt x="610728" y="333351"/>
                  </a:lnTo>
                  <a:lnTo>
                    <a:pt x="550237" y="328092"/>
                  </a:lnTo>
                  <a:lnTo>
                    <a:pt x="492263" y="322361"/>
                  </a:lnTo>
                  <a:lnTo>
                    <a:pt x="436921" y="316174"/>
                  </a:lnTo>
                  <a:lnTo>
                    <a:pt x="384325" y="309545"/>
                  </a:lnTo>
                  <a:lnTo>
                    <a:pt x="334588" y="302490"/>
                  </a:lnTo>
                  <a:lnTo>
                    <a:pt x="287824" y="295025"/>
                  </a:lnTo>
                  <a:lnTo>
                    <a:pt x="244148" y="287164"/>
                  </a:lnTo>
                  <a:lnTo>
                    <a:pt x="203672" y="278925"/>
                  </a:lnTo>
                  <a:lnTo>
                    <a:pt x="166511" y="270321"/>
                  </a:lnTo>
                  <a:lnTo>
                    <a:pt x="102587" y="252085"/>
                  </a:lnTo>
                  <a:lnTo>
                    <a:pt x="53289" y="232578"/>
                  </a:lnTo>
                  <a:lnTo>
                    <a:pt x="19525" y="211926"/>
                  </a:lnTo>
                  <a:lnTo>
                    <a:pt x="0" y="179069"/>
                  </a:lnTo>
                  <a:lnTo>
                    <a:pt x="2207" y="167883"/>
                  </a:lnTo>
                  <a:lnTo>
                    <a:pt x="34408" y="135676"/>
                  </a:lnTo>
                  <a:lnTo>
                    <a:pt x="76053" y="115496"/>
                  </a:lnTo>
                  <a:lnTo>
                    <a:pt x="132778" y="96501"/>
                  </a:lnTo>
                  <a:lnTo>
                    <a:pt x="203672" y="78821"/>
                  </a:lnTo>
                  <a:lnTo>
                    <a:pt x="244148" y="70514"/>
                  </a:lnTo>
                  <a:lnTo>
                    <a:pt x="287824" y="62585"/>
                  </a:lnTo>
                  <a:lnTo>
                    <a:pt x="334588" y="55049"/>
                  </a:lnTo>
                  <a:lnTo>
                    <a:pt x="384325" y="47924"/>
                  </a:lnTo>
                  <a:lnTo>
                    <a:pt x="436921" y="41225"/>
                  </a:lnTo>
                  <a:lnTo>
                    <a:pt x="492263" y="34968"/>
                  </a:lnTo>
                  <a:lnTo>
                    <a:pt x="550237" y="29170"/>
                  </a:lnTo>
                  <a:lnTo>
                    <a:pt x="610728" y="23847"/>
                  </a:lnTo>
                  <a:lnTo>
                    <a:pt x="673624" y="19016"/>
                  </a:lnTo>
                  <a:lnTo>
                    <a:pt x="738810" y="14692"/>
                  </a:lnTo>
                  <a:lnTo>
                    <a:pt x="806173" y="10891"/>
                  </a:lnTo>
                  <a:lnTo>
                    <a:pt x="875598" y="7631"/>
                  </a:lnTo>
                  <a:lnTo>
                    <a:pt x="946972" y="4927"/>
                  </a:lnTo>
                  <a:lnTo>
                    <a:pt x="1020181" y="2796"/>
                  </a:lnTo>
                  <a:lnTo>
                    <a:pt x="1095111" y="1253"/>
                  </a:lnTo>
                  <a:lnTo>
                    <a:pt x="1171648" y="316"/>
                  </a:lnTo>
                  <a:lnTo>
                    <a:pt x="1249679" y="0"/>
                  </a:lnTo>
                  <a:close/>
                </a:path>
                <a:path extrusionOk="0" h="358139" w="2500629">
                  <a:moveTo>
                    <a:pt x="0" y="0"/>
                  </a:moveTo>
                  <a:lnTo>
                    <a:pt x="0" y="0"/>
                  </a:lnTo>
                </a:path>
                <a:path extrusionOk="0" h="358139" w="2500629">
                  <a:moveTo>
                    <a:pt x="2500629" y="358139"/>
                  </a:moveTo>
                  <a:lnTo>
                    <a:pt x="2500629" y="358139"/>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1" name="Google Shape;121;p24"/>
            <p:cNvSpPr/>
            <p:nvPr/>
          </p:nvSpPr>
          <p:spPr>
            <a:xfrm>
              <a:off x="5715000" y="5072380"/>
              <a:ext cx="2499360" cy="356870"/>
            </a:xfrm>
            <a:custGeom>
              <a:rect b="b" l="l" r="r" t="t"/>
              <a:pathLst>
                <a:path extrusionOk="0" h="356870" w="2499359">
                  <a:moveTo>
                    <a:pt x="1249679" y="0"/>
                  </a:moveTo>
                  <a:lnTo>
                    <a:pt x="1171648" y="316"/>
                  </a:lnTo>
                  <a:lnTo>
                    <a:pt x="1095111" y="1253"/>
                  </a:lnTo>
                  <a:lnTo>
                    <a:pt x="1020181" y="2794"/>
                  </a:lnTo>
                  <a:lnTo>
                    <a:pt x="946972" y="4923"/>
                  </a:lnTo>
                  <a:lnTo>
                    <a:pt x="875598" y="7623"/>
                  </a:lnTo>
                  <a:lnTo>
                    <a:pt x="806173" y="10877"/>
                  </a:lnTo>
                  <a:lnTo>
                    <a:pt x="738810" y="14669"/>
                  </a:lnTo>
                  <a:lnTo>
                    <a:pt x="673624" y="18983"/>
                  </a:lnTo>
                  <a:lnTo>
                    <a:pt x="610728" y="23800"/>
                  </a:lnTo>
                  <a:lnTo>
                    <a:pt x="550237" y="29106"/>
                  </a:lnTo>
                  <a:lnTo>
                    <a:pt x="492263" y="34882"/>
                  </a:lnTo>
                  <a:lnTo>
                    <a:pt x="436921" y="41113"/>
                  </a:lnTo>
                  <a:lnTo>
                    <a:pt x="384325" y="47782"/>
                  </a:lnTo>
                  <a:lnTo>
                    <a:pt x="334588" y="54872"/>
                  </a:lnTo>
                  <a:lnTo>
                    <a:pt x="287824" y="62367"/>
                  </a:lnTo>
                  <a:lnTo>
                    <a:pt x="244148" y="70250"/>
                  </a:lnTo>
                  <a:lnTo>
                    <a:pt x="203672" y="78504"/>
                  </a:lnTo>
                  <a:lnTo>
                    <a:pt x="166511" y="87112"/>
                  </a:lnTo>
                  <a:lnTo>
                    <a:pt x="102587" y="105326"/>
                  </a:lnTo>
                  <a:lnTo>
                    <a:pt x="53289" y="124759"/>
                  </a:lnTo>
                  <a:lnTo>
                    <a:pt x="19525" y="145278"/>
                  </a:lnTo>
                  <a:lnTo>
                    <a:pt x="0" y="177800"/>
                  </a:lnTo>
                  <a:lnTo>
                    <a:pt x="2207" y="188986"/>
                  </a:lnTo>
                  <a:lnTo>
                    <a:pt x="34408" y="221193"/>
                  </a:lnTo>
                  <a:lnTo>
                    <a:pt x="76053" y="241373"/>
                  </a:lnTo>
                  <a:lnTo>
                    <a:pt x="132778" y="260368"/>
                  </a:lnTo>
                  <a:lnTo>
                    <a:pt x="203672" y="278048"/>
                  </a:lnTo>
                  <a:lnTo>
                    <a:pt x="244148" y="286355"/>
                  </a:lnTo>
                  <a:lnTo>
                    <a:pt x="287824" y="294284"/>
                  </a:lnTo>
                  <a:lnTo>
                    <a:pt x="334588" y="301820"/>
                  </a:lnTo>
                  <a:lnTo>
                    <a:pt x="384325" y="308945"/>
                  </a:lnTo>
                  <a:lnTo>
                    <a:pt x="436921" y="315644"/>
                  </a:lnTo>
                  <a:lnTo>
                    <a:pt x="492263" y="321901"/>
                  </a:lnTo>
                  <a:lnTo>
                    <a:pt x="550237" y="327699"/>
                  </a:lnTo>
                  <a:lnTo>
                    <a:pt x="610728" y="333022"/>
                  </a:lnTo>
                  <a:lnTo>
                    <a:pt x="673624" y="337853"/>
                  </a:lnTo>
                  <a:lnTo>
                    <a:pt x="738810" y="342177"/>
                  </a:lnTo>
                  <a:lnTo>
                    <a:pt x="806173" y="345978"/>
                  </a:lnTo>
                  <a:lnTo>
                    <a:pt x="875598" y="349238"/>
                  </a:lnTo>
                  <a:lnTo>
                    <a:pt x="946972" y="351942"/>
                  </a:lnTo>
                  <a:lnTo>
                    <a:pt x="1020181" y="354073"/>
                  </a:lnTo>
                  <a:lnTo>
                    <a:pt x="1095111" y="355616"/>
                  </a:lnTo>
                  <a:lnTo>
                    <a:pt x="1171648" y="356553"/>
                  </a:lnTo>
                  <a:lnTo>
                    <a:pt x="1249679" y="356870"/>
                  </a:lnTo>
                  <a:lnTo>
                    <a:pt x="1327711" y="356553"/>
                  </a:lnTo>
                  <a:lnTo>
                    <a:pt x="1404248" y="355616"/>
                  </a:lnTo>
                  <a:lnTo>
                    <a:pt x="1479178" y="354073"/>
                  </a:lnTo>
                  <a:lnTo>
                    <a:pt x="1552387" y="351942"/>
                  </a:lnTo>
                  <a:lnTo>
                    <a:pt x="1623761" y="349238"/>
                  </a:lnTo>
                  <a:lnTo>
                    <a:pt x="1693186" y="345978"/>
                  </a:lnTo>
                  <a:lnTo>
                    <a:pt x="1760549" y="342177"/>
                  </a:lnTo>
                  <a:lnTo>
                    <a:pt x="1825735" y="337853"/>
                  </a:lnTo>
                  <a:lnTo>
                    <a:pt x="1888631" y="333022"/>
                  </a:lnTo>
                  <a:lnTo>
                    <a:pt x="1949122" y="327699"/>
                  </a:lnTo>
                  <a:lnTo>
                    <a:pt x="2007096" y="321901"/>
                  </a:lnTo>
                  <a:lnTo>
                    <a:pt x="2062438" y="315644"/>
                  </a:lnTo>
                  <a:lnTo>
                    <a:pt x="2115034" y="308945"/>
                  </a:lnTo>
                  <a:lnTo>
                    <a:pt x="2164771" y="301820"/>
                  </a:lnTo>
                  <a:lnTo>
                    <a:pt x="2211535" y="294284"/>
                  </a:lnTo>
                  <a:lnTo>
                    <a:pt x="2255211" y="286355"/>
                  </a:lnTo>
                  <a:lnTo>
                    <a:pt x="2295687" y="278048"/>
                  </a:lnTo>
                  <a:lnTo>
                    <a:pt x="2332848" y="269381"/>
                  </a:lnTo>
                  <a:lnTo>
                    <a:pt x="2396772" y="251026"/>
                  </a:lnTo>
                  <a:lnTo>
                    <a:pt x="2446070" y="231423"/>
                  </a:lnTo>
                  <a:lnTo>
                    <a:pt x="2479834" y="210699"/>
                  </a:lnTo>
                  <a:lnTo>
                    <a:pt x="2499359" y="177800"/>
                  </a:lnTo>
                  <a:lnTo>
                    <a:pt x="2497152" y="166749"/>
                  </a:lnTo>
                  <a:lnTo>
                    <a:pt x="2464951" y="134891"/>
                  </a:lnTo>
                  <a:lnTo>
                    <a:pt x="2423306" y="114899"/>
                  </a:lnTo>
                  <a:lnTo>
                    <a:pt x="2366581" y="96059"/>
                  </a:lnTo>
                  <a:lnTo>
                    <a:pt x="2295687" y="78504"/>
                  </a:lnTo>
                  <a:lnTo>
                    <a:pt x="2255211" y="70250"/>
                  </a:lnTo>
                  <a:lnTo>
                    <a:pt x="2211535" y="62367"/>
                  </a:lnTo>
                  <a:lnTo>
                    <a:pt x="2164771" y="54872"/>
                  </a:lnTo>
                  <a:lnTo>
                    <a:pt x="2115034" y="47782"/>
                  </a:lnTo>
                  <a:lnTo>
                    <a:pt x="2062438" y="41113"/>
                  </a:lnTo>
                  <a:lnTo>
                    <a:pt x="2007096" y="34882"/>
                  </a:lnTo>
                  <a:lnTo>
                    <a:pt x="1949122" y="29106"/>
                  </a:lnTo>
                  <a:lnTo>
                    <a:pt x="1888631" y="23800"/>
                  </a:lnTo>
                  <a:lnTo>
                    <a:pt x="1825735" y="18983"/>
                  </a:lnTo>
                  <a:lnTo>
                    <a:pt x="1760549" y="14669"/>
                  </a:lnTo>
                  <a:lnTo>
                    <a:pt x="1693186" y="10877"/>
                  </a:lnTo>
                  <a:lnTo>
                    <a:pt x="1623761" y="7623"/>
                  </a:lnTo>
                  <a:lnTo>
                    <a:pt x="1552387" y="4923"/>
                  </a:lnTo>
                  <a:lnTo>
                    <a:pt x="1479178" y="2794"/>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24"/>
            <p:cNvSpPr/>
            <p:nvPr/>
          </p:nvSpPr>
          <p:spPr>
            <a:xfrm>
              <a:off x="5715000" y="5072380"/>
              <a:ext cx="2500630" cy="356870"/>
            </a:xfrm>
            <a:custGeom>
              <a:rect b="b" l="l" r="r" t="t"/>
              <a:pathLst>
                <a:path extrusionOk="0" h="356870" w="2500629">
                  <a:moveTo>
                    <a:pt x="1249679" y="0"/>
                  </a:moveTo>
                  <a:lnTo>
                    <a:pt x="1327711" y="316"/>
                  </a:lnTo>
                  <a:lnTo>
                    <a:pt x="1404248" y="1253"/>
                  </a:lnTo>
                  <a:lnTo>
                    <a:pt x="1479178" y="2794"/>
                  </a:lnTo>
                  <a:lnTo>
                    <a:pt x="1552387" y="4923"/>
                  </a:lnTo>
                  <a:lnTo>
                    <a:pt x="1623761" y="7623"/>
                  </a:lnTo>
                  <a:lnTo>
                    <a:pt x="1693186" y="10877"/>
                  </a:lnTo>
                  <a:lnTo>
                    <a:pt x="1760549" y="14669"/>
                  </a:lnTo>
                  <a:lnTo>
                    <a:pt x="1825735" y="18983"/>
                  </a:lnTo>
                  <a:lnTo>
                    <a:pt x="1888631" y="23800"/>
                  </a:lnTo>
                  <a:lnTo>
                    <a:pt x="1949122" y="29106"/>
                  </a:lnTo>
                  <a:lnTo>
                    <a:pt x="2007096" y="34882"/>
                  </a:lnTo>
                  <a:lnTo>
                    <a:pt x="2062438" y="41113"/>
                  </a:lnTo>
                  <a:lnTo>
                    <a:pt x="2115034" y="47782"/>
                  </a:lnTo>
                  <a:lnTo>
                    <a:pt x="2164771" y="54872"/>
                  </a:lnTo>
                  <a:lnTo>
                    <a:pt x="2211535" y="62367"/>
                  </a:lnTo>
                  <a:lnTo>
                    <a:pt x="2255211" y="70250"/>
                  </a:lnTo>
                  <a:lnTo>
                    <a:pt x="2295687" y="78504"/>
                  </a:lnTo>
                  <a:lnTo>
                    <a:pt x="2332848" y="87112"/>
                  </a:lnTo>
                  <a:lnTo>
                    <a:pt x="2396772" y="105326"/>
                  </a:lnTo>
                  <a:lnTo>
                    <a:pt x="2446070" y="124759"/>
                  </a:lnTo>
                  <a:lnTo>
                    <a:pt x="2479834" y="145278"/>
                  </a:lnTo>
                  <a:lnTo>
                    <a:pt x="2499359" y="177800"/>
                  </a:lnTo>
                  <a:lnTo>
                    <a:pt x="2497152" y="188986"/>
                  </a:lnTo>
                  <a:lnTo>
                    <a:pt x="2464951" y="221193"/>
                  </a:lnTo>
                  <a:lnTo>
                    <a:pt x="2423306" y="241373"/>
                  </a:lnTo>
                  <a:lnTo>
                    <a:pt x="2366581" y="260368"/>
                  </a:lnTo>
                  <a:lnTo>
                    <a:pt x="2295687" y="278048"/>
                  </a:lnTo>
                  <a:lnTo>
                    <a:pt x="2255211" y="286355"/>
                  </a:lnTo>
                  <a:lnTo>
                    <a:pt x="2211535" y="294284"/>
                  </a:lnTo>
                  <a:lnTo>
                    <a:pt x="2164771" y="301820"/>
                  </a:lnTo>
                  <a:lnTo>
                    <a:pt x="2115034" y="308945"/>
                  </a:lnTo>
                  <a:lnTo>
                    <a:pt x="2062438" y="315644"/>
                  </a:lnTo>
                  <a:lnTo>
                    <a:pt x="2007096" y="321901"/>
                  </a:lnTo>
                  <a:lnTo>
                    <a:pt x="1949122" y="327699"/>
                  </a:lnTo>
                  <a:lnTo>
                    <a:pt x="1888631" y="333022"/>
                  </a:lnTo>
                  <a:lnTo>
                    <a:pt x="1825735" y="337853"/>
                  </a:lnTo>
                  <a:lnTo>
                    <a:pt x="1760549" y="342177"/>
                  </a:lnTo>
                  <a:lnTo>
                    <a:pt x="1693186" y="345978"/>
                  </a:lnTo>
                  <a:lnTo>
                    <a:pt x="1623761" y="349238"/>
                  </a:lnTo>
                  <a:lnTo>
                    <a:pt x="1552387" y="351942"/>
                  </a:lnTo>
                  <a:lnTo>
                    <a:pt x="1479178" y="354073"/>
                  </a:lnTo>
                  <a:lnTo>
                    <a:pt x="1404248" y="355616"/>
                  </a:lnTo>
                  <a:lnTo>
                    <a:pt x="1327711" y="356553"/>
                  </a:lnTo>
                  <a:lnTo>
                    <a:pt x="1249679" y="356870"/>
                  </a:lnTo>
                  <a:lnTo>
                    <a:pt x="1171648" y="356553"/>
                  </a:lnTo>
                  <a:lnTo>
                    <a:pt x="1095111" y="355616"/>
                  </a:lnTo>
                  <a:lnTo>
                    <a:pt x="1020181" y="354073"/>
                  </a:lnTo>
                  <a:lnTo>
                    <a:pt x="946972" y="351942"/>
                  </a:lnTo>
                  <a:lnTo>
                    <a:pt x="875598" y="349238"/>
                  </a:lnTo>
                  <a:lnTo>
                    <a:pt x="806173" y="345978"/>
                  </a:lnTo>
                  <a:lnTo>
                    <a:pt x="738810" y="342177"/>
                  </a:lnTo>
                  <a:lnTo>
                    <a:pt x="673624" y="337853"/>
                  </a:lnTo>
                  <a:lnTo>
                    <a:pt x="610728" y="333022"/>
                  </a:lnTo>
                  <a:lnTo>
                    <a:pt x="550237" y="327699"/>
                  </a:lnTo>
                  <a:lnTo>
                    <a:pt x="492263" y="321901"/>
                  </a:lnTo>
                  <a:lnTo>
                    <a:pt x="436921" y="315644"/>
                  </a:lnTo>
                  <a:lnTo>
                    <a:pt x="384325" y="308945"/>
                  </a:lnTo>
                  <a:lnTo>
                    <a:pt x="334588" y="301820"/>
                  </a:lnTo>
                  <a:lnTo>
                    <a:pt x="287824" y="294284"/>
                  </a:lnTo>
                  <a:lnTo>
                    <a:pt x="244148" y="286355"/>
                  </a:lnTo>
                  <a:lnTo>
                    <a:pt x="203672" y="278048"/>
                  </a:lnTo>
                  <a:lnTo>
                    <a:pt x="166511" y="269381"/>
                  </a:lnTo>
                  <a:lnTo>
                    <a:pt x="102587" y="251026"/>
                  </a:lnTo>
                  <a:lnTo>
                    <a:pt x="53289" y="231423"/>
                  </a:lnTo>
                  <a:lnTo>
                    <a:pt x="19525" y="210699"/>
                  </a:lnTo>
                  <a:lnTo>
                    <a:pt x="0" y="177800"/>
                  </a:lnTo>
                  <a:lnTo>
                    <a:pt x="2207" y="166749"/>
                  </a:lnTo>
                  <a:lnTo>
                    <a:pt x="34408" y="134891"/>
                  </a:lnTo>
                  <a:lnTo>
                    <a:pt x="76053" y="114899"/>
                  </a:lnTo>
                  <a:lnTo>
                    <a:pt x="132778" y="96059"/>
                  </a:lnTo>
                  <a:lnTo>
                    <a:pt x="203672" y="78504"/>
                  </a:lnTo>
                  <a:lnTo>
                    <a:pt x="244148" y="70250"/>
                  </a:lnTo>
                  <a:lnTo>
                    <a:pt x="287824" y="62367"/>
                  </a:lnTo>
                  <a:lnTo>
                    <a:pt x="334588" y="54872"/>
                  </a:lnTo>
                  <a:lnTo>
                    <a:pt x="384325" y="47782"/>
                  </a:lnTo>
                  <a:lnTo>
                    <a:pt x="436921" y="41113"/>
                  </a:lnTo>
                  <a:lnTo>
                    <a:pt x="492263" y="34882"/>
                  </a:lnTo>
                  <a:lnTo>
                    <a:pt x="550237" y="29106"/>
                  </a:lnTo>
                  <a:lnTo>
                    <a:pt x="610728" y="23800"/>
                  </a:lnTo>
                  <a:lnTo>
                    <a:pt x="673624" y="18983"/>
                  </a:lnTo>
                  <a:lnTo>
                    <a:pt x="738810" y="14669"/>
                  </a:lnTo>
                  <a:lnTo>
                    <a:pt x="806173" y="10877"/>
                  </a:lnTo>
                  <a:lnTo>
                    <a:pt x="875598" y="7623"/>
                  </a:lnTo>
                  <a:lnTo>
                    <a:pt x="946972" y="4923"/>
                  </a:lnTo>
                  <a:lnTo>
                    <a:pt x="1020181" y="2794"/>
                  </a:lnTo>
                  <a:lnTo>
                    <a:pt x="1095111" y="1253"/>
                  </a:lnTo>
                  <a:lnTo>
                    <a:pt x="1171648" y="316"/>
                  </a:lnTo>
                  <a:lnTo>
                    <a:pt x="1249679" y="0"/>
                  </a:lnTo>
                  <a:close/>
                </a:path>
                <a:path extrusionOk="0" h="356870" w="2500629">
                  <a:moveTo>
                    <a:pt x="0" y="0"/>
                  </a:moveTo>
                  <a:lnTo>
                    <a:pt x="0" y="0"/>
                  </a:lnTo>
                </a:path>
                <a:path extrusionOk="0" h="356870" w="2500629">
                  <a:moveTo>
                    <a:pt x="2500629" y="356870"/>
                  </a:moveTo>
                  <a:lnTo>
                    <a:pt x="2500629" y="356870"/>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24"/>
            <p:cNvSpPr/>
            <p:nvPr/>
          </p:nvSpPr>
          <p:spPr>
            <a:xfrm>
              <a:off x="5715000" y="4928870"/>
              <a:ext cx="2499360" cy="356870"/>
            </a:xfrm>
            <a:custGeom>
              <a:rect b="b" l="l" r="r" t="t"/>
              <a:pathLst>
                <a:path extrusionOk="0" h="356870" w="2499359">
                  <a:moveTo>
                    <a:pt x="1249679" y="0"/>
                  </a:moveTo>
                  <a:lnTo>
                    <a:pt x="1171648" y="316"/>
                  </a:lnTo>
                  <a:lnTo>
                    <a:pt x="1095111" y="1253"/>
                  </a:lnTo>
                  <a:lnTo>
                    <a:pt x="1020181" y="2796"/>
                  </a:lnTo>
                  <a:lnTo>
                    <a:pt x="946972" y="4927"/>
                  </a:lnTo>
                  <a:lnTo>
                    <a:pt x="875598" y="7631"/>
                  </a:lnTo>
                  <a:lnTo>
                    <a:pt x="806173" y="10891"/>
                  </a:lnTo>
                  <a:lnTo>
                    <a:pt x="738810" y="14692"/>
                  </a:lnTo>
                  <a:lnTo>
                    <a:pt x="673624" y="19016"/>
                  </a:lnTo>
                  <a:lnTo>
                    <a:pt x="610728" y="23847"/>
                  </a:lnTo>
                  <a:lnTo>
                    <a:pt x="550237" y="29170"/>
                  </a:lnTo>
                  <a:lnTo>
                    <a:pt x="492263" y="34968"/>
                  </a:lnTo>
                  <a:lnTo>
                    <a:pt x="436921" y="41225"/>
                  </a:lnTo>
                  <a:lnTo>
                    <a:pt x="384325" y="47924"/>
                  </a:lnTo>
                  <a:lnTo>
                    <a:pt x="334588" y="55049"/>
                  </a:lnTo>
                  <a:lnTo>
                    <a:pt x="287824" y="62585"/>
                  </a:lnTo>
                  <a:lnTo>
                    <a:pt x="244148" y="70514"/>
                  </a:lnTo>
                  <a:lnTo>
                    <a:pt x="203672" y="78821"/>
                  </a:lnTo>
                  <a:lnTo>
                    <a:pt x="166511" y="87488"/>
                  </a:lnTo>
                  <a:lnTo>
                    <a:pt x="102587" y="105843"/>
                  </a:lnTo>
                  <a:lnTo>
                    <a:pt x="53289" y="125446"/>
                  </a:lnTo>
                  <a:lnTo>
                    <a:pt x="19525" y="146170"/>
                  </a:lnTo>
                  <a:lnTo>
                    <a:pt x="0" y="179069"/>
                  </a:lnTo>
                  <a:lnTo>
                    <a:pt x="2207" y="190120"/>
                  </a:lnTo>
                  <a:lnTo>
                    <a:pt x="34408" y="221978"/>
                  </a:lnTo>
                  <a:lnTo>
                    <a:pt x="76053" y="241970"/>
                  </a:lnTo>
                  <a:lnTo>
                    <a:pt x="132778" y="260810"/>
                  </a:lnTo>
                  <a:lnTo>
                    <a:pt x="203672" y="278365"/>
                  </a:lnTo>
                  <a:lnTo>
                    <a:pt x="244148" y="286619"/>
                  </a:lnTo>
                  <a:lnTo>
                    <a:pt x="287824" y="294502"/>
                  </a:lnTo>
                  <a:lnTo>
                    <a:pt x="334588" y="301997"/>
                  </a:lnTo>
                  <a:lnTo>
                    <a:pt x="384325" y="309087"/>
                  </a:lnTo>
                  <a:lnTo>
                    <a:pt x="436921" y="315756"/>
                  </a:lnTo>
                  <a:lnTo>
                    <a:pt x="492263" y="321987"/>
                  </a:lnTo>
                  <a:lnTo>
                    <a:pt x="550237" y="327763"/>
                  </a:lnTo>
                  <a:lnTo>
                    <a:pt x="610728" y="333069"/>
                  </a:lnTo>
                  <a:lnTo>
                    <a:pt x="673624" y="337886"/>
                  </a:lnTo>
                  <a:lnTo>
                    <a:pt x="738810" y="342200"/>
                  </a:lnTo>
                  <a:lnTo>
                    <a:pt x="806173" y="345992"/>
                  </a:lnTo>
                  <a:lnTo>
                    <a:pt x="875598" y="349246"/>
                  </a:lnTo>
                  <a:lnTo>
                    <a:pt x="946972" y="351946"/>
                  </a:lnTo>
                  <a:lnTo>
                    <a:pt x="1020181" y="354075"/>
                  </a:lnTo>
                  <a:lnTo>
                    <a:pt x="1095111" y="355616"/>
                  </a:lnTo>
                  <a:lnTo>
                    <a:pt x="1171648" y="356553"/>
                  </a:lnTo>
                  <a:lnTo>
                    <a:pt x="1249679" y="356869"/>
                  </a:lnTo>
                  <a:lnTo>
                    <a:pt x="1327711" y="356553"/>
                  </a:lnTo>
                  <a:lnTo>
                    <a:pt x="1404248" y="355616"/>
                  </a:lnTo>
                  <a:lnTo>
                    <a:pt x="1479178" y="354075"/>
                  </a:lnTo>
                  <a:lnTo>
                    <a:pt x="1552387" y="351946"/>
                  </a:lnTo>
                  <a:lnTo>
                    <a:pt x="1623761" y="349246"/>
                  </a:lnTo>
                  <a:lnTo>
                    <a:pt x="1693186" y="345992"/>
                  </a:lnTo>
                  <a:lnTo>
                    <a:pt x="1760549" y="342200"/>
                  </a:lnTo>
                  <a:lnTo>
                    <a:pt x="1825735" y="337886"/>
                  </a:lnTo>
                  <a:lnTo>
                    <a:pt x="1888631" y="333069"/>
                  </a:lnTo>
                  <a:lnTo>
                    <a:pt x="1949122" y="327763"/>
                  </a:lnTo>
                  <a:lnTo>
                    <a:pt x="2007096" y="321987"/>
                  </a:lnTo>
                  <a:lnTo>
                    <a:pt x="2062438" y="315756"/>
                  </a:lnTo>
                  <a:lnTo>
                    <a:pt x="2115034" y="309087"/>
                  </a:lnTo>
                  <a:lnTo>
                    <a:pt x="2164771" y="301997"/>
                  </a:lnTo>
                  <a:lnTo>
                    <a:pt x="2211535" y="294502"/>
                  </a:lnTo>
                  <a:lnTo>
                    <a:pt x="2255211" y="286619"/>
                  </a:lnTo>
                  <a:lnTo>
                    <a:pt x="2295687" y="278365"/>
                  </a:lnTo>
                  <a:lnTo>
                    <a:pt x="2332848" y="269757"/>
                  </a:lnTo>
                  <a:lnTo>
                    <a:pt x="2396772" y="251543"/>
                  </a:lnTo>
                  <a:lnTo>
                    <a:pt x="2446070" y="232110"/>
                  </a:lnTo>
                  <a:lnTo>
                    <a:pt x="2479834" y="211591"/>
                  </a:lnTo>
                  <a:lnTo>
                    <a:pt x="2499359" y="179069"/>
                  </a:lnTo>
                  <a:lnTo>
                    <a:pt x="2497152" y="167883"/>
                  </a:lnTo>
                  <a:lnTo>
                    <a:pt x="2464951" y="135676"/>
                  </a:lnTo>
                  <a:lnTo>
                    <a:pt x="2423306" y="115496"/>
                  </a:lnTo>
                  <a:lnTo>
                    <a:pt x="2366581" y="96501"/>
                  </a:lnTo>
                  <a:lnTo>
                    <a:pt x="2295687" y="78821"/>
                  </a:lnTo>
                  <a:lnTo>
                    <a:pt x="2255211" y="70514"/>
                  </a:lnTo>
                  <a:lnTo>
                    <a:pt x="2211535" y="62585"/>
                  </a:lnTo>
                  <a:lnTo>
                    <a:pt x="2164771" y="55049"/>
                  </a:lnTo>
                  <a:lnTo>
                    <a:pt x="2115034" y="47924"/>
                  </a:lnTo>
                  <a:lnTo>
                    <a:pt x="2062438" y="41225"/>
                  </a:lnTo>
                  <a:lnTo>
                    <a:pt x="2007096" y="34968"/>
                  </a:lnTo>
                  <a:lnTo>
                    <a:pt x="1949122" y="29170"/>
                  </a:lnTo>
                  <a:lnTo>
                    <a:pt x="1888631" y="23847"/>
                  </a:lnTo>
                  <a:lnTo>
                    <a:pt x="1825735" y="19016"/>
                  </a:lnTo>
                  <a:lnTo>
                    <a:pt x="1760549" y="14692"/>
                  </a:lnTo>
                  <a:lnTo>
                    <a:pt x="1693186" y="10891"/>
                  </a:lnTo>
                  <a:lnTo>
                    <a:pt x="1623761" y="7631"/>
                  </a:lnTo>
                  <a:lnTo>
                    <a:pt x="1552387" y="4927"/>
                  </a:lnTo>
                  <a:lnTo>
                    <a:pt x="1479178" y="2796"/>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24"/>
            <p:cNvSpPr/>
            <p:nvPr/>
          </p:nvSpPr>
          <p:spPr>
            <a:xfrm>
              <a:off x="5715000" y="4928870"/>
              <a:ext cx="2500630" cy="358140"/>
            </a:xfrm>
            <a:custGeom>
              <a:rect b="b" l="l" r="r" t="t"/>
              <a:pathLst>
                <a:path extrusionOk="0" h="358139" w="2500629">
                  <a:moveTo>
                    <a:pt x="1249679" y="0"/>
                  </a:moveTo>
                  <a:lnTo>
                    <a:pt x="1327711" y="316"/>
                  </a:lnTo>
                  <a:lnTo>
                    <a:pt x="1404248" y="1253"/>
                  </a:lnTo>
                  <a:lnTo>
                    <a:pt x="1479178" y="2796"/>
                  </a:lnTo>
                  <a:lnTo>
                    <a:pt x="1552387" y="4927"/>
                  </a:lnTo>
                  <a:lnTo>
                    <a:pt x="1623761" y="7631"/>
                  </a:lnTo>
                  <a:lnTo>
                    <a:pt x="1693186" y="10891"/>
                  </a:lnTo>
                  <a:lnTo>
                    <a:pt x="1760549" y="14692"/>
                  </a:lnTo>
                  <a:lnTo>
                    <a:pt x="1825735" y="19016"/>
                  </a:lnTo>
                  <a:lnTo>
                    <a:pt x="1888631" y="23847"/>
                  </a:lnTo>
                  <a:lnTo>
                    <a:pt x="1949122" y="29170"/>
                  </a:lnTo>
                  <a:lnTo>
                    <a:pt x="2007096" y="34968"/>
                  </a:lnTo>
                  <a:lnTo>
                    <a:pt x="2062438" y="41225"/>
                  </a:lnTo>
                  <a:lnTo>
                    <a:pt x="2115034" y="47924"/>
                  </a:lnTo>
                  <a:lnTo>
                    <a:pt x="2164771" y="55049"/>
                  </a:lnTo>
                  <a:lnTo>
                    <a:pt x="2211535" y="62585"/>
                  </a:lnTo>
                  <a:lnTo>
                    <a:pt x="2255211" y="70514"/>
                  </a:lnTo>
                  <a:lnTo>
                    <a:pt x="2295687" y="78821"/>
                  </a:lnTo>
                  <a:lnTo>
                    <a:pt x="2332848" y="87488"/>
                  </a:lnTo>
                  <a:lnTo>
                    <a:pt x="2396772" y="105843"/>
                  </a:lnTo>
                  <a:lnTo>
                    <a:pt x="2446070" y="125446"/>
                  </a:lnTo>
                  <a:lnTo>
                    <a:pt x="2479834" y="146170"/>
                  </a:lnTo>
                  <a:lnTo>
                    <a:pt x="2499359" y="179069"/>
                  </a:lnTo>
                  <a:lnTo>
                    <a:pt x="2497152" y="190120"/>
                  </a:lnTo>
                  <a:lnTo>
                    <a:pt x="2464951" y="221978"/>
                  </a:lnTo>
                  <a:lnTo>
                    <a:pt x="2423306" y="241970"/>
                  </a:lnTo>
                  <a:lnTo>
                    <a:pt x="2366581" y="260810"/>
                  </a:lnTo>
                  <a:lnTo>
                    <a:pt x="2295687" y="278365"/>
                  </a:lnTo>
                  <a:lnTo>
                    <a:pt x="2255211" y="286619"/>
                  </a:lnTo>
                  <a:lnTo>
                    <a:pt x="2211535" y="294502"/>
                  </a:lnTo>
                  <a:lnTo>
                    <a:pt x="2164771" y="301997"/>
                  </a:lnTo>
                  <a:lnTo>
                    <a:pt x="2115034" y="309087"/>
                  </a:lnTo>
                  <a:lnTo>
                    <a:pt x="2062438" y="315756"/>
                  </a:lnTo>
                  <a:lnTo>
                    <a:pt x="2007096" y="321987"/>
                  </a:lnTo>
                  <a:lnTo>
                    <a:pt x="1949122" y="327763"/>
                  </a:lnTo>
                  <a:lnTo>
                    <a:pt x="1888631" y="333069"/>
                  </a:lnTo>
                  <a:lnTo>
                    <a:pt x="1825735" y="337886"/>
                  </a:lnTo>
                  <a:lnTo>
                    <a:pt x="1760549" y="342200"/>
                  </a:lnTo>
                  <a:lnTo>
                    <a:pt x="1693186" y="345992"/>
                  </a:lnTo>
                  <a:lnTo>
                    <a:pt x="1623761" y="349246"/>
                  </a:lnTo>
                  <a:lnTo>
                    <a:pt x="1552387" y="351946"/>
                  </a:lnTo>
                  <a:lnTo>
                    <a:pt x="1479178" y="354075"/>
                  </a:lnTo>
                  <a:lnTo>
                    <a:pt x="1404248" y="355616"/>
                  </a:lnTo>
                  <a:lnTo>
                    <a:pt x="1327711" y="356553"/>
                  </a:lnTo>
                  <a:lnTo>
                    <a:pt x="1249679" y="356869"/>
                  </a:lnTo>
                  <a:lnTo>
                    <a:pt x="1171648" y="356553"/>
                  </a:lnTo>
                  <a:lnTo>
                    <a:pt x="1095111" y="355616"/>
                  </a:lnTo>
                  <a:lnTo>
                    <a:pt x="1020181" y="354075"/>
                  </a:lnTo>
                  <a:lnTo>
                    <a:pt x="946972" y="351946"/>
                  </a:lnTo>
                  <a:lnTo>
                    <a:pt x="875598" y="349246"/>
                  </a:lnTo>
                  <a:lnTo>
                    <a:pt x="806173" y="345992"/>
                  </a:lnTo>
                  <a:lnTo>
                    <a:pt x="738810" y="342200"/>
                  </a:lnTo>
                  <a:lnTo>
                    <a:pt x="673624" y="337886"/>
                  </a:lnTo>
                  <a:lnTo>
                    <a:pt x="610728" y="333069"/>
                  </a:lnTo>
                  <a:lnTo>
                    <a:pt x="550237" y="327763"/>
                  </a:lnTo>
                  <a:lnTo>
                    <a:pt x="492263" y="321987"/>
                  </a:lnTo>
                  <a:lnTo>
                    <a:pt x="436921" y="315756"/>
                  </a:lnTo>
                  <a:lnTo>
                    <a:pt x="384325" y="309087"/>
                  </a:lnTo>
                  <a:lnTo>
                    <a:pt x="334588" y="301997"/>
                  </a:lnTo>
                  <a:lnTo>
                    <a:pt x="287824" y="294502"/>
                  </a:lnTo>
                  <a:lnTo>
                    <a:pt x="244148" y="286619"/>
                  </a:lnTo>
                  <a:lnTo>
                    <a:pt x="203672" y="278365"/>
                  </a:lnTo>
                  <a:lnTo>
                    <a:pt x="166511" y="269757"/>
                  </a:lnTo>
                  <a:lnTo>
                    <a:pt x="102587" y="251543"/>
                  </a:lnTo>
                  <a:lnTo>
                    <a:pt x="53289" y="232110"/>
                  </a:lnTo>
                  <a:lnTo>
                    <a:pt x="19525" y="211591"/>
                  </a:lnTo>
                  <a:lnTo>
                    <a:pt x="0" y="179069"/>
                  </a:lnTo>
                  <a:lnTo>
                    <a:pt x="2207" y="167883"/>
                  </a:lnTo>
                  <a:lnTo>
                    <a:pt x="34408" y="135676"/>
                  </a:lnTo>
                  <a:lnTo>
                    <a:pt x="76053" y="115496"/>
                  </a:lnTo>
                  <a:lnTo>
                    <a:pt x="132778" y="96501"/>
                  </a:lnTo>
                  <a:lnTo>
                    <a:pt x="203672" y="78821"/>
                  </a:lnTo>
                  <a:lnTo>
                    <a:pt x="244148" y="70514"/>
                  </a:lnTo>
                  <a:lnTo>
                    <a:pt x="287824" y="62585"/>
                  </a:lnTo>
                  <a:lnTo>
                    <a:pt x="334588" y="55049"/>
                  </a:lnTo>
                  <a:lnTo>
                    <a:pt x="384325" y="47924"/>
                  </a:lnTo>
                  <a:lnTo>
                    <a:pt x="436921" y="41225"/>
                  </a:lnTo>
                  <a:lnTo>
                    <a:pt x="492263" y="34968"/>
                  </a:lnTo>
                  <a:lnTo>
                    <a:pt x="550237" y="29170"/>
                  </a:lnTo>
                  <a:lnTo>
                    <a:pt x="610728" y="23847"/>
                  </a:lnTo>
                  <a:lnTo>
                    <a:pt x="673624" y="19016"/>
                  </a:lnTo>
                  <a:lnTo>
                    <a:pt x="738810" y="14692"/>
                  </a:lnTo>
                  <a:lnTo>
                    <a:pt x="806173" y="10891"/>
                  </a:lnTo>
                  <a:lnTo>
                    <a:pt x="875598" y="7631"/>
                  </a:lnTo>
                  <a:lnTo>
                    <a:pt x="946972" y="4927"/>
                  </a:lnTo>
                  <a:lnTo>
                    <a:pt x="1020181" y="2796"/>
                  </a:lnTo>
                  <a:lnTo>
                    <a:pt x="1095111" y="1253"/>
                  </a:lnTo>
                  <a:lnTo>
                    <a:pt x="1171648" y="316"/>
                  </a:lnTo>
                  <a:lnTo>
                    <a:pt x="1249679" y="0"/>
                  </a:lnTo>
                  <a:close/>
                </a:path>
                <a:path extrusionOk="0" h="358139" w="2500629">
                  <a:moveTo>
                    <a:pt x="0" y="0"/>
                  </a:moveTo>
                  <a:lnTo>
                    <a:pt x="0" y="0"/>
                  </a:lnTo>
                </a:path>
                <a:path extrusionOk="0" h="358139" w="2500629">
                  <a:moveTo>
                    <a:pt x="2500629" y="358139"/>
                  </a:moveTo>
                  <a:lnTo>
                    <a:pt x="2500629" y="358139"/>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24"/>
            <p:cNvSpPr/>
            <p:nvPr/>
          </p:nvSpPr>
          <p:spPr>
            <a:xfrm>
              <a:off x="5715000" y="4785360"/>
              <a:ext cx="2499360" cy="358140"/>
            </a:xfrm>
            <a:custGeom>
              <a:rect b="b" l="l" r="r" t="t"/>
              <a:pathLst>
                <a:path extrusionOk="0" h="358139" w="2499359">
                  <a:moveTo>
                    <a:pt x="1249679" y="0"/>
                  </a:moveTo>
                  <a:lnTo>
                    <a:pt x="1171648" y="316"/>
                  </a:lnTo>
                  <a:lnTo>
                    <a:pt x="1095111" y="1253"/>
                  </a:lnTo>
                  <a:lnTo>
                    <a:pt x="1020181" y="2796"/>
                  </a:lnTo>
                  <a:lnTo>
                    <a:pt x="946972" y="4927"/>
                  </a:lnTo>
                  <a:lnTo>
                    <a:pt x="875598" y="7631"/>
                  </a:lnTo>
                  <a:lnTo>
                    <a:pt x="806173" y="10891"/>
                  </a:lnTo>
                  <a:lnTo>
                    <a:pt x="738810" y="14692"/>
                  </a:lnTo>
                  <a:lnTo>
                    <a:pt x="673624" y="19016"/>
                  </a:lnTo>
                  <a:lnTo>
                    <a:pt x="610728" y="23847"/>
                  </a:lnTo>
                  <a:lnTo>
                    <a:pt x="550237" y="29170"/>
                  </a:lnTo>
                  <a:lnTo>
                    <a:pt x="492263" y="34968"/>
                  </a:lnTo>
                  <a:lnTo>
                    <a:pt x="436921" y="41225"/>
                  </a:lnTo>
                  <a:lnTo>
                    <a:pt x="384325" y="47924"/>
                  </a:lnTo>
                  <a:lnTo>
                    <a:pt x="334588" y="55049"/>
                  </a:lnTo>
                  <a:lnTo>
                    <a:pt x="287824" y="62585"/>
                  </a:lnTo>
                  <a:lnTo>
                    <a:pt x="244148" y="70514"/>
                  </a:lnTo>
                  <a:lnTo>
                    <a:pt x="203672" y="78821"/>
                  </a:lnTo>
                  <a:lnTo>
                    <a:pt x="166511" y="87488"/>
                  </a:lnTo>
                  <a:lnTo>
                    <a:pt x="102587" y="105843"/>
                  </a:lnTo>
                  <a:lnTo>
                    <a:pt x="53289" y="125446"/>
                  </a:lnTo>
                  <a:lnTo>
                    <a:pt x="19525" y="146170"/>
                  </a:lnTo>
                  <a:lnTo>
                    <a:pt x="0" y="179069"/>
                  </a:lnTo>
                  <a:lnTo>
                    <a:pt x="2207" y="190256"/>
                  </a:lnTo>
                  <a:lnTo>
                    <a:pt x="34408" y="222463"/>
                  </a:lnTo>
                  <a:lnTo>
                    <a:pt x="76053" y="242643"/>
                  </a:lnTo>
                  <a:lnTo>
                    <a:pt x="132778" y="261638"/>
                  </a:lnTo>
                  <a:lnTo>
                    <a:pt x="203672" y="279318"/>
                  </a:lnTo>
                  <a:lnTo>
                    <a:pt x="244148" y="287625"/>
                  </a:lnTo>
                  <a:lnTo>
                    <a:pt x="287824" y="295554"/>
                  </a:lnTo>
                  <a:lnTo>
                    <a:pt x="334588" y="303090"/>
                  </a:lnTo>
                  <a:lnTo>
                    <a:pt x="384325" y="310215"/>
                  </a:lnTo>
                  <a:lnTo>
                    <a:pt x="436921" y="316914"/>
                  </a:lnTo>
                  <a:lnTo>
                    <a:pt x="492263" y="323171"/>
                  </a:lnTo>
                  <a:lnTo>
                    <a:pt x="550237" y="328969"/>
                  </a:lnTo>
                  <a:lnTo>
                    <a:pt x="610728" y="334292"/>
                  </a:lnTo>
                  <a:lnTo>
                    <a:pt x="673624" y="339123"/>
                  </a:lnTo>
                  <a:lnTo>
                    <a:pt x="738810" y="343447"/>
                  </a:lnTo>
                  <a:lnTo>
                    <a:pt x="806173" y="347248"/>
                  </a:lnTo>
                  <a:lnTo>
                    <a:pt x="875598" y="350508"/>
                  </a:lnTo>
                  <a:lnTo>
                    <a:pt x="946972" y="353212"/>
                  </a:lnTo>
                  <a:lnTo>
                    <a:pt x="1020181" y="355343"/>
                  </a:lnTo>
                  <a:lnTo>
                    <a:pt x="1095111" y="356886"/>
                  </a:lnTo>
                  <a:lnTo>
                    <a:pt x="1171648" y="357823"/>
                  </a:lnTo>
                  <a:lnTo>
                    <a:pt x="1249679" y="358139"/>
                  </a:lnTo>
                  <a:lnTo>
                    <a:pt x="1327711" y="357823"/>
                  </a:lnTo>
                  <a:lnTo>
                    <a:pt x="1404248" y="356886"/>
                  </a:lnTo>
                  <a:lnTo>
                    <a:pt x="1479178" y="355343"/>
                  </a:lnTo>
                  <a:lnTo>
                    <a:pt x="1552387" y="353212"/>
                  </a:lnTo>
                  <a:lnTo>
                    <a:pt x="1623761" y="350508"/>
                  </a:lnTo>
                  <a:lnTo>
                    <a:pt x="1693186" y="347248"/>
                  </a:lnTo>
                  <a:lnTo>
                    <a:pt x="1760549" y="343447"/>
                  </a:lnTo>
                  <a:lnTo>
                    <a:pt x="1825735" y="339123"/>
                  </a:lnTo>
                  <a:lnTo>
                    <a:pt x="1888631" y="334292"/>
                  </a:lnTo>
                  <a:lnTo>
                    <a:pt x="1949122" y="328969"/>
                  </a:lnTo>
                  <a:lnTo>
                    <a:pt x="2007096" y="323171"/>
                  </a:lnTo>
                  <a:lnTo>
                    <a:pt x="2062438" y="316914"/>
                  </a:lnTo>
                  <a:lnTo>
                    <a:pt x="2115034" y="310215"/>
                  </a:lnTo>
                  <a:lnTo>
                    <a:pt x="2164771" y="303090"/>
                  </a:lnTo>
                  <a:lnTo>
                    <a:pt x="2211535" y="295554"/>
                  </a:lnTo>
                  <a:lnTo>
                    <a:pt x="2255211" y="287625"/>
                  </a:lnTo>
                  <a:lnTo>
                    <a:pt x="2295687" y="279318"/>
                  </a:lnTo>
                  <a:lnTo>
                    <a:pt x="2332848" y="270651"/>
                  </a:lnTo>
                  <a:lnTo>
                    <a:pt x="2396772" y="252296"/>
                  </a:lnTo>
                  <a:lnTo>
                    <a:pt x="2446070" y="232693"/>
                  </a:lnTo>
                  <a:lnTo>
                    <a:pt x="2479834" y="211969"/>
                  </a:lnTo>
                  <a:lnTo>
                    <a:pt x="2499359" y="179069"/>
                  </a:lnTo>
                  <a:lnTo>
                    <a:pt x="2497152" y="167883"/>
                  </a:lnTo>
                  <a:lnTo>
                    <a:pt x="2464951" y="135676"/>
                  </a:lnTo>
                  <a:lnTo>
                    <a:pt x="2423306" y="115496"/>
                  </a:lnTo>
                  <a:lnTo>
                    <a:pt x="2366581" y="96501"/>
                  </a:lnTo>
                  <a:lnTo>
                    <a:pt x="2295687" y="78821"/>
                  </a:lnTo>
                  <a:lnTo>
                    <a:pt x="2255211" y="70514"/>
                  </a:lnTo>
                  <a:lnTo>
                    <a:pt x="2211535" y="62585"/>
                  </a:lnTo>
                  <a:lnTo>
                    <a:pt x="2164771" y="55049"/>
                  </a:lnTo>
                  <a:lnTo>
                    <a:pt x="2115034" y="47924"/>
                  </a:lnTo>
                  <a:lnTo>
                    <a:pt x="2062438" y="41225"/>
                  </a:lnTo>
                  <a:lnTo>
                    <a:pt x="2007096" y="34968"/>
                  </a:lnTo>
                  <a:lnTo>
                    <a:pt x="1949122" y="29170"/>
                  </a:lnTo>
                  <a:lnTo>
                    <a:pt x="1888631" y="23847"/>
                  </a:lnTo>
                  <a:lnTo>
                    <a:pt x="1825735" y="19016"/>
                  </a:lnTo>
                  <a:lnTo>
                    <a:pt x="1760549" y="14692"/>
                  </a:lnTo>
                  <a:lnTo>
                    <a:pt x="1693186" y="10891"/>
                  </a:lnTo>
                  <a:lnTo>
                    <a:pt x="1623761" y="7631"/>
                  </a:lnTo>
                  <a:lnTo>
                    <a:pt x="1552387" y="4927"/>
                  </a:lnTo>
                  <a:lnTo>
                    <a:pt x="1479178" y="2796"/>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24"/>
            <p:cNvSpPr/>
            <p:nvPr/>
          </p:nvSpPr>
          <p:spPr>
            <a:xfrm>
              <a:off x="5715000" y="4785360"/>
              <a:ext cx="2500630" cy="358140"/>
            </a:xfrm>
            <a:custGeom>
              <a:rect b="b" l="l" r="r" t="t"/>
              <a:pathLst>
                <a:path extrusionOk="0" h="358139" w="2500629">
                  <a:moveTo>
                    <a:pt x="1249679" y="0"/>
                  </a:moveTo>
                  <a:lnTo>
                    <a:pt x="1327711" y="316"/>
                  </a:lnTo>
                  <a:lnTo>
                    <a:pt x="1404248" y="1253"/>
                  </a:lnTo>
                  <a:lnTo>
                    <a:pt x="1479178" y="2796"/>
                  </a:lnTo>
                  <a:lnTo>
                    <a:pt x="1552387" y="4927"/>
                  </a:lnTo>
                  <a:lnTo>
                    <a:pt x="1623761" y="7631"/>
                  </a:lnTo>
                  <a:lnTo>
                    <a:pt x="1693186" y="10891"/>
                  </a:lnTo>
                  <a:lnTo>
                    <a:pt x="1760549" y="14692"/>
                  </a:lnTo>
                  <a:lnTo>
                    <a:pt x="1825735" y="19016"/>
                  </a:lnTo>
                  <a:lnTo>
                    <a:pt x="1888631" y="23847"/>
                  </a:lnTo>
                  <a:lnTo>
                    <a:pt x="1949122" y="29170"/>
                  </a:lnTo>
                  <a:lnTo>
                    <a:pt x="2007096" y="34968"/>
                  </a:lnTo>
                  <a:lnTo>
                    <a:pt x="2062438" y="41225"/>
                  </a:lnTo>
                  <a:lnTo>
                    <a:pt x="2115034" y="47924"/>
                  </a:lnTo>
                  <a:lnTo>
                    <a:pt x="2164771" y="55049"/>
                  </a:lnTo>
                  <a:lnTo>
                    <a:pt x="2211535" y="62585"/>
                  </a:lnTo>
                  <a:lnTo>
                    <a:pt x="2255211" y="70514"/>
                  </a:lnTo>
                  <a:lnTo>
                    <a:pt x="2295687" y="78821"/>
                  </a:lnTo>
                  <a:lnTo>
                    <a:pt x="2332848" y="87488"/>
                  </a:lnTo>
                  <a:lnTo>
                    <a:pt x="2396772" y="105843"/>
                  </a:lnTo>
                  <a:lnTo>
                    <a:pt x="2446070" y="125446"/>
                  </a:lnTo>
                  <a:lnTo>
                    <a:pt x="2479834" y="146170"/>
                  </a:lnTo>
                  <a:lnTo>
                    <a:pt x="2499359" y="179069"/>
                  </a:lnTo>
                  <a:lnTo>
                    <a:pt x="2497152" y="190256"/>
                  </a:lnTo>
                  <a:lnTo>
                    <a:pt x="2464951" y="222463"/>
                  </a:lnTo>
                  <a:lnTo>
                    <a:pt x="2423306" y="242643"/>
                  </a:lnTo>
                  <a:lnTo>
                    <a:pt x="2366581" y="261638"/>
                  </a:lnTo>
                  <a:lnTo>
                    <a:pt x="2295687" y="279318"/>
                  </a:lnTo>
                  <a:lnTo>
                    <a:pt x="2255211" y="287625"/>
                  </a:lnTo>
                  <a:lnTo>
                    <a:pt x="2211535" y="295554"/>
                  </a:lnTo>
                  <a:lnTo>
                    <a:pt x="2164771" y="303090"/>
                  </a:lnTo>
                  <a:lnTo>
                    <a:pt x="2115034" y="310215"/>
                  </a:lnTo>
                  <a:lnTo>
                    <a:pt x="2062438" y="316914"/>
                  </a:lnTo>
                  <a:lnTo>
                    <a:pt x="2007096" y="323171"/>
                  </a:lnTo>
                  <a:lnTo>
                    <a:pt x="1949122" y="328969"/>
                  </a:lnTo>
                  <a:lnTo>
                    <a:pt x="1888631" y="334292"/>
                  </a:lnTo>
                  <a:lnTo>
                    <a:pt x="1825735" y="339123"/>
                  </a:lnTo>
                  <a:lnTo>
                    <a:pt x="1760549" y="343447"/>
                  </a:lnTo>
                  <a:lnTo>
                    <a:pt x="1693186" y="347248"/>
                  </a:lnTo>
                  <a:lnTo>
                    <a:pt x="1623761" y="350508"/>
                  </a:lnTo>
                  <a:lnTo>
                    <a:pt x="1552387" y="353212"/>
                  </a:lnTo>
                  <a:lnTo>
                    <a:pt x="1479178" y="355343"/>
                  </a:lnTo>
                  <a:lnTo>
                    <a:pt x="1404248" y="356886"/>
                  </a:lnTo>
                  <a:lnTo>
                    <a:pt x="1327711" y="357823"/>
                  </a:lnTo>
                  <a:lnTo>
                    <a:pt x="1249679" y="358139"/>
                  </a:lnTo>
                  <a:lnTo>
                    <a:pt x="1171648" y="357823"/>
                  </a:lnTo>
                  <a:lnTo>
                    <a:pt x="1095111" y="356886"/>
                  </a:lnTo>
                  <a:lnTo>
                    <a:pt x="1020181" y="355343"/>
                  </a:lnTo>
                  <a:lnTo>
                    <a:pt x="946972" y="353212"/>
                  </a:lnTo>
                  <a:lnTo>
                    <a:pt x="875598" y="350508"/>
                  </a:lnTo>
                  <a:lnTo>
                    <a:pt x="806173" y="347248"/>
                  </a:lnTo>
                  <a:lnTo>
                    <a:pt x="738810" y="343447"/>
                  </a:lnTo>
                  <a:lnTo>
                    <a:pt x="673624" y="339123"/>
                  </a:lnTo>
                  <a:lnTo>
                    <a:pt x="610728" y="334292"/>
                  </a:lnTo>
                  <a:lnTo>
                    <a:pt x="550237" y="328969"/>
                  </a:lnTo>
                  <a:lnTo>
                    <a:pt x="492263" y="323171"/>
                  </a:lnTo>
                  <a:lnTo>
                    <a:pt x="436921" y="316914"/>
                  </a:lnTo>
                  <a:lnTo>
                    <a:pt x="384325" y="310215"/>
                  </a:lnTo>
                  <a:lnTo>
                    <a:pt x="334588" y="303090"/>
                  </a:lnTo>
                  <a:lnTo>
                    <a:pt x="287824" y="295554"/>
                  </a:lnTo>
                  <a:lnTo>
                    <a:pt x="244148" y="287625"/>
                  </a:lnTo>
                  <a:lnTo>
                    <a:pt x="203672" y="279318"/>
                  </a:lnTo>
                  <a:lnTo>
                    <a:pt x="166511" y="270651"/>
                  </a:lnTo>
                  <a:lnTo>
                    <a:pt x="102587" y="252296"/>
                  </a:lnTo>
                  <a:lnTo>
                    <a:pt x="53289" y="232693"/>
                  </a:lnTo>
                  <a:lnTo>
                    <a:pt x="19525" y="211969"/>
                  </a:lnTo>
                  <a:lnTo>
                    <a:pt x="0" y="179069"/>
                  </a:lnTo>
                  <a:lnTo>
                    <a:pt x="2207" y="167883"/>
                  </a:lnTo>
                  <a:lnTo>
                    <a:pt x="34408" y="135676"/>
                  </a:lnTo>
                  <a:lnTo>
                    <a:pt x="76053" y="115496"/>
                  </a:lnTo>
                  <a:lnTo>
                    <a:pt x="132778" y="96501"/>
                  </a:lnTo>
                  <a:lnTo>
                    <a:pt x="203672" y="78821"/>
                  </a:lnTo>
                  <a:lnTo>
                    <a:pt x="244148" y="70514"/>
                  </a:lnTo>
                  <a:lnTo>
                    <a:pt x="287824" y="62585"/>
                  </a:lnTo>
                  <a:lnTo>
                    <a:pt x="334588" y="55049"/>
                  </a:lnTo>
                  <a:lnTo>
                    <a:pt x="384325" y="47924"/>
                  </a:lnTo>
                  <a:lnTo>
                    <a:pt x="436921" y="41225"/>
                  </a:lnTo>
                  <a:lnTo>
                    <a:pt x="492263" y="34968"/>
                  </a:lnTo>
                  <a:lnTo>
                    <a:pt x="550237" y="29170"/>
                  </a:lnTo>
                  <a:lnTo>
                    <a:pt x="610728" y="23847"/>
                  </a:lnTo>
                  <a:lnTo>
                    <a:pt x="673624" y="19016"/>
                  </a:lnTo>
                  <a:lnTo>
                    <a:pt x="738810" y="14692"/>
                  </a:lnTo>
                  <a:lnTo>
                    <a:pt x="806173" y="10891"/>
                  </a:lnTo>
                  <a:lnTo>
                    <a:pt x="875598" y="7631"/>
                  </a:lnTo>
                  <a:lnTo>
                    <a:pt x="946972" y="4927"/>
                  </a:lnTo>
                  <a:lnTo>
                    <a:pt x="1020181" y="2796"/>
                  </a:lnTo>
                  <a:lnTo>
                    <a:pt x="1095111" y="1253"/>
                  </a:lnTo>
                  <a:lnTo>
                    <a:pt x="1171648" y="316"/>
                  </a:lnTo>
                  <a:lnTo>
                    <a:pt x="1249679" y="0"/>
                  </a:lnTo>
                  <a:close/>
                </a:path>
                <a:path extrusionOk="0" h="358139" w="2500629">
                  <a:moveTo>
                    <a:pt x="0" y="0"/>
                  </a:moveTo>
                  <a:lnTo>
                    <a:pt x="0" y="0"/>
                  </a:lnTo>
                </a:path>
                <a:path extrusionOk="0" h="358139" w="2500629">
                  <a:moveTo>
                    <a:pt x="2500629" y="358139"/>
                  </a:moveTo>
                  <a:lnTo>
                    <a:pt x="2500629" y="358139"/>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24"/>
            <p:cNvSpPr/>
            <p:nvPr/>
          </p:nvSpPr>
          <p:spPr>
            <a:xfrm>
              <a:off x="5715000" y="4643120"/>
              <a:ext cx="2499360" cy="356870"/>
            </a:xfrm>
            <a:custGeom>
              <a:rect b="b" l="l" r="r" t="t"/>
              <a:pathLst>
                <a:path extrusionOk="0" h="356870" w="2499359">
                  <a:moveTo>
                    <a:pt x="1249679" y="0"/>
                  </a:moveTo>
                  <a:lnTo>
                    <a:pt x="1171648" y="316"/>
                  </a:lnTo>
                  <a:lnTo>
                    <a:pt x="1095111" y="1253"/>
                  </a:lnTo>
                  <a:lnTo>
                    <a:pt x="1020181" y="2794"/>
                  </a:lnTo>
                  <a:lnTo>
                    <a:pt x="946972" y="4923"/>
                  </a:lnTo>
                  <a:lnTo>
                    <a:pt x="875598" y="7623"/>
                  </a:lnTo>
                  <a:lnTo>
                    <a:pt x="806173" y="10877"/>
                  </a:lnTo>
                  <a:lnTo>
                    <a:pt x="738810" y="14669"/>
                  </a:lnTo>
                  <a:lnTo>
                    <a:pt x="673624" y="18983"/>
                  </a:lnTo>
                  <a:lnTo>
                    <a:pt x="610728" y="23800"/>
                  </a:lnTo>
                  <a:lnTo>
                    <a:pt x="550237" y="29106"/>
                  </a:lnTo>
                  <a:lnTo>
                    <a:pt x="492263" y="34882"/>
                  </a:lnTo>
                  <a:lnTo>
                    <a:pt x="436921" y="41113"/>
                  </a:lnTo>
                  <a:lnTo>
                    <a:pt x="384325" y="47782"/>
                  </a:lnTo>
                  <a:lnTo>
                    <a:pt x="334588" y="54872"/>
                  </a:lnTo>
                  <a:lnTo>
                    <a:pt x="287824" y="62367"/>
                  </a:lnTo>
                  <a:lnTo>
                    <a:pt x="244148" y="70250"/>
                  </a:lnTo>
                  <a:lnTo>
                    <a:pt x="203672" y="78504"/>
                  </a:lnTo>
                  <a:lnTo>
                    <a:pt x="166511" y="87112"/>
                  </a:lnTo>
                  <a:lnTo>
                    <a:pt x="102587" y="105326"/>
                  </a:lnTo>
                  <a:lnTo>
                    <a:pt x="53289" y="124759"/>
                  </a:lnTo>
                  <a:lnTo>
                    <a:pt x="19525" y="145278"/>
                  </a:lnTo>
                  <a:lnTo>
                    <a:pt x="0" y="177799"/>
                  </a:lnTo>
                  <a:lnTo>
                    <a:pt x="2207" y="188986"/>
                  </a:lnTo>
                  <a:lnTo>
                    <a:pt x="34408" y="221193"/>
                  </a:lnTo>
                  <a:lnTo>
                    <a:pt x="76053" y="241373"/>
                  </a:lnTo>
                  <a:lnTo>
                    <a:pt x="132778" y="260368"/>
                  </a:lnTo>
                  <a:lnTo>
                    <a:pt x="203672" y="278048"/>
                  </a:lnTo>
                  <a:lnTo>
                    <a:pt x="244148" y="286355"/>
                  </a:lnTo>
                  <a:lnTo>
                    <a:pt x="287824" y="294284"/>
                  </a:lnTo>
                  <a:lnTo>
                    <a:pt x="334588" y="301820"/>
                  </a:lnTo>
                  <a:lnTo>
                    <a:pt x="384325" y="308945"/>
                  </a:lnTo>
                  <a:lnTo>
                    <a:pt x="436921" y="315644"/>
                  </a:lnTo>
                  <a:lnTo>
                    <a:pt x="492263" y="321901"/>
                  </a:lnTo>
                  <a:lnTo>
                    <a:pt x="550237" y="327699"/>
                  </a:lnTo>
                  <a:lnTo>
                    <a:pt x="610728" y="333022"/>
                  </a:lnTo>
                  <a:lnTo>
                    <a:pt x="673624" y="337853"/>
                  </a:lnTo>
                  <a:lnTo>
                    <a:pt x="738810" y="342177"/>
                  </a:lnTo>
                  <a:lnTo>
                    <a:pt x="806173" y="345978"/>
                  </a:lnTo>
                  <a:lnTo>
                    <a:pt x="875598" y="349238"/>
                  </a:lnTo>
                  <a:lnTo>
                    <a:pt x="946972" y="351942"/>
                  </a:lnTo>
                  <a:lnTo>
                    <a:pt x="1020181" y="354073"/>
                  </a:lnTo>
                  <a:lnTo>
                    <a:pt x="1095111" y="355616"/>
                  </a:lnTo>
                  <a:lnTo>
                    <a:pt x="1171648" y="356553"/>
                  </a:lnTo>
                  <a:lnTo>
                    <a:pt x="1249679" y="356869"/>
                  </a:lnTo>
                  <a:lnTo>
                    <a:pt x="1327711" y="356553"/>
                  </a:lnTo>
                  <a:lnTo>
                    <a:pt x="1404248" y="355616"/>
                  </a:lnTo>
                  <a:lnTo>
                    <a:pt x="1479178" y="354073"/>
                  </a:lnTo>
                  <a:lnTo>
                    <a:pt x="1552387" y="351942"/>
                  </a:lnTo>
                  <a:lnTo>
                    <a:pt x="1623761" y="349238"/>
                  </a:lnTo>
                  <a:lnTo>
                    <a:pt x="1693186" y="345978"/>
                  </a:lnTo>
                  <a:lnTo>
                    <a:pt x="1760549" y="342177"/>
                  </a:lnTo>
                  <a:lnTo>
                    <a:pt x="1825735" y="337853"/>
                  </a:lnTo>
                  <a:lnTo>
                    <a:pt x="1888631" y="333022"/>
                  </a:lnTo>
                  <a:lnTo>
                    <a:pt x="1949122" y="327699"/>
                  </a:lnTo>
                  <a:lnTo>
                    <a:pt x="2007096" y="321901"/>
                  </a:lnTo>
                  <a:lnTo>
                    <a:pt x="2062438" y="315644"/>
                  </a:lnTo>
                  <a:lnTo>
                    <a:pt x="2115034" y="308945"/>
                  </a:lnTo>
                  <a:lnTo>
                    <a:pt x="2164771" y="301820"/>
                  </a:lnTo>
                  <a:lnTo>
                    <a:pt x="2211535" y="294284"/>
                  </a:lnTo>
                  <a:lnTo>
                    <a:pt x="2255211" y="286355"/>
                  </a:lnTo>
                  <a:lnTo>
                    <a:pt x="2295687" y="278048"/>
                  </a:lnTo>
                  <a:lnTo>
                    <a:pt x="2332848" y="269381"/>
                  </a:lnTo>
                  <a:lnTo>
                    <a:pt x="2396772" y="251026"/>
                  </a:lnTo>
                  <a:lnTo>
                    <a:pt x="2446070" y="231423"/>
                  </a:lnTo>
                  <a:lnTo>
                    <a:pt x="2479834" y="210699"/>
                  </a:lnTo>
                  <a:lnTo>
                    <a:pt x="2499359" y="177799"/>
                  </a:lnTo>
                  <a:lnTo>
                    <a:pt x="2497152" y="166749"/>
                  </a:lnTo>
                  <a:lnTo>
                    <a:pt x="2464951" y="134891"/>
                  </a:lnTo>
                  <a:lnTo>
                    <a:pt x="2423306" y="114899"/>
                  </a:lnTo>
                  <a:lnTo>
                    <a:pt x="2366581" y="96059"/>
                  </a:lnTo>
                  <a:lnTo>
                    <a:pt x="2295687" y="78504"/>
                  </a:lnTo>
                  <a:lnTo>
                    <a:pt x="2255211" y="70250"/>
                  </a:lnTo>
                  <a:lnTo>
                    <a:pt x="2211535" y="62367"/>
                  </a:lnTo>
                  <a:lnTo>
                    <a:pt x="2164771" y="54872"/>
                  </a:lnTo>
                  <a:lnTo>
                    <a:pt x="2115034" y="47782"/>
                  </a:lnTo>
                  <a:lnTo>
                    <a:pt x="2062438" y="41113"/>
                  </a:lnTo>
                  <a:lnTo>
                    <a:pt x="2007096" y="34882"/>
                  </a:lnTo>
                  <a:lnTo>
                    <a:pt x="1949122" y="29106"/>
                  </a:lnTo>
                  <a:lnTo>
                    <a:pt x="1888631" y="23800"/>
                  </a:lnTo>
                  <a:lnTo>
                    <a:pt x="1825735" y="18983"/>
                  </a:lnTo>
                  <a:lnTo>
                    <a:pt x="1760549" y="14669"/>
                  </a:lnTo>
                  <a:lnTo>
                    <a:pt x="1693186" y="10877"/>
                  </a:lnTo>
                  <a:lnTo>
                    <a:pt x="1623761" y="7623"/>
                  </a:lnTo>
                  <a:lnTo>
                    <a:pt x="1552387" y="4923"/>
                  </a:lnTo>
                  <a:lnTo>
                    <a:pt x="1479178" y="2794"/>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24"/>
            <p:cNvSpPr/>
            <p:nvPr/>
          </p:nvSpPr>
          <p:spPr>
            <a:xfrm>
              <a:off x="5715000" y="4643120"/>
              <a:ext cx="2500630" cy="358140"/>
            </a:xfrm>
            <a:custGeom>
              <a:rect b="b" l="l" r="r" t="t"/>
              <a:pathLst>
                <a:path extrusionOk="0" h="358139" w="2500629">
                  <a:moveTo>
                    <a:pt x="1249679" y="0"/>
                  </a:moveTo>
                  <a:lnTo>
                    <a:pt x="1327711" y="316"/>
                  </a:lnTo>
                  <a:lnTo>
                    <a:pt x="1404248" y="1253"/>
                  </a:lnTo>
                  <a:lnTo>
                    <a:pt x="1479178" y="2794"/>
                  </a:lnTo>
                  <a:lnTo>
                    <a:pt x="1552387" y="4923"/>
                  </a:lnTo>
                  <a:lnTo>
                    <a:pt x="1623761" y="7623"/>
                  </a:lnTo>
                  <a:lnTo>
                    <a:pt x="1693186" y="10877"/>
                  </a:lnTo>
                  <a:lnTo>
                    <a:pt x="1760549" y="14669"/>
                  </a:lnTo>
                  <a:lnTo>
                    <a:pt x="1825735" y="18983"/>
                  </a:lnTo>
                  <a:lnTo>
                    <a:pt x="1888631" y="23800"/>
                  </a:lnTo>
                  <a:lnTo>
                    <a:pt x="1949122" y="29106"/>
                  </a:lnTo>
                  <a:lnTo>
                    <a:pt x="2007096" y="34882"/>
                  </a:lnTo>
                  <a:lnTo>
                    <a:pt x="2062438" y="41113"/>
                  </a:lnTo>
                  <a:lnTo>
                    <a:pt x="2115034" y="47782"/>
                  </a:lnTo>
                  <a:lnTo>
                    <a:pt x="2164771" y="54872"/>
                  </a:lnTo>
                  <a:lnTo>
                    <a:pt x="2211535" y="62367"/>
                  </a:lnTo>
                  <a:lnTo>
                    <a:pt x="2255211" y="70250"/>
                  </a:lnTo>
                  <a:lnTo>
                    <a:pt x="2295687" y="78504"/>
                  </a:lnTo>
                  <a:lnTo>
                    <a:pt x="2332848" y="87112"/>
                  </a:lnTo>
                  <a:lnTo>
                    <a:pt x="2396772" y="105326"/>
                  </a:lnTo>
                  <a:lnTo>
                    <a:pt x="2446070" y="124759"/>
                  </a:lnTo>
                  <a:lnTo>
                    <a:pt x="2479834" y="145278"/>
                  </a:lnTo>
                  <a:lnTo>
                    <a:pt x="2499359" y="177799"/>
                  </a:lnTo>
                  <a:lnTo>
                    <a:pt x="2497152" y="188986"/>
                  </a:lnTo>
                  <a:lnTo>
                    <a:pt x="2464951" y="221193"/>
                  </a:lnTo>
                  <a:lnTo>
                    <a:pt x="2423306" y="241373"/>
                  </a:lnTo>
                  <a:lnTo>
                    <a:pt x="2366581" y="260368"/>
                  </a:lnTo>
                  <a:lnTo>
                    <a:pt x="2295687" y="278048"/>
                  </a:lnTo>
                  <a:lnTo>
                    <a:pt x="2255211" y="286355"/>
                  </a:lnTo>
                  <a:lnTo>
                    <a:pt x="2211535" y="294284"/>
                  </a:lnTo>
                  <a:lnTo>
                    <a:pt x="2164771" y="301820"/>
                  </a:lnTo>
                  <a:lnTo>
                    <a:pt x="2115034" y="308945"/>
                  </a:lnTo>
                  <a:lnTo>
                    <a:pt x="2062438" y="315644"/>
                  </a:lnTo>
                  <a:lnTo>
                    <a:pt x="2007096" y="321901"/>
                  </a:lnTo>
                  <a:lnTo>
                    <a:pt x="1949122" y="327699"/>
                  </a:lnTo>
                  <a:lnTo>
                    <a:pt x="1888631" y="333022"/>
                  </a:lnTo>
                  <a:lnTo>
                    <a:pt x="1825735" y="337853"/>
                  </a:lnTo>
                  <a:lnTo>
                    <a:pt x="1760549" y="342177"/>
                  </a:lnTo>
                  <a:lnTo>
                    <a:pt x="1693186" y="345978"/>
                  </a:lnTo>
                  <a:lnTo>
                    <a:pt x="1623761" y="349238"/>
                  </a:lnTo>
                  <a:lnTo>
                    <a:pt x="1552387" y="351942"/>
                  </a:lnTo>
                  <a:lnTo>
                    <a:pt x="1479178" y="354073"/>
                  </a:lnTo>
                  <a:lnTo>
                    <a:pt x="1404248" y="355616"/>
                  </a:lnTo>
                  <a:lnTo>
                    <a:pt x="1327711" y="356553"/>
                  </a:lnTo>
                  <a:lnTo>
                    <a:pt x="1249679" y="356869"/>
                  </a:lnTo>
                  <a:lnTo>
                    <a:pt x="1171648" y="356553"/>
                  </a:lnTo>
                  <a:lnTo>
                    <a:pt x="1095111" y="355616"/>
                  </a:lnTo>
                  <a:lnTo>
                    <a:pt x="1020181" y="354073"/>
                  </a:lnTo>
                  <a:lnTo>
                    <a:pt x="946972" y="351942"/>
                  </a:lnTo>
                  <a:lnTo>
                    <a:pt x="875598" y="349238"/>
                  </a:lnTo>
                  <a:lnTo>
                    <a:pt x="806173" y="345978"/>
                  </a:lnTo>
                  <a:lnTo>
                    <a:pt x="738810" y="342177"/>
                  </a:lnTo>
                  <a:lnTo>
                    <a:pt x="673624" y="337853"/>
                  </a:lnTo>
                  <a:lnTo>
                    <a:pt x="610728" y="333022"/>
                  </a:lnTo>
                  <a:lnTo>
                    <a:pt x="550237" y="327699"/>
                  </a:lnTo>
                  <a:lnTo>
                    <a:pt x="492263" y="321901"/>
                  </a:lnTo>
                  <a:lnTo>
                    <a:pt x="436921" y="315644"/>
                  </a:lnTo>
                  <a:lnTo>
                    <a:pt x="384325" y="308945"/>
                  </a:lnTo>
                  <a:lnTo>
                    <a:pt x="334588" y="301820"/>
                  </a:lnTo>
                  <a:lnTo>
                    <a:pt x="287824" y="294284"/>
                  </a:lnTo>
                  <a:lnTo>
                    <a:pt x="244148" y="286355"/>
                  </a:lnTo>
                  <a:lnTo>
                    <a:pt x="203672" y="278048"/>
                  </a:lnTo>
                  <a:lnTo>
                    <a:pt x="166511" y="269381"/>
                  </a:lnTo>
                  <a:lnTo>
                    <a:pt x="102587" y="251026"/>
                  </a:lnTo>
                  <a:lnTo>
                    <a:pt x="53289" y="231423"/>
                  </a:lnTo>
                  <a:lnTo>
                    <a:pt x="19525" y="210699"/>
                  </a:lnTo>
                  <a:lnTo>
                    <a:pt x="0" y="177799"/>
                  </a:lnTo>
                  <a:lnTo>
                    <a:pt x="2207" y="166749"/>
                  </a:lnTo>
                  <a:lnTo>
                    <a:pt x="34408" y="134891"/>
                  </a:lnTo>
                  <a:lnTo>
                    <a:pt x="76053" y="114899"/>
                  </a:lnTo>
                  <a:lnTo>
                    <a:pt x="132778" y="96059"/>
                  </a:lnTo>
                  <a:lnTo>
                    <a:pt x="203672" y="78504"/>
                  </a:lnTo>
                  <a:lnTo>
                    <a:pt x="244148" y="70250"/>
                  </a:lnTo>
                  <a:lnTo>
                    <a:pt x="287824" y="62367"/>
                  </a:lnTo>
                  <a:lnTo>
                    <a:pt x="334588" y="54872"/>
                  </a:lnTo>
                  <a:lnTo>
                    <a:pt x="384325" y="47782"/>
                  </a:lnTo>
                  <a:lnTo>
                    <a:pt x="436921" y="41113"/>
                  </a:lnTo>
                  <a:lnTo>
                    <a:pt x="492263" y="34882"/>
                  </a:lnTo>
                  <a:lnTo>
                    <a:pt x="550237" y="29106"/>
                  </a:lnTo>
                  <a:lnTo>
                    <a:pt x="610728" y="23800"/>
                  </a:lnTo>
                  <a:lnTo>
                    <a:pt x="673624" y="18983"/>
                  </a:lnTo>
                  <a:lnTo>
                    <a:pt x="738810" y="14669"/>
                  </a:lnTo>
                  <a:lnTo>
                    <a:pt x="806173" y="10877"/>
                  </a:lnTo>
                  <a:lnTo>
                    <a:pt x="875598" y="7623"/>
                  </a:lnTo>
                  <a:lnTo>
                    <a:pt x="946972" y="4923"/>
                  </a:lnTo>
                  <a:lnTo>
                    <a:pt x="1020181" y="2794"/>
                  </a:lnTo>
                  <a:lnTo>
                    <a:pt x="1095111" y="1253"/>
                  </a:lnTo>
                  <a:lnTo>
                    <a:pt x="1171648" y="316"/>
                  </a:lnTo>
                  <a:lnTo>
                    <a:pt x="1249679" y="0"/>
                  </a:lnTo>
                  <a:close/>
                </a:path>
                <a:path extrusionOk="0" h="358139" w="2500629">
                  <a:moveTo>
                    <a:pt x="0" y="0"/>
                  </a:moveTo>
                  <a:lnTo>
                    <a:pt x="0" y="0"/>
                  </a:lnTo>
                </a:path>
                <a:path extrusionOk="0" h="358139" w="2500629">
                  <a:moveTo>
                    <a:pt x="2500629" y="358139"/>
                  </a:moveTo>
                  <a:lnTo>
                    <a:pt x="2500629" y="358139"/>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24"/>
            <p:cNvSpPr/>
            <p:nvPr/>
          </p:nvSpPr>
          <p:spPr>
            <a:xfrm>
              <a:off x="5715000" y="4500880"/>
              <a:ext cx="2499360" cy="356870"/>
            </a:xfrm>
            <a:custGeom>
              <a:rect b="b" l="l" r="r" t="t"/>
              <a:pathLst>
                <a:path extrusionOk="0" h="356870" w="2499359">
                  <a:moveTo>
                    <a:pt x="1249679" y="0"/>
                  </a:moveTo>
                  <a:lnTo>
                    <a:pt x="1171648" y="316"/>
                  </a:lnTo>
                  <a:lnTo>
                    <a:pt x="1095111" y="1253"/>
                  </a:lnTo>
                  <a:lnTo>
                    <a:pt x="1020181" y="2794"/>
                  </a:lnTo>
                  <a:lnTo>
                    <a:pt x="946972" y="4923"/>
                  </a:lnTo>
                  <a:lnTo>
                    <a:pt x="875598" y="7623"/>
                  </a:lnTo>
                  <a:lnTo>
                    <a:pt x="806173" y="10877"/>
                  </a:lnTo>
                  <a:lnTo>
                    <a:pt x="738810" y="14669"/>
                  </a:lnTo>
                  <a:lnTo>
                    <a:pt x="673624" y="18983"/>
                  </a:lnTo>
                  <a:lnTo>
                    <a:pt x="610728" y="23800"/>
                  </a:lnTo>
                  <a:lnTo>
                    <a:pt x="550237" y="29106"/>
                  </a:lnTo>
                  <a:lnTo>
                    <a:pt x="492263" y="34882"/>
                  </a:lnTo>
                  <a:lnTo>
                    <a:pt x="436921" y="41113"/>
                  </a:lnTo>
                  <a:lnTo>
                    <a:pt x="384325" y="47782"/>
                  </a:lnTo>
                  <a:lnTo>
                    <a:pt x="334588" y="54872"/>
                  </a:lnTo>
                  <a:lnTo>
                    <a:pt x="287824" y="62367"/>
                  </a:lnTo>
                  <a:lnTo>
                    <a:pt x="244148" y="70250"/>
                  </a:lnTo>
                  <a:lnTo>
                    <a:pt x="203672" y="78504"/>
                  </a:lnTo>
                  <a:lnTo>
                    <a:pt x="166511" y="87112"/>
                  </a:lnTo>
                  <a:lnTo>
                    <a:pt x="102587" y="105326"/>
                  </a:lnTo>
                  <a:lnTo>
                    <a:pt x="53289" y="124759"/>
                  </a:lnTo>
                  <a:lnTo>
                    <a:pt x="19525" y="145278"/>
                  </a:lnTo>
                  <a:lnTo>
                    <a:pt x="0" y="177800"/>
                  </a:lnTo>
                  <a:lnTo>
                    <a:pt x="2207" y="188986"/>
                  </a:lnTo>
                  <a:lnTo>
                    <a:pt x="34408" y="221193"/>
                  </a:lnTo>
                  <a:lnTo>
                    <a:pt x="76053" y="241373"/>
                  </a:lnTo>
                  <a:lnTo>
                    <a:pt x="132778" y="260368"/>
                  </a:lnTo>
                  <a:lnTo>
                    <a:pt x="203672" y="278048"/>
                  </a:lnTo>
                  <a:lnTo>
                    <a:pt x="244148" y="286355"/>
                  </a:lnTo>
                  <a:lnTo>
                    <a:pt x="287824" y="294284"/>
                  </a:lnTo>
                  <a:lnTo>
                    <a:pt x="334588" y="301820"/>
                  </a:lnTo>
                  <a:lnTo>
                    <a:pt x="384325" y="308945"/>
                  </a:lnTo>
                  <a:lnTo>
                    <a:pt x="436921" y="315644"/>
                  </a:lnTo>
                  <a:lnTo>
                    <a:pt x="492263" y="321901"/>
                  </a:lnTo>
                  <a:lnTo>
                    <a:pt x="550237" y="327699"/>
                  </a:lnTo>
                  <a:lnTo>
                    <a:pt x="610728" y="333022"/>
                  </a:lnTo>
                  <a:lnTo>
                    <a:pt x="673624" y="337853"/>
                  </a:lnTo>
                  <a:lnTo>
                    <a:pt x="738810" y="342177"/>
                  </a:lnTo>
                  <a:lnTo>
                    <a:pt x="806173" y="345978"/>
                  </a:lnTo>
                  <a:lnTo>
                    <a:pt x="875598" y="349238"/>
                  </a:lnTo>
                  <a:lnTo>
                    <a:pt x="946972" y="351942"/>
                  </a:lnTo>
                  <a:lnTo>
                    <a:pt x="1020181" y="354073"/>
                  </a:lnTo>
                  <a:lnTo>
                    <a:pt x="1095111" y="355616"/>
                  </a:lnTo>
                  <a:lnTo>
                    <a:pt x="1171648" y="356553"/>
                  </a:lnTo>
                  <a:lnTo>
                    <a:pt x="1249679" y="356870"/>
                  </a:lnTo>
                  <a:lnTo>
                    <a:pt x="1327711" y="356553"/>
                  </a:lnTo>
                  <a:lnTo>
                    <a:pt x="1404248" y="355616"/>
                  </a:lnTo>
                  <a:lnTo>
                    <a:pt x="1479178" y="354073"/>
                  </a:lnTo>
                  <a:lnTo>
                    <a:pt x="1552387" y="351942"/>
                  </a:lnTo>
                  <a:lnTo>
                    <a:pt x="1623761" y="349238"/>
                  </a:lnTo>
                  <a:lnTo>
                    <a:pt x="1693186" y="345978"/>
                  </a:lnTo>
                  <a:lnTo>
                    <a:pt x="1760549" y="342177"/>
                  </a:lnTo>
                  <a:lnTo>
                    <a:pt x="1825735" y="337853"/>
                  </a:lnTo>
                  <a:lnTo>
                    <a:pt x="1888631" y="333022"/>
                  </a:lnTo>
                  <a:lnTo>
                    <a:pt x="1949122" y="327699"/>
                  </a:lnTo>
                  <a:lnTo>
                    <a:pt x="2007096" y="321901"/>
                  </a:lnTo>
                  <a:lnTo>
                    <a:pt x="2062438" y="315644"/>
                  </a:lnTo>
                  <a:lnTo>
                    <a:pt x="2115034" y="308945"/>
                  </a:lnTo>
                  <a:lnTo>
                    <a:pt x="2164771" y="301820"/>
                  </a:lnTo>
                  <a:lnTo>
                    <a:pt x="2211535" y="294284"/>
                  </a:lnTo>
                  <a:lnTo>
                    <a:pt x="2255211" y="286355"/>
                  </a:lnTo>
                  <a:lnTo>
                    <a:pt x="2295687" y="278048"/>
                  </a:lnTo>
                  <a:lnTo>
                    <a:pt x="2332848" y="269381"/>
                  </a:lnTo>
                  <a:lnTo>
                    <a:pt x="2396772" y="251026"/>
                  </a:lnTo>
                  <a:lnTo>
                    <a:pt x="2446070" y="231423"/>
                  </a:lnTo>
                  <a:lnTo>
                    <a:pt x="2479834" y="210699"/>
                  </a:lnTo>
                  <a:lnTo>
                    <a:pt x="2499359" y="177800"/>
                  </a:lnTo>
                  <a:lnTo>
                    <a:pt x="2497152" y="166749"/>
                  </a:lnTo>
                  <a:lnTo>
                    <a:pt x="2464951" y="134891"/>
                  </a:lnTo>
                  <a:lnTo>
                    <a:pt x="2423306" y="114899"/>
                  </a:lnTo>
                  <a:lnTo>
                    <a:pt x="2366581" y="96059"/>
                  </a:lnTo>
                  <a:lnTo>
                    <a:pt x="2295687" y="78504"/>
                  </a:lnTo>
                  <a:lnTo>
                    <a:pt x="2255211" y="70250"/>
                  </a:lnTo>
                  <a:lnTo>
                    <a:pt x="2211535" y="62367"/>
                  </a:lnTo>
                  <a:lnTo>
                    <a:pt x="2164771" y="54872"/>
                  </a:lnTo>
                  <a:lnTo>
                    <a:pt x="2115034" y="47782"/>
                  </a:lnTo>
                  <a:lnTo>
                    <a:pt x="2062438" y="41113"/>
                  </a:lnTo>
                  <a:lnTo>
                    <a:pt x="2007096" y="34882"/>
                  </a:lnTo>
                  <a:lnTo>
                    <a:pt x="1949122" y="29106"/>
                  </a:lnTo>
                  <a:lnTo>
                    <a:pt x="1888631" y="23800"/>
                  </a:lnTo>
                  <a:lnTo>
                    <a:pt x="1825735" y="18983"/>
                  </a:lnTo>
                  <a:lnTo>
                    <a:pt x="1760549" y="14669"/>
                  </a:lnTo>
                  <a:lnTo>
                    <a:pt x="1693186" y="10877"/>
                  </a:lnTo>
                  <a:lnTo>
                    <a:pt x="1623761" y="7623"/>
                  </a:lnTo>
                  <a:lnTo>
                    <a:pt x="1552387" y="4923"/>
                  </a:lnTo>
                  <a:lnTo>
                    <a:pt x="1479178" y="2794"/>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0" name="Google Shape;130;p24"/>
            <p:cNvSpPr/>
            <p:nvPr/>
          </p:nvSpPr>
          <p:spPr>
            <a:xfrm>
              <a:off x="5715000" y="4500880"/>
              <a:ext cx="2500630" cy="356870"/>
            </a:xfrm>
            <a:custGeom>
              <a:rect b="b" l="l" r="r" t="t"/>
              <a:pathLst>
                <a:path extrusionOk="0" h="356870" w="2500629">
                  <a:moveTo>
                    <a:pt x="1249679" y="0"/>
                  </a:moveTo>
                  <a:lnTo>
                    <a:pt x="1327711" y="316"/>
                  </a:lnTo>
                  <a:lnTo>
                    <a:pt x="1404248" y="1253"/>
                  </a:lnTo>
                  <a:lnTo>
                    <a:pt x="1479178" y="2794"/>
                  </a:lnTo>
                  <a:lnTo>
                    <a:pt x="1552387" y="4923"/>
                  </a:lnTo>
                  <a:lnTo>
                    <a:pt x="1623761" y="7623"/>
                  </a:lnTo>
                  <a:lnTo>
                    <a:pt x="1693186" y="10877"/>
                  </a:lnTo>
                  <a:lnTo>
                    <a:pt x="1760549" y="14669"/>
                  </a:lnTo>
                  <a:lnTo>
                    <a:pt x="1825735" y="18983"/>
                  </a:lnTo>
                  <a:lnTo>
                    <a:pt x="1888631" y="23800"/>
                  </a:lnTo>
                  <a:lnTo>
                    <a:pt x="1949122" y="29106"/>
                  </a:lnTo>
                  <a:lnTo>
                    <a:pt x="2007096" y="34882"/>
                  </a:lnTo>
                  <a:lnTo>
                    <a:pt x="2062438" y="41113"/>
                  </a:lnTo>
                  <a:lnTo>
                    <a:pt x="2115034" y="47782"/>
                  </a:lnTo>
                  <a:lnTo>
                    <a:pt x="2164771" y="54872"/>
                  </a:lnTo>
                  <a:lnTo>
                    <a:pt x="2211535" y="62367"/>
                  </a:lnTo>
                  <a:lnTo>
                    <a:pt x="2255211" y="70250"/>
                  </a:lnTo>
                  <a:lnTo>
                    <a:pt x="2295687" y="78504"/>
                  </a:lnTo>
                  <a:lnTo>
                    <a:pt x="2332848" y="87112"/>
                  </a:lnTo>
                  <a:lnTo>
                    <a:pt x="2396772" y="105326"/>
                  </a:lnTo>
                  <a:lnTo>
                    <a:pt x="2446070" y="124759"/>
                  </a:lnTo>
                  <a:lnTo>
                    <a:pt x="2479834" y="145278"/>
                  </a:lnTo>
                  <a:lnTo>
                    <a:pt x="2499359" y="177800"/>
                  </a:lnTo>
                  <a:lnTo>
                    <a:pt x="2497152" y="188986"/>
                  </a:lnTo>
                  <a:lnTo>
                    <a:pt x="2464951" y="221193"/>
                  </a:lnTo>
                  <a:lnTo>
                    <a:pt x="2423306" y="241373"/>
                  </a:lnTo>
                  <a:lnTo>
                    <a:pt x="2366581" y="260368"/>
                  </a:lnTo>
                  <a:lnTo>
                    <a:pt x="2295687" y="278048"/>
                  </a:lnTo>
                  <a:lnTo>
                    <a:pt x="2255211" y="286355"/>
                  </a:lnTo>
                  <a:lnTo>
                    <a:pt x="2211535" y="294284"/>
                  </a:lnTo>
                  <a:lnTo>
                    <a:pt x="2164771" y="301820"/>
                  </a:lnTo>
                  <a:lnTo>
                    <a:pt x="2115034" y="308945"/>
                  </a:lnTo>
                  <a:lnTo>
                    <a:pt x="2062438" y="315644"/>
                  </a:lnTo>
                  <a:lnTo>
                    <a:pt x="2007096" y="321901"/>
                  </a:lnTo>
                  <a:lnTo>
                    <a:pt x="1949122" y="327699"/>
                  </a:lnTo>
                  <a:lnTo>
                    <a:pt x="1888631" y="333022"/>
                  </a:lnTo>
                  <a:lnTo>
                    <a:pt x="1825735" y="337853"/>
                  </a:lnTo>
                  <a:lnTo>
                    <a:pt x="1760549" y="342177"/>
                  </a:lnTo>
                  <a:lnTo>
                    <a:pt x="1693186" y="345978"/>
                  </a:lnTo>
                  <a:lnTo>
                    <a:pt x="1623761" y="349238"/>
                  </a:lnTo>
                  <a:lnTo>
                    <a:pt x="1552387" y="351942"/>
                  </a:lnTo>
                  <a:lnTo>
                    <a:pt x="1479178" y="354073"/>
                  </a:lnTo>
                  <a:lnTo>
                    <a:pt x="1404248" y="355616"/>
                  </a:lnTo>
                  <a:lnTo>
                    <a:pt x="1327711" y="356553"/>
                  </a:lnTo>
                  <a:lnTo>
                    <a:pt x="1249679" y="356870"/>
                  </a:lnTo>
                  <a:lnTo>
                    <a:pt x="1171648" y="356553"/>
                  </a:lnTo>
                  <a:lnTo>
                    <a:pt x="1095111" y="355616"/>
                  </a:lnTo>
                  <a:lnTo>
                    <a:pt x="1020181" y="354073"/>
                  </a:lnTo>
                  <a:lnTo>
                    <a:pt x="946972" y="351942"/>
                  </a:lnTo>
                  <a:lnTo>
                    <a:pt x="875598" y="349238"/>
                  </a:lnTo>
                  <a:lnTo>
                    <a:pt x="806173" y="345978"/>
                  </a:lnTo>
                  <a:lnTo>
                    <a:pt x="738810" y="342177"/>
                  </a:lnTo>
                  <a:lnTo>
                    <a:pt x="673624" y="337853"/>
                  </a:lnTo>
                  <a:lnTo>
                    <a:pt x="610728" y="333022"/>
                  </a:lnTo>
                  <a:lnTo>
                    <a:pt x="550237" y="327699"/>
                  </a:lnTo>
                  <a:lnTo>
                    <a:pt x="492263" y="321901"/>
                  </a:lnTo>
                  <a:lnTo>
                    <a:pt x="436921" y="315644"/>
                  </a:lnTo>
                  <a:lnTo>
                    <a:pt x="384325" y="308945"/>
                  </a:lnTo>
                  <a:lnTo>
                    <a:pt x="334588" y="301820"/>
                  </a:lnTo>
                  <a:lnTo>
                    <a:pt x="287824" y="294284"/>
                  </a:lnTo>
                  <a:lnTo>
                    <a:pt x="244148" y="286355"/>
                  </a:lnTo>
                  <a:lnTo>
                    <a:pt x="203672" y="278048"/>
                  </a:lnTo>
                  <a:lnTo>
                    <a:pt x="166511" y="269381"/>
                  </a:lnTo>
                  <a:lnTo>
                    <a:pt x="102587" y="251026"/>
                  </a:lnTo>
                  <a:lnTo>
                    <a:pt x="53289" y="231423"/>
                  </a:lnTo>
                  <a:lnTo>
                    <a:pt x="19525" y="210699"/>
                  </a:lnTo>
                  <a:lnTo>
                    <a:pt x="0" y="177800"/>
                  </a:lnTo>
                  <a:lnTo>
                    <a:pt x="2207" y="166749"/>
                  </a:lnTo>
                  <a:lnTo>
                    <a:pt x="34408" y="134891"/>
                  </a:lnTo>
                  <a:lnTo>
                    <a:pt x="76053" y="114899"/>
                  </a:lnTo>
                  <a:lnTo>
                    <a:pt x="132778" y="96059"/>
                  </a:lnTo>
                  <a:lnTo>
                    <a:pt x="203672" y="78504"/>
                  </a:lnTo>
                  <a:lnTo>
                    <a:pt x="244148" y="70250"/>
                  </a:lnTo>
                  <a:lnTo>
                    <a:pt x="287824" y="62367"/>
                  </a:lnTo>
                  <a:lnTo>
                    <a:pt x="334588" y="54872"/>
                  </a:lnTo>
                  <a:lnTo>
                    <a:pt x="384325" y="47782"/>
                  </a:lnTo>
                  <a:lnTo>
                    <a:pt x="436921" y="41113"/>
                  </a:lnTo>
                  <a:lnTo>
                    <a:pt x="492263" y="34882"/>
                  </a:lnTo>
                  <a:lnTo>
                    <a:pt x="550237" y="29106"/>
                  </a:lnTo>
                  <a:lnTo>
                    <a:pt x="610728" y="23800"/>
                  </a:lnTo>
                  <a:lnTo>
                    <a:pt x="673624" y="18983"/>
                  </a:lnTo>
                  <a:lnTo>
                    <a:pt x="738810" y="14669"/>
                  </a:lnTo>
                  <a:lnTo>
                    <a:pt x="806173" y="10877"/>
                  </a:lnTo>
                  <a:lnTo>
                    <a:pt x="875598" y="7623"/>
                  </a:lnTo>
                  <a:lnTo>
                    <a:pt x="946972" y="4923"/>
                  </a:lnTo>
                  <a:lnTo>
                    <a:pt x="1020181" y="2794"/>
                  </a:lnTo>
                  <a:lnTo>
                    <a:pt x="1095111" y="1253"/>
                  </a:lnTo>
                  <a:lnTo>
                    <a:pt x="1171648" y="316"/>
                  </a:lnTo>
                  <a:lnTo>
                    <a:pt x="1249679" y="0"/>
                  </a:lnTo>
                  <a:close/>
                </a:path>
                <a:path extrusionOk="0" h="356870" w="2500629">
                  <a:moveTo>
                    <a:pt x="0" y="0"/>
                  </a:moveTo>
                  <a:lnTo>
                    <a:pt x="0" y="0"/>
                  </a:lnTo>
                </a:path>
                <a:path extrusionOk="0" h="356870" w="2500629">
                  <a:moveTo>
                    <a:pt x="2500629" y="356870"/>
                  </a:moveTo>
                  <a:lnTo>
                    <a:pt x="2500629" y="356870"/>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24"/>
            <p:cNvSpPr/>
            <p:nvPr/>
          </p:nvSpPr>
          <p:spPr>
            <a:xfrm>
              <a:off x="5715000" y="4357370"/>
              <a:ext cx="2499360" cy="358140"/>
            </a:xfrm>
            <a:custGeom>
              <a:rect b="b" l="l" r="r" t="t"/>
              <a:pathLst>
                <a:path extrusionOk="0" h="358139" w="2499359">
                  <a:moveTo>
                    <a:pt x="1249679" y="0"/>
                  </a:moveTo>
                  <a:lnTo>
                    <a:pt x="1171648" y="316"/>
                  </a:lnTo>
                  <a:lnTo>
                    <a:pt x="1095111" y="1253"/>
                  </a:lnTo>
                  <a:lnTo>
                    <a:pt x="1020181" y="2796"/>
                  </a:lnTo>
                  <a:lnTo>
                    <a:pt x="946972" y="4927"/>
                  </a:lnTo>
                  <a:lnTo>
                    <a:pt x="875598" y="7631"/>
                  </a:lnTo>
                  <a:lnTo>
                    <a:pt x="806173" y="10891"/>
                  </a:lnTo>
                  <a:lnTo>
                    <a:pt x="738810" y="14692"/>
                  </a:lnTo>
                  <a:lnTo>
                    <a:pt x="673624" y="19016"/>
                  </a:lnTo>
                  <a:lnTo>
                    <a:pt x="610728" y="23847"/>
                  </a:lnTo>
                  <a:lnTo>
                    <a:pt x="550237" y="29170"/>
                  </a:lnTo>
                  <a:lnTo>
                    <a:pt x="492263" y="34968"/>
                  </a:lnTo>
                  <a:lnTo>
                    <a:pt x="436921" y="41225"/>
                  </a:lnTo>
                  <a:lnTo>
                    <a:pt x="384325" y="47924"/>
                  </a:lnTo>
                  <a:lnTo>
                    <a:pt x="334588" y="55049"/>
                  </a:lnTo>
                  <a:lnTo>
                    <a:pt x="287824" y="62585"/>
                  </a:lnTo>
                  <a:lnTo>
                    <a:pt x="244148" y="70514"/>
                  </a:lnTo>
                  <a:lnTo>
                    <a:pt x="203672" y="78821"/>
                  </a:lnTo>
                  <a:lnTo>
                    <a:pt x="166511" y="87488"/>
                  </a:lnTo>
                  <a:lnTo>
                    <a:pt x="102587" y="105843"/>
                  </a:lnTo>
                  <a:lnTo>
                    <a:pt x="53289" y="125446"/>
                  </a:lnTo>
                  <a:lnTo>
                    <a:pt x="19525" y="146170"/>
                  </a:lnTo>
                  <a:lnTo>
                    <a:pt x="0" y="179069"/>
                  </a:lnTo>
                  <a:lnTo>
                    <a:pt x="2207" y="190256"/>
                  </a:lnTo>
                  <a:lnTo>
                    <a:pt x="34408" y="222463"/>
                  </a:lnTo>
                  <a:lnTo>
                    <a:pt x="76053" y="242643"/>
                  </a:lnTo>
                  <a:lnTo>
                    <a:pt x="132778" y="261638"/>
                  </a:lnTo>
                  <a:lnTo>
                    <a:pt x="203672" y="279318"/>
                  </a:lnTo>
                  <a:lnTo>
                    <a:pt x="244148" y="287625"/>
                  </a:lnTo>
                  <a:lnTo>
                    <a:pt x="287824" y="295554"/>
                  </a:lnTo>
                  <a:lnTo>
                    <a:pt x="334588" y="303090"/>
                  </a:lnTo>
                  <a:lnTo>
                    <a:pt x="384325" y="310215"/>
                  </a:lnTo>
                  <a:lnTo>
                    <a:pt x="436921" y="316914"/>
                  </a:lnTo>
                  <a:lnTo>
                    <a:pt x="492263" y="323171"/>
                  </a:lnTo>
                  <a:lnTo>
                    <a:pt x="550237" y="328969"/>
                  </a:lnTo>
                  <a:lnTo>
                    <a:pt x="610728" y="334292"/>
                  </a:lnTo>
                  <a:lnTo>
                    <a:pt x="673624" y="339123"/>
                  </a:lnTo>
                  <a:lnTo>
                    <a:pt x="738810" y="343447"/>
                  </a:lnTo>
                  <a:lnTo>
                    <a:pt x="806173" y="347248"/>
                  </a:lnTo>
                  <a:lnTo>
                    <a:pt x="875598" y="350508"/>
                  </a:lnTo>
                  <a:lnTo>
                    <a:pt x="946972" y="353212"/>
                  </a:lnTo>
                  <a:lnTo>
                    <a:pt x="1020181" y="355343"/>
                  </a:lnTo>
                  <a:lnTo>
                    <a:pt x="1095111" y="356886"/>
                  </a:lnTo>
                  <a:lnTo>
                    <a:pt x="1171648" y="357823"/>
                  </a:lnTo>
                  <a:lnTo>
                    <a:pt x="1249679" y="358139"/>
                  </a:lnTo>
                  <a:lnTo>
                    <a:pt x="1327711" y="357823"/>
                  </a:lnTo>
                  <a:lnTo>
                    <a:pt x="1404248" y="356886"/>
                  </a:lnTo>
                  <a:lnTo>
                    <a:pt x="1479178" y="355343"/>
                  </a:lnTo>
                  <a:lnTo>
                    <a:pt x="1552387" y="353212"/>
                  </a:lnTo>
                  <a:lnTo>
                    <a:pt x="1623761" y="350508"/>
                  </a:lnTo>
                  <a:lnTo>
                    <a:pt x="1693186" y="347248"/>
                  </a:lnTo>
                  <a:lnTo>
                    <a:pt x="1760549" y="343447"/>
                  </a:lnTo>
                  <a:lnTo>
                    <a:pt x="1825735" y="339123"/>
                  </a:lnTo>
                  <a:lnTo>
                    <a:pt x="1888631" y="334292"/>
                  </a:lnTo>
                  <a:lnTo>
                    <a:pt x="1949122" y="328969"/>
                  </a:lnTo>
                  <a:lnTo>
                    <a:pt x="2007096" y="323171"/>
                  </a:lnTo>
                  <a:lnTo>
                    <a:pt x="2062438" y="316914"/>
                  </a:lnTo>
                  <a:lnTo>
                    <a:pt x="2115034" y="310215"/>
                  </a:lnTo>
                  <a:lnTo>
                    <a:pt x="2164771" y="303090"/>
                  </a:lnTo>
                  <a:lnTo>
                    <a:pt x="2211535" y="295554"/>
                  </a:lnTo>
                  <a:lnTo>
                    <a:pt x="2255211" y="287625"/>
                  </a:lnTo>
                  <a:lnTo>
                    <a:pt x="2295687" y="279318"/>
                  </a:lnTo>
                  <a:lnTo>
                    <a:pt x="2332848" y="270651"/>
                  </a:lnTo>
                  <a:lnTo>
                    <a:pt x="2396772" y="252296"/>
                  </a:lnTo>
                  <a:lnTo>
                    <a:pt x="2446070" y="232693"/>
                  </a:lnTo>
                  <a:lnTo>
                    <a:pt x="2479834" y="211969"/>
                  </a:lnTo>
                  <a:lnTo>
                    <a:pt x="2499359" y="179069"/>
                  </a:lnTo>
                  <a:lnTo>
                    <a:pt x="2497152" y="167883"/>
                  </a:lnTo>
                  <a:lnTo>
                    <a:pt x="2464951" y="135676"/>
                  </a:lnTo>
                  <a:lnTo>
                    <a:pt x="2423306" y="115496"/>
                  </a:lnTo>
                  <a:lnTo>
                    <a:pt x="2366581" y="96501"/>
                  </a:lnTo>
                  <a:lnTo>
                    <a:pt x="2295687" y="78821"/>
                  </a:lnTo>
                  <a:lnTo>
                    <a:pt x="2255211" y="70514"/>
                  </a:lnTo>
                  <a:lnTo>
                    <a:pt x="2211535" y="62585"/>
                  </a:lnTo>
                  <a:lnTo>
                    <a:pt x="2164771" y="55049"/>
                  </a:lnTo>
                  <a:lnTo>
                    <a:pt x="2115034" y="47924"/>
                  </a:lnTo>
                  <a:lnTo>
                    <a:pt x="2062438" y="41225"/>
                  </a:lnTo>
                  <a:lnTo>
                    <a:pt x="2007096" y="34968"/>
                  </a:lnTo>
                  <a:lnTo>
                    <a:pt x="1949122" y="29170"/>
                  </a:lnTo>
                  <a:lnTo>
                    <a:pt x="1888631" y="23847"/>
                  </a:lnTo>
                  <a:lnTo>
                    <a:pt x="1825735" y="19016"/>
                  </a:lnTo>
                  <a:lnTo>
                    <a:pt x="1760549" y="14692"/>
                  </a:lnTo>
                  <a:lnTo>
                    <a:pt x="1693186" y="10891"/>
                  </a:lnTo>
                  <a:lnTo>
                    <a:pt x="1623761" y="7631"/>
                  </a:lnTo>
                  <a:lnTo>
                    <a:pt x="1552387" y="4927"/>
                  </a:lnTo>
                  <a:lnTo>
                    <a:pt x="1479178" y="2796"/>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p24"/>
            <p:cNvSpPr/>
            <p:nvPr/>
          </p:nvSpPr>
          <p:spPr>
            <a:xfrm>
              <a:off x="5715000" y="4357370"/>
              <a:ext cx="2500630" cy="358140"/>
            </a:xfrm>
            <a:custGeom>
              <a:rect b="b" l="l" r="r" t="t"/>
              <a:pathLst>
                <a:path extrusionOk="0" h="358139" w="2500629">
                  <a:moveTo>
                    <a:pt x="1249679" y="0"/>
                  </a:moveTo>
                  <a:lnTo>
                    <a:pt x="1327711" y="316"/>
                  </a:lnTo>
                  <a:lnTo>
                    <a:pt x="1404248" y="1253"/>
                  </a:lnTo>
                  <a:lnTo>
                    <a:pt x="1479178" y="2796"/>
                  </a:lnTo>
                  <a:lnTo>
                    <a:pt x="1552387" y="4927"/>
                  </a:lnTo>
                  <a:lnTo>
                    <a:pt x="1623761" y="7631"/>
                  </a:lnTo>
                  <a:lnTo>
                    <a:pt x="1693186" y="10891"/>
                  </a:lnTo>
                  <a:lnTo>
                    <a:pt x="1760549" y="14692"/>
                  </a:lnTo>
                  <a:lnTo>
                    <a:pt x="1825735" y="19016"/>
                  </a:lnTo>
                  <a:lnTo>
                    <a:pt x="1888631" y="23847"/>
                  </a:lnTo>
                  <a:lnTo>
                    <a:pt x="1949122" y="29170"/>
                  </a:lnTo>
                  <a:lnTo>
                    <a:pt x="2007096" y="34968"/>
                  </a:lnTo>
                  <a:lnTo>
                    <a:pt x="2062438" y="41225"/>
                  </a:lnTo>
                  <a:lnTo>
                    <a:pt x="2115034" y="47924"/>
                  </a:lnTo>
                  <a:lnTo>
                    <a:pt x="2164771" y="55049"/>
                  </a:lnTo>
                  <a:lnTo>
                    <a:pt x="2211535" y="62585"/>
                  </a:lnTo>
                  <a:lnTo>
                    <a:pt x="2255211" y="70514"/>
                  </a:lnTo>
                  <a:lnTo>
                    <a:pt x="2295687" y="78821"/>
                  </a:lnTo>
                  <a:lnTo>
                    <a:pt x="2332848" y="87488"/>
                  </a:lnTo>
                  <a:lnTo>
                    <a:pt x="2396772" y="105843"/>
                  </a:lnTo>
                  <a:lnTo>
                    <a:pt x="2446070" y="125446"/>
                  </a:lnTo>
                  <a:lnTo>
                    <a:pt x="2479834" y="146170"/>
                  </a:lnTo>
                  <a:lnTo>
                    <a:pt x="2499359" y="179069"/>
                  </a:lnTo>
                  <a:lnTo>
                    <a:pt x="2497152" y="190256"/>
                  </a:lnTo>
                  <a:lnTo>
                    <a:pt x="2464951" y="222463"/>
                  </a:lnTo>
                  <a:lnTo>
                    <a:pt x="2423306" y="242643"/>
                  </a:lnTo>
                  <a:lnTo>
                    <a:pt x="2366581" y="261638"/>
                  </a:lnTo>
                  <a:lnTo>
                    <a:pt x="2295687" y="279318"/>
                  </a:lnTo>
                  <a:lnTo>
                    <a:pt x="2255211" y="287625"/>
                  </a:lnTo>
                  <a:lnTo>
                    <a:pt x="2211535" y="295554"/>
                  </a:lnTo>
                  <a:lnTo>
                    <a:pt x="2164771" y="303090"/>
                  </a:lnTo>
                  <a:lnTo>
                    <a:pt x="2115034" y="310215"/>
                  </a:lnTo>
                  <a:lnTo>
                    <a:pt x="2062438" y="316914"/>
                  </a:lnTo>
                  <a:lnTo>
                    <a:pt x="2007096" y="323171"/>
                  </a:lnTo>
                  <a:lnTo>
                    <a:pt x="1949122" y="328969"/>
                  </a:lnTo>
                  <a:lnTo>
                    <a:pt x="1888631" y="334292"/>
                  </a:lnTo>
                  <a:lnTo>
                    <a:pt x="1825735" y="339123"/>
                  </a:lnTo>
                  <a:lnTo>
                    <a:pt x="1760549" y="343447"/>
                  </a:lnTo>
                  <a:lnTo>
                    <a:pt x="1693186" y="347248"/>
                  </a:lnTo>
                  <a:lnTo>
                    <a:pt x="1623761" y="350508"/>
                  </a:lnTo>
                  <a:lnTo>
                    <a:pt x="1552387" y="353212"/>
                  </a:lnTo>
                  <a:lnTo>
                    <a:pt x="1479178" y="355343"/>
                  </a:lnTo>
                  <a:lnTo>
                    <a:pt x="1404248" y="356886"/>
                  </a:lnTo>
                  <a:lnTo>
                    <a:pt x="1327711" y="357823"/>
                  </a:lnTo>
                  <a:lnTo>
                    <a:pt x="1249679" y="358139"/>
                  </a:lnTo>
                  <a:lnTo>
                    <a:pt x="1171648" y="357823"/>
                  </a:lnTo>
                  <a:lnTo>
                    <a:pt x="1095111" y="356886"/>
                  </a:lnTo>
                  <a:lnTo>
                    <a:pt x="1020181" y="355343"/>
                  </a:lnTo>
                  <a:lnTo>
                    <a:pt x="946972" y="353212"/>
                  </a:lnTo>
                  <a:lnTo>
                    <a:pt x="875598" y="350508"/>
                  </a:lnTo>
                  <a:lnTo>
                    <a:pt x="806173" y="347248"/>
                  </a:lnTo>
                  <a:lnTo>
                    <a:pt x="738810" y="343447"/>
                  </a:lnTo>
                  <a:lnTo>
                    <a:pt x="673624" y="339123"/>
                  </a:lnTo>
                  <a:lnTo>
                    <a:pt x="610728" y="334292"/>
                  </a:lnTo>
                  <a:lnTo>
                    <a:pt x="550237" y="328969"/>
                  </a:lnTo>
                  <a:lnTo>
                    <a:pt x="492263" y="323171"/>
                  </a:lnTo>
                  <a:lnTo>
                    <a:pt x="436921" y="316914"/>
                  </a:lnTo>
                  <a:lnTo>
                    <a:pt x="384325" y="310215"/>
                  </a:lnTo>
                  <a:lnTo>
                    <a:pt x="334588" y="303090"/>
                  </a:lnTo>
                  <a:lnTo>
                    <a:pt x="287824" y="295554"/>
                  </a:lnTo>
                  <a:lnTo>
                    <a:pt x="244148" y="287625"/>
                  </a:lnTo>
                  <a:lnTo>
                    <a:pt x="203672" y="279318"/>
                  </a:lnTo>
                  <a:lnTo>
                    <a:pt x="166511" y="270651"/>
                  </a:lnTo>
                  <a:lnTo>
                    <a:pt x="102587" y="252296"/>
                  </a:lnTo>
                  <a:lnTo>
                    <a:pt x="53289" y="232693"/>
                  </a:lnTo>
                  <a:lnTo>
                    <a:pt x="19525" y="211969"/>
                  </a:lnTo>
                  <a:lnTo>
                    <a:pt x="0" y="179069"/>
                  </a:lnTo>
                  <a:lnTo>
                    <a:pt x="2207" y="167883"/>
                  </a:lnTo>
                  <a:lnTo>
                    <a:pt x="34408" y="135676"/>
                  </a:lnTo>
                  <a:lnTo>
                    <a:pt x="76053" y="115496"/>
                  </a:lnTo>
                  <a:lnTo>
                    <a:pt x="132778" y="96501"/>
                  </a:lnTo>
                  <a:lnTo>
                    <a:pt x="203672" y="78821"/>
                  </a:lnTo>
                  <a:lnTo>
                    <a:pt x="244148" y="70514"/>
                  </a:lnTo>
                  <a:lnTo>
                    <a:pt x="287824" y="62585"/>
                  </a:lnTo>
                  <a:lnTo>
                    <a:pt x="334588" y="55049"/>
                  </a:lnTo>
                  <a:lnTo>
                    <a:pt x="384325" y="47924"/>
                  </a:lnTo>
                  <a:lnTo>
                    <a:pt x="436921" y="41225"/>
                  </a:lnTo>
                  <a:lnTo>
                    <a:pt x="492263" y="34968"/>
                  </a:lnTo>
                  <a:lnTo>
                    <a:pt x="550237" y="29170"/>
                  </a:lnTo>
                  <a:lnTo>
                    <a:pt x="610728" y="23847"/>
                  </a:lnTo>
                  <a:lnTo>
                    <a:pt x="673624" y="19016"/>
                  </a:lnTo>
                  <a:lnTo>
                    <a:pt x="738810" y="14692"/>
                  </a:lnTo>
                  <a:lnTo>
                    <a:pt x="806173" y="10891"/>
                  </a:lnTo>
                  <a:lnTo>
                    <a:pt x="875598" y="7631"/>
                  </a:lnTo>
                  <a:lnTo>
                    <a:pt x="946972" y="4927"/>
                  </a:lnTo>
                  <a:lnTo>
                    <a:pt x="1020181" y="2796"/>
                  </a:lnTo>
                  <a:lnTo>
                    <a:pt x="1095111" y="1253"/>
                  </a:lnTo>
                  <a:lnTo>
                    <a:pt x="1171648" y="316"/>
                  </a:lnTo>
                  <a:lnTo>
                    <a:pt x="1249679" y="0"/>
                  </a:lnTo>
                  <a:close/>
                </a:path>
                <a:path extrusionOk="0" h="358139" w="2500629">
                  <a:moveTo>
                    <a:pt x="0" y="0"/>
                  </a:moveTo>
                  <a:lnTo>
                    <a:pt x="0" y="0"/>
                  </a:lnTo>
                </a:path>
                <a:path extrusionOk="0" h="358139" w="2500629">
                  <a:moveTo>
                    <a:pt x="2500629" y="358139"/>
                  </a:moveTo>
                  <a:lnTo>
                    <a:pt x="2500629" y="358139"/>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24"/>
            <p:cNvSpPr/>
            <p:nvPr/>
          </p:nvSpPr>
          <p:spPr>
            <a:xfrm>
              <a:off x="5715000" y="4215130"/>
              <a:ext cx="2499360" cy="356870"/>
            </a:xfrm>
            <a:custGeom>
              <a:rect b="b" l="l" r="r" t="t"/>
              <a:pathLst>
                <a:path extrusionOk="0" h="356870" w="2499359">
                  <a:moveTo>
                    <a:pt x="1249679" y="0"/>
                  </a:moveTo>
                  <a:lnTo>
                    <a:pt x="1171648" y="316"/>
                  </a:lnTo>
                  <a:lnTo>
                    <a:pt x="1095111" y="1253"/>
                  </a:lnTo>
                  <a:lnTo>
                    <a:pt x="1020181" y="2794"/>
                  </a:lnTo>
                  <a:lnTo>
                    <a:pt x="946972" y="4923"/>
                  </a:lnTo>
                  <a:lnTo>
                    <a:pt x="875598" y="7623"/>
                  </a:lnTo>
                  <a:lnTo>
                    <a:pt x="806173" y="10877"/>
                  </a:lnTo>
                  <a:lnTo>
                    <a:pt x="738810" y="14669"/>
                  </a:lnTo>
                  <a:lnTo>
                    <a:pt x="673624" y="18983"/>
                  </a:lnTo>
                  <a:lnTo>
                    <a:pt x="610728" y="23800"/>
                  </a:lnTo>
                  <a:lnTo>
                    <a:pt x="550237" y="29106"/>
                  </a:lnTo>
                  <a:lnTo>
                    <a:pt x="492263" y="34882"/>
                  </a:lnTo>
                  <a:lnTo>
                    <a:pt x="436921" y="41113"/>
                  </a:lnTo>
                  <a:lnTo>
                    <a:pt x="384325" y="47782"/>
                  </a:lnTo>
                  <a:lnTo>
                    <a:pt x="334588" y="54872"/>
                  </a:lnTo>
                  <a:lnTo>
                    <a:pt x="287824" y="62367"/>
                  </a:lnTo>
                  <a:lnTo>
                    <a:pt x="244148" y="70250"/>
                  </a:lnTo>
                  <a:lnTo>
                    <a:pt x="203672" y="78504"/>
                  </a:lnTo>
                  <a:lnTo>
                    <a:pt x="166511" y="87112"/>
                  </a:lnTo>
                  <a:lnTo>
                    <a:pt x="102587" y="105326"/>
                  </a:lnTo>
                  <a:lnTo>
                    <a:pt x="53289" y="124759"/>
                  </a:lnTo>
                  <a:lnTo>
                    <a:pt x="19525" y="145278"/>
                  </a:lnTo>
                  <a:lnTo>
                    <a:pt x="0" y="177800"/>
                  </a:lnTo>
                  <a:lnTo>
                    <a:pt x="2207" y="188986"/>
                  </a:lnTo>
                  <a:lnTo>
                    <a:pt x="34408" y="221193"/>
                  </a:lnTo>
                  <a:lnTo>
                    <a:pt x="76053" y="241373"/>
                  </a:lnTo>
                  <a:lnTo>
                    <a:pt x="132778" y="260368"/>
                  </a:lnTo>
                  <a:lnTo>
                    <a:pt x="203672" y="278048"/>
                  </a:lnTo>
                  <a:lnTo>
                    <a:pt x="244148" y="286355"/>
                  </a:lnTo>
                  <a:lnTo>
                    <a:pt x="287824" y="294284"/>
                  </a:lnTo>
                  <a:lnTo>
                    <a:pt x="334588" y="301820"/>
                  </a:lnTo>
                  <a:lnTo>
                    <a:pt x="384325" y="308945"/>
                  </a:lnTo>
                  <a:lnTo>
                    <a:pt x="436921" y="315644"/>
                  </a:lnTo>
                  <a:lnTo>
                    <a:pt x="492263" y="321901"/>
                  </a:lnTo>
                  <a:lnTo>
                    <a:pt x="550237" y="327699"/>
                  </a:lnTo>
                  <a:lnTo>
                    <a:pt x="610728" y="333022"/>
                  </a:lnTo>
                  <a:lnTo>
                    <a:pt x="673624" y="337853"/>
                  </a:lnTo>
                  <a:lnTo>
                    <a:pt x="738810" y="342177"/>
                  </a:lnTo>
                  <a:lnTo>
                    <a:pt x="806173" y="345978"/>
                  </a:lnTo>
                  <a:lnTo>
                    <a:pt x="875598" y="349238"/>
                  </a:lnTo>
                  <a:lnTo>
                    <a:pt x="946972" y="351942"/>
                  </a:lnTo>
                  <a:lnTo>
                    <a:pt x="1020181" y="354073"/>
                  </a:lnTo>
                  <a:lnTo>
                    <a:pt x="1095111" y="355616"/>
                  </a:lnTo>
                  <a:lnTo>
                    <a:pt x="1171648" y="356553"/>
                  </a:lnTo>
                  <a:lnTo>
                    <a:pt x="1249679" y="356870"/>
                  </a:lnTo>
                  <a:lnTo>
                    <a:pt x="1327711" y="356553"/>
                  </a:lnTo>
                  <a:lnTo>
                    <a:pt x="1404248" y="355616"/>
                  </a:lnTo>
                  <a:lnTo>
                    <a:pt x="1479178" y="354073"/>
                  </a:lnTo>
                  <a:lnTo>
                    <a:pt x="1552387" y="351942"/>
                  </a:lnTo>
                  <a:lnTo>
                    <a:pt x="1623761" y="349238"/>
                  </a:lnTo>
                  <a:lnTo>
                    <a:pt x="1693186" y="345978"/>
                  </a:lnTo>
                  <a:lnTo>
                    <a:pt x="1760549" y="342177"/>
                  </a:lnTo>
                  <a:lnTo>
                    <a:pt x="1825735" y="337853"/>
                  </a:lnTo>
                  <a:lnTo>
                    <a:pt x="1888631" y="333022"/>
                  </a:lnTo>
                  <a:lnTo>
                    <a:pt x="1949122" y="327699"/>
                  </a:lnTo>
                  <a:lnTo>
                    <a:pt x="2007096" y="321901"/>
                  </a:lnTo>
                  <a:lnTo>
                    <a:pt x="2062438" y="315644"/>
                  </a:lnTo>
                  <a:lnTo>
                    <a:pt x="2115034" y="308945"/>
                  </a:lnTo>
                  <a:lnTo>
                    <a:pt x="2164771" y="301820"/>
                  </a:lnTo>
                  <a:lnTo>
                    <a:pt x="2211535" y="294284"/>
                  </a:lnTo>
                  <a:lnTo>
                    <a:pt x="2255211" y="286355"/>
                  </a:lnTo>
                  <a:lnTo>
                    <a:pt x="2295687" y="278048"/>
                  </a:lnTo>
                  <a:lnTo>
                    <a:pt x="2332848" y="269381"/>
                  </a:lnTo>
                  <a:lnTo>
                    <a:pt x="2396772" y="251026"/>
                  </a:lnTo>
                  <a:lnTo>
                    <a:pt x="2446070" y="231423"/>
                  </a:lnTo>
                  <a:lnTo>
                    <a:pt x="2479834" y="210699"/>
                  </a:lnTo>
                  <a:lnTo>
                    <a:pt x="2499359" y="177800"/>
                  </a:lnTo>
                  <a:lnTo>
                    <a:pt x="2497152" y="166749"/>
                  </a:lnTo>
                  <a:lnTo>
                    <a:pt x="2464951" y="134891"/>
                  </a:lnTo>
                  <a:lnTo>
                    <a:pt x="2423306" y="114899"/>
                  </a:lnTo>
                  <a:lnTo>
                    <a:pt x="2366581" y="96059"/>
                  </a:lnTo>
                  <a:lnTo>
                    <a:pt x="2295687" y="78504"/>
                  </a:lnTo>
                  <a:lnTo>
                    <a:pt x="2255211" y="70250"/>
                  </a:lnTo>
                  <a:lnTo>
                    <a:pt x="2211535" y="62367"/>
                  </a:lnTo>
                  <a:lnTo>
                    <a:pt x="2164771" y="54872"/>
                  </a:lnTo>
                  <a:lnTo>
                    <a:pt x="2115034" y="47782"/>
                  </a:lnTo>
                  <a:lnTo>
                    <a:pt x="2062438" y="41113"/>
                  </a:lnTo>
                  <a:lnTo>
                    <a:pt x="2007096" y="34882"/>
                  </a:lnTo>
                  <a:lnTo>
                    <a:pt x="1949122" y="29106"/>
                  </a:lnTo>
                  <a:lnTo>
                    <a:pt x="1888631" y="23800"/>
                  </a:lnTo>
                  <a:lnTo>
                    <a:pt x="1825735" y="18983"/>
                  </a:lnTo>
                  <a:lnTo>
                    <a:pt x="1760549" y="14669"/>
                  </a:lnTo>
                  <a:lnTo>
                    <a:pt x="1693186" y="10877"/>
                  </a:lnTo>
                  <a:lnTo>
                    <a:pt x="1623761" y="7623"/>
                  </a:lnTo>
                  <a:lnTo>
                    <a:pt x="1552387" y="4923"/>
                  </a:lnTo>
                  <a:lnTo>
                    <a:pt x="1479178" y="2794"/>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24"/>
            <p:cNvSpPr/>
            <p:nvPr/>
          </p:nvSpPr>
          <p:spPr>
            <a:xfrm>
              <a:off x="5715000" y="4215130"/>
              <a:ext cx="2500630" cy="356870"/>
            </a:xfrm>
            <a:custGeom>
              <a:rect b="b" l="l" r="r" t="t"/>
              <a:pathLst>
                <a:path extrusionOk="0" h="356870" w="2500629">
                  <a:moveTo>
                    <a:pt x="1249679" y="0"/>
                  </a:moveTo>
                  <a:lnTo>
                    <a:pt x="1327711" y="316"/>
                  </a:lnTo>
                  <a:lnTo>
                    <a:pt x="1404248" y="1253"/>
                  </a:lnTo>
                  <a:lnTo>
                    <a:pt x="1479178" y="2794"/>
                  </a:lnTo>
                  <a:lnTo>
                    <a:pt x="1552387" y="4923"/>
                  </a:lnTo>
                  <a:lnTo>
                    <a:pt x="1623761" y="7623"/>
                  </a:lnTo>
                  <a:lnTo>
                    <a:pt x="1693186" y="10877"/>
                  </a:lnTo>
                  <a:lnTo>
                    <a:pt x="1760549" y="14669"/>
                  </a:lnTo>
                  <a:lnTo>
                    <a:pt x="1825735" y="18983"/>
                  </a:lnTo>
                  <a:lnTo>
                    <a:pt x="1888631" y="23800"/>
                  </a:lnTo>
                  <a:lnTo>
                    <a:pt x="1949122" y="29106"/>
                  </a:lnTo>
                  <a:lnTo>
                    <a:pt x="2007096" y="34882"/>
                  </a:lnTo>
                  <a:lnTo>
                    <a:pt x="2062438" y="41113"/>
                  </a:lnTo>
                  <a:lnTo>
                    <a:pt x="2115034" y="47782"/>
                  </a:lnTo>
                  <a:lnTo>
                    <a:pt x="2164771" y="54872"/>
                  </a:lnTo>
                  <a:lnTo>
                    <a:pt x="2211535" y="62367"/>
                  </a:lnTo>
                  <a:lnTo>
                    <a:pt x="2255211" y="70250"/>
                  </a:lnTo>
                  <a:lnTo>
                    <a:pt x="2295687" y="78504"/>
                  </a:lnTo>
                  <a:lnTo>
                    <a:pt x="2332848" y="87112"/>
                  </a:lnTo>
                  <a:lnTo>
                    <a:pt x="2396772" y="105326"/>
                  </a:lnTo>
                  <a:lnTo>
                    <a:pt x="2446070" y="124759"/>
                  </a:lnTo>
                  <a:lnTo>
                    <a:pt x="2479834" y="145278"/>
                  </a:lnTo>
                  <a:lnTo>
                    <a:pt x="2499359" y="177800"/>
                  </a:lnTo>
                  <a:lnTo>
                    <a:pt x="2497152" y="188986"/>
                  </a:lnTo>
                  <a:lnTo>
                    <a:pt x="2464951" y="221193"/>
                  </a:lnTo>
                  <a:lnTo>
                    <a:pt x="2423306" y="241373"/>
                  </a:lnTo>
                  <a:lnTo>
                    <a:pt x="2366581" y="260368"/>
                  </a:lnTo>
                  <a:lnTo>
                    <a:pt x="2295687" y="278048"/>
                  </a:lnTo>
                  <a:lnTo>
                    <a:pt x="2255211" y="286355"/>
                  </a:lnTo>
                  <a:lnTo>
                    <a:pt x="2211535" y="294284"/>
                  </a:lnTo>
                  <a:lnTo>
                    <a:pt x="2164771" y="301820"/>
                  </a:lnTo>
                  <a:lnTo>
                    <a:pt x="2115034" y="308945"/>
                  </a:lnTo>
                  <a:lnTo>
                    <a:pt x="2062438" y="315644"/>
                  </a:lnTo>
                  <a:lnTo>
                    <a:pt x="2007096" y="321901"/>
                  </a:lnTo>
                  <a:lnTo>
                    <a:pt x="1949122" y="327699"/>
                  </a:lnTo>
                  <a:lnTo>
                    <a:pt x="1888631" y="333022"/>
                  </a:lnTo>
                  <a:lnTo>
                    <a:pt x="1825735" y="337853"/>
                  </a:lnTo>
                  <a:lnTo>
                    <a:pt x="1760549" y="342177"/>
                  </a:lnTo>
                  <a:lnTo>
                    <a:pt x="1693186" y="345978"/>
                  </a:lnTo>
                  <a:lnTo>
                    <a:pt x="1623761" y="349238"/>
                  </a:lnTo>
                  <a:lnTo>
                    <a:pt x="1552387" y="351942"/>
                  </a:lnTo>
                  <a:lnTo>
                    <a:pt x="1479178" y="354073"/>
                  </a:lnTo>
                  <a:lnTo>
                    <a:pt x="1404248" y="355616"/>
                  </a:lnTo>
                  <a:lnTo>
                    <a:pt x="1327711" y="356553"/>
                  </a:lnTo>
                  <a:lnTo>
                    <a:pt x="1249679" y="356870"/>
                  </a:lnTo>
                  <a:lnTo>
                    <a:pt x="1171648" y="356553"/>
                  </a:lnTo>
                  <a:lnTo>
                    <a:pt x="1095111" y="355616"/>
                  </a:lnTo>
                  <a:lnTo>
                    <a:pt x="1020181" y="354073"/>
                  </a:lnTo>
                  <a:lnTo>
                    <a:pt x="946972" y="351942"/>
                  </a:lnTo>
                  <a:lnTo>
                    <a:pt x="875598" y="349238"/>
                  </a:lnTo>
                  <a:lnTo>
                    <a:pt x="806173" y="345978"/>
                  </a:lnTo>
                  <a:lnTo>
                    <a:pt x="738810" y="342177"/>
                  </a:lnTo>
                  <a:lnTo>
                    <a:pt x="673624" y="337853"/>
                  </a:lnTo>
                  <a:lnTo>
                    <a:pt x="610728" y="333022"/>
                  </a:lnTo>
                  <a:lnTo>
                    <a:pt x="550237" y="327699"/>
                  </a:lnTo>
                  <a:lnTo>
                    <a:pt x="492263" y="321901"/>
                  </a:lnTo>
                  <a:lnTo>
                    <a:pt x="436921" y="315644"/>
                  </a:lnTo>
                  <a:lnTo>
                    <a:pt x="384325" y="308945"/>
                  </a:lnTo>
                  <a:lnTo>
                    <a:pt x="334588" y="301820"/>
                  </a:lnTo>
                  <a:lnTo>
                    <a:pt x="287824" y="294284"/>
                  </a:lnTo>
                  <a:lnTo>
                    <a:pt x="244148" y="286355"/>
                  </a:lnTo>
                  <a:lnTo>
                    <a:pt x="203672" y="278048"/>
                  </a:lnTo>
                  <a:lnTo>
                    <a:pt x="166511" y="269381"/>
                  </a:lnTo>
                  <a:lnTo>
                    <a:pt x="102587" y="251026"/>
                  </a:lnTo>
                  <a:lnTo>
                    <a:pt x="53289" y="231423"/>
                  </a:lnTo>
                  <a:lnTo>
                    <a:pt x="19525" y="210699"/>
                  </a:lnTo>
                  <a:lnTo>
                    <a:pt x="0" y="177800"/>
                  </a:lnTo>
                  <a:lnTo>
                    <a:pt x="2207" y="166749"/>
                  </a:lnTo>
                  <a:lnTo>
                    <a:pt x="34408" y="134891"/>
                  </a:lnTo>
                  <a:lnTo>
                    <a:pt x="76053" y="114899"/>
                  </a:lnTo>
                  <a:lnTo>
                    <a:pt x="132778" y="96059"/>
                  </a:lnTo>
                  <a:lnTo>
                    <a:pt x="203672" y="78504"/>
                  </a:lnTo>
                  <a:lnTo>
                    <a:pt x="244148" y="70250"/>
                  </a:lnTo>
                  <a:lnTo>
                    <a:pt x="287824" y="62367"/>
                  </a:lnTo>
                  <a:lnTo>
                    <a:pt x="334588" y="54872"/>
                  </a:lnTo>
                  <a:lnTo>
                    <a:pt x="384325" y="47782"/>
                  </a:lnTo>
                  <a:lnTo>
                    <a:pt x="436921" y="41113"/>
                  </a:lnTo>
                  <a:lnTo>
                    <a:pt x="492263" y="34882"/>
                  </a:lnTo>
                  <a:lnTo>
                    <a:pt x="550237" y="29106"/>
                  </a:lnTo>
                  <a:lnTo>
                    <a:pt x="610728" y="23800"/>
                  </a:lnTo>
                  <a:lnTo>
                    <a:pt x="673624" y="18983"/>
                  </a:lnTo>
                  <a:lnTo>
                    <a:pt x="738810" y="14669"/>
                  </a:lnTo>
                  <a:lnTo>
                    <a:pt x="806173" y="10877"/>
                  </a:lnTo>
                  <a:lnTo>
                    <a:pt x="875598" y="7623"/>
                  </a:lnTo>
                  <a:lnTo>
                    <a:pt x="946972" y="4923"/>
                  </a:lnTo>
                  <a:lnTo>
                    <a:pt x="1020181" y="2794"/>
                  </a:lnTo>
                  <a:lnTo>
                    <a:pt x="1095111" y="1253"/>
                  </a:lnTo>
                  <a:lnTo>
                    <a:pt x="1171648" y="316"/>
                  </a:lnTo>
                  <a:lnTo>
                    <a:pt x="1249679" y="0"/>
                  </a:lnTo>
                  <a:close/>
                </a:path>
                <a:path extrusionOk="0" h="356870" w="2500629">
                  <a:moveTo>
                    <a:pt x="0" y="0"/>
                  </a:moveTo>
                  <a:lnTo>
                    <a:pt x="0" y="0"/>
                  </a:lnTo>
                </a:path>
                <a:path extrusionOk="0" h="356870" w="2500629">
                  <a:moveTo>
                    <a:pt x="2500629" y="356870"/>
                  </a:moveTo>
                  <a:lnTo>
                    <a:pt x="2500629" y="356870"/>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669275" y="259825"/>
            <a:ext cx="7795800" cy="793800"/>
          </a:xfrm>
          <a:prstGeom prst="rect">
            <a:avLst/>
          </a:prstGeom>
          <a:noFill/>
          <a:ln>
            <a:noFill/>
          </a:ln>
        </p:spPr>
        <p:txBody>
          <a:bodyPr anchorCtr="0" anchor="t" bIns="0" lIns="0" spcFirstLastPara="1" rIns="0" wrap="square" tIns="13325">
            <a:noAutofit/>
          </a:bodyPr>
          <a:lstStyle/>
          <a:p>
            <a:pPr indent="0" lvl="0" marL="17780" rtl="0" algn="ctr">
              <a:lnSpc>
                <a:spcPct val="100000"/>
              </a:lnSpc>
              <a:spcBef>
                <a:spcPts val="0"/>
              </a:spcBef>
              <a:spcAft>
                <a:spcPts val="0"/>
              </a:spcAft>
              <a:buNone/>
            </a:pPr>
            <a:r>
              <a:rPr lang="en-GB" u="sng">
                <a:solidFill>
                  <a:srgbClr val="000000"/>
                </a:solidFill>
              </a:rPr>
              <a:t>Types of Recursion</a:t>
            </a:r>
            <a:endParaRPr u="sng">
              <a:solidFill>
                <a:srgbClr val="000000"/>
              </a:solidFill>
            </a:endParaRPr>
          </a:p>
        </p:txBody>
      </p:sp>
      <p:sp>
        <p:nvSpPr>
          <p:cNvPr id="140" name="Google Shape;140;p25"/>
          <p:cNvSpPr txBox="1"/>
          <p:nvPr/>
        </p:nvSpPr>
        <p:spPr>
          <a:xfrm>
            <a:off x="535950" y="1130223"/>
            <a:ext cx="8024400" cy="3629100"/>
          </a:xfrm>
          <a:prstGeom prst="rect">
            <a:avLst/>
          </a:prstGeom>
          <a:noFill/>
          <a:ln>
            <a:noFill/>
          </a:ln>
        </p:spPr>
        <p:txBody>
          <a:bodyPr anchorCtr="0" anchor="t" bIns="0" lIns="0" spcFirstLastPara="1" rIns="0" wrap="square" tIns="113650">
            <a:noAutofit/>
          </a:bodyPr>
          <a:lstStyle/>
          <a:p>
            <a:pPr indent="-342900" lvl="0" marL="355600" marR="0" rtl="0" algn="l">
              <a:lnSpc>
                <a:spcPct val="100000"/>
              </a:lnSpc>
              <a:spcBef>
                <a:spcPts val="0"/>
              </a:spcBef>
              <a:spcAft>
                <a:spcPts val="0"/>
              </a:spcAft>
              <a:buSzPts val="3200"/>
              <a:buFont typeface="Arial"/>
              <a:buChar char="•"/>
            </a:pPr>
            <a:r>
              <a:rPr lang="en-GB" sz="3200">
                <a:latin typeface="Arial"/>
                <a:ea typeface="Arial"/>
                <a:cs typeface="Arial"/>
                <a:sym typeface="Arial"/>
              </a:rPr>
              <a:t>Single and Multiple Recursion</a:t>
            </a:r>
            <a:endParaRPr sz="3200">
              <a:latin typeface="Arial"/>
              <a:ea typeface="Arial"/>
              <a:cs typeface="Arial"/>
              <a:sym typeface="Arial"/>
            </a:endParaRPr>
          </a:p>
          <a:p>
            <a:pPr indent="-287019" lvl="1" marL="756285" marR="1129665" rtl="0" algn="l">
              <a:lnSpc>
                <a:spcPct val="100000"/>
              </a:lnSpc>
              <a:spcBef>
                <a:spcPts val="690"/>
              </a:spcBef>
              <a:spcAft>
                <a:spcPts val="0"/>
              </a:spcAft>
              <a:buSzPts val="2800"/>
              <a:buFont typeface="Arial"/>
              <a:buChar char="–"/>
            </a:pPr>
            <a:r>
              <a:rPr b="0" i="0" lang="en-GB" sz="2800" u="none" cap="none" strike="noStrike">
                <a:latin typeface="Arial"/>
                <a:ea typeface="Arial"/>
                <a:cs typeface="Arial"/>
                <a:sym typeface="Arial"/>
              </a:rPr>
              <a:t>Recursion that only contains a single self-  reference is known as </a:t>
            </a:r>
            <a:r>
              <a:rPr b="1" i="0" lang="en-GB" sz="2800" u="none" cap="none" strike="noStrike">
                <a:latin typeface="Arial"/>
                <a:ea typeface="Arial"/>
                <a:cs typeface="Arial"/>
                <a:sym typeface="Arial"/>
              </a:rPr>
              <a:t>single recursion. </a:t>
            </a:r>
            <a:r>
              <a:rPr b="0" i="0" lang="en-GB" sz="2800" u="none" cap="none" strike="noStrike">
                <a:latin typeface="Arial"/>
                <a:ea typeface="Arial"/>
                <a:cs typeface="Arial"/>
                <a:sym typeface="Arial"/>
              </a:rPr>
              <a:t>Eg:  Factorial function</a:t>
            </a:r>
            <a:endParaRPr b="0" i="0" sz="2800" u="none" cap="none" strike="noStrike">
              <a:latin typeface="Arial"/>
              <a:ea typeface="Arial"/>
              <a:cs typeface="Arial"/>
              <a:sym typeface="Arial"/>
            </a:endParaRPr>
          </a:p>
          <a:p>
            <a:pPr indent="-287019" lvl="1" marL="756285" marR="5080" rtl="0" algn="l">
              <a:lnSpc>
                <a:spcPct val="100000"/>
              </a:lnSpc>
              <a:spcBef>
                <a:spcPts val="675"/>
              </a:spcBef>
              <a:spcAft>
                <a:spcPts val="0"/>
              </a:spcAft>
              <a:buSzPts val="1800"/>
              <a:buFont typeface="Arial"/>
              <a:buChar char="–"/>
            </a:pPr>
            <a:r>
              <a:rPr b="0" i="0" lang="en-GB" sz="1800" u="none" cap="none" strike="noStrike"/>
              <a:t>	</a:t>
            </a:r>
            <a:r>
              <a:rPr b="0" i="0" lang="en-GB" sz="2800" u="none" cap="none" strike="noStrike">
                <a:latin typeface="Arial"/>
                <a:ea typeface="Arial"/>
                <a:cs typeface="Arial"/>
                <a:sym typeface="Arial"/>
              </a:rPr>
              <a:t>Recursion that contains multiple self-references is  known as </a:t>
            </a:r>
            <a:r>
              <a:rPr b="1" i="0" lang="en-GB" sz="2800" u="none" cap="none" strike="noStrike">
                <a:latin typeface="Arial"/>
                <a:ea typeface="Arial"/>
                <a:cs typeface="Arial"/>
                <a:sym typeface="Arial"/>
              </a:rPr>
              <a:t>multiple recursion</a:t>
            </a:r>
            <a:r>
              <a:rPr b="0" i="0" lang="en-GB" sz="2800" u="none" cap="none" strike="noStrike">
                <a:latin typeface="Arial"/>
                <a:ea typeface="Arial"/>
                <a:cs typeface="Arial"/>
                <a:sym typeface="Arial"/>
              </a:rPr>
              <a:t>. Eg: Fibonacci  function</a:t>
            </a:r>
            <a:endParaRPr b="0" i="0" sz="28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idx="1" type="body"/>
          </p:nvPr>
        </p:nvSpPr>
        <p:spPr>
          <a:xfrm>
            <a:off x="347025" y="260275"/>
            <a:ext cx="8403000" cy="4647900"/>
          </a:xfrm>
          <a:prstGeom prst="rect">
            <a:avLst/>
          </a:prstGeom>
        </p:spPr>
        <p:txBody>
          <a:bodyPr anchorCtr="0" anchor="t" bIns="0" lIns="0" spcFirstLastPara="1" rIns="0" wrap="square" tIns="0">
            <a:noAutofit/>
          </a:bodyPr>
          <a:lstStyle/>
          <a:p>
            <a:pPr indent="0" lvl="0" marL="0" rtl="0" algn="l">
              <a:lnSpc>
                <a:spcPct val="171429"/>
              </a:lnSpc>
              <a:spcBef>
                <a:spcPts val="0"/>
              </a:spcBef>
              <a:spcAft>
                <a:spcPts val="0"/>
              </a:spcAft>
              <a:buNone/>
            </a:pPr>
            <a:r>
              <a:rPr b="1" lang="en-GB" sz="1600">
                <a:solidFill>
                  <a:srgbClr val="000000"/>
                </a:solidFill>
                <a:highlight>
                  <a:srgbClr val="FFFFFF"/>
                </a:highlight>
              </a:rPr>
              <a:t>What are the disadvantages of recursive programming over iterative programming?</a:t>
            </a:r>
            <a:endParaRPr b="1" sz="1600">
              <a:solidFill>
                <a:srgbClr val="000000"/>
              </a:solidFill>
              <a:highlight>
                <a:srgbClr val="FFFFFF"/>
              </a:highlight>
            </a:endParaRPr>
          </a:p>
          <a:p>
            <a:pPr indent="0" lvl="0" marL="0" rtl="0" algn="l">
              <a:lnSpc>
                <a:spcPct val="171429"/>
              </a:lnSpc>
              <a:spcBef>
                <a:spcPts val="800"/>
              </a:spcBef>
              <a:spcAft>
                <a:spcPts val="0"/>
              </a:spcAft>
              <a:buNone/>
            </a:pPr>
            <a:r>
              <a:rPr lang="en-GB" sz="1600">
                <a:solidFill>
                  <a:srgbClr val="000000"/>
                </a:solidFill>
                <a:highlight>
                  <a:srgbClr val="FFFFFF"/>
                </a:highlight>
              </a:rPr>
              <a:t>Note that both recursive and iterative programs have the same problem-solving powers, i.e., every recursive program can be written iteratively and vice versa is also true. The recursive program has greater space requirements than iterative program as all functions will remain in the stack until the base case is reached. It also has greater time requirements because of function calls and returns overhead, which can be resolved with methods like memoization.</a:t>
            </a:r>
            <a:endParaRPr sz="1600">
              <a:solidFill>
                <a:srgbClr val="000000"/>
              </a:solidFill>
              <a:highlight>
                <a:srgbClr val="FFFFFF"/>
              </a:highlight>
            </a:endParaRPr>
          </a:p>
          <a:p>
            <a:pPr indent="0" lvl="0" marL="0" rtl="0" algn="l">
              <a:lnSpc>
                <a:spcPct val="171429"/>
              </a:lnSpc>
              <a:spcBef>
                <a:spcPts val="800"/>
              </a:spcBef>
              <a:spcAft>
                <a:spcPts val="0"/>
              </a:spcAft>
              <a:buNone/>
            </a:pPr>
            <a:r>
              <a:rPr b="1" lang="en-GB" sz="1600">
                <a:solidFill>
                  <a:srgbClr val="000000"/>
                </a:solidFill>
                <a:highlight>
                  <a:srgbClr val="FFFFFF"/>
                </a:highlight>
              </a:rPr>
              <a:t>What are the advantages of recursive programming over iterative programming?</a:t>
            </a:r>
            <a:endParaRPr b="1" sz="1600">
              <a:solidFill>
                <a:srgbClr val="000000"/>
              </a:solidFill>
              <a:highlight>
                <a:srgbClr val="FFFFFF"/>
              </a:highlight>
            </a:endParaRPr>
          </a:p>
          <a:p>
            <a:pPr indent="0" lvl="0" marL="0" rtl="0" algn="l">
              <a:lnSpc>
                <a:spcPct val="171429"/>
              </a:lnSpc>
              <a:spcBef>
                <a:spcPts val="800"/>
              </a:spcBef>
              <a:spcAft>
                <a:spcPts val="0"/>
              </a:spcAft>
              <a:buNone/>
            </a:pPr>
            <a:r>
              <a:rPr lang="en-GB" sz="1600">
                <a:solidFill>
                  <a:srgbClr val="000000"/>
                </a:solidFill>
                <a:highlight>
                  <a:srgbClr val="FFFFFF"/>
                </a:highlight>
              </a:rPr>
              <a:t>Recursion provides a clean and simple way to write code. Some problems are inherently recursive like tree traversals, </a:t>
            </a:r>
            <a:r>
              <a:rPr lang="en-GB" sz="1600">
                <a:solidFill>
                  <a:srgbClr val="000000"/>
                </a:solidFill>
                <a:highlight>
                  <a:srgbClr val="FFFFFF"/>
                </a:highlight>
                <a:uFill>
                  <a:noFill/>
                </a:uFill>
                <a:hlinkClick r:id="rId3"/>
              </a:rPr>
              <a:t>Tower of Hanoi</a:t>
            </a:r>
            <a:r>
              <a:rPr lang="en-GB" sz="1600">
                <a:solidFill>
                  <a:srgbClr val="000000"/>
                </a:solidFill>
                <a:highlight>
                  <a:srgbClr val="FFFFFF"/>
                </a:highlight>
              </a:rPr>
              <a:t>, etc. For such problems, it is preferred to write recursive code. </a:t>
            </a:r>
            <a:endParaRPr sz="1600">
              <a:solidFill>
                <a:srgbClr val="000000"/>
              </a:solidFill>
              <a:highlight>
                <a:srgbClr val="FFFFFF"/>
              </a:highlight>
            </a:endParaRPr>
          </a:p>
          <a:p>
            <a:pPr indent="0" lvl="0" marL="0" rtl="0" algn="l">
              <a:spcBef>
                <a:spcPts val="800"/>
              </a:spcBef>
              <a:spcAft>
                <a:spcPts val="1600"/>
              </a:spcAft>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738198" y="346425"/>
            <a:ext cx="7667700" cy="522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u="sng">
                <a:solidFill>
                  <a:srgbClr val="000000"/>
                </a:solidFill>
              </a:rPr>
              <a:t>Tower of Hanoi</a:t>
            </a:r>
            <a:endParaRPr u="sng">
              <a:solidFill>
                <a:srgbClr val="000000"/>
              </a:solidFill>
            </a:endParaRPr>
          </a:p>
        </p:txBody>
      </p:sp>
      <p:sp>
        <p:nvSpPr>
          <p:cNvPr id="151" name="Google Shape;151;p27"/>
          <p:cNvSpPr txBox="1"/>
          <p:nvPr>
            <p:ph idx="1" type="body"/>
          </p:nvPr>
        </p:nvSpPr>
        <p:spPr>
          <a:xfrm>
            <a:off x="738200" y="1168876"/>
            <a:ext cx="7667700" cy="362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1900">
                <a:solidFill>
                  <a:srgbClr val="000000"/>
                </a:solidFill>
                <a:highlight>
                  <a:srgbClr val="FFFFFF"/>
                </a:highlight>
              </a:rPr>
              <a:t>Tower of Hanoi is a mathematical puzzle where we have three rods and n disks. The objective of the puzzle is to move the entire stack to another rod, obeying the following simple rules:</a:t>
            </a:r>
            <a:endParaRPr sz="1900">
              <a:solidFill>
                <a:srgbClr val="000000"/>
              </a:solidFill>
              <a:highlight>
                <a:srgbClr val="FFFFFF"/>
              </a:highlight>
            </a:endParaRPr>
          </a:p>
          <a:p>
            <a:pPr indent="0" lvl="0" marL="0" rtl="0" algn="l">
              <a:spcBef>
                <a:spcPts val="1600"/>
              </a:spcBef>
              <a:spcAft>
                <a:spcPts val="0"/>
              </a:spcAft>
              <a:buNone/>
            </a:pPr>
            <a:r>
              <a:rPr lang="en-GB" sz="1900">
                <a:solidFill>
                  <a:srgbClr val="000000"/>
                </a:solidFill>
                <a:highlight>
                  <a:srgbClr val="FFFFFF"/>
                </a:highlight>
              </a:rPr>
              <a:t>1) Only one disk can be moved at a time.</a:t>
            </a:r>
            <a:endParaRPr sz="1900">
              <a:solidFill>
                <a:srgbClr val="000000"/>
              </a:solidFill>
              <a:highlight>
                <a:srgbClr val="FFFFFF"/>
              </a:highlight>
            </a:endParaRPr>
          </a:p>
          <a:p>
            <a:pPr indent="0" lvl="0" marL="0" rtl="0" algn="l">
              <a:spcBef>
                <a:spcPts val="1600"/>
              </a:spcBef>
              <a:spcAft>
                <a:spcPts val="0"/>
              </a:spcAft>
              <a:buNone/>
            </a:pPr>
            <a:r>
              <a:rPr lang="en-GB" sz="1900">
                <a:solidFill>
                  <a:srgbClr val="000000"/>
                </a:solidFill>
                <a:highlight>
                  <a:srgbClr val="FFFFFF"/>
                </a:highlight>
              </a:rPr>
              <a:t>2) Each move consists of taking the upper disk from one of the stacks and placing it on top of another stack i.e. a disk can only be moved if it is the uppermost disk on a stack.</a:t>
            </a:r>
            <a:endParaRPr sz="1900">
              <a:solidFill>
                <a:srgbClr val="000000"/>
              </a:solidFill>
              <a:highlight>
                <a:srgbClr val="FFFFFF"/>
              </a:highlight>
            </a:endParaRPr>
          </a:p>
          <a:p>
            <a:pPr indent="0" lvl="0" marL="0" rtl="0" algn="l">
              <a:spcBef>
                <a:spcPts val="1600"/>
              </a:spcBef>
              <a:spcAft>
                <a:spcPts val="1600"/>
              </a:spcAft>
              <a:buNone/>
            </a:pPr>
            <a:r>
              <a:rPr lang="en-GB" sz="1900">
                <a:solidFill>
                  <a:srgbClr val="000000"/>
                </a:solidFill>
                <a:highlight>
                  <a:srgbClr val="FFFFFF"/>
                </a:highlight>
              </a:rPr>
              <a:t>3) No disk may be placed on top of a smaller disk.</a:t>
            </a:r>
            <a:endParaRPr sz="3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371825" y="297450"/>
            <a:ext cx="8034000" cy="4523700"/>
          </a:xfrm>
          <a:prstGeom prst="rect">
            <a:avLst/>
          </a:prstGeom>
        </p:spPr>
        <p:txBody>
          <a:bodyPr anchorCtr="0" anchor="t" bIns="0" lIns="0" spcFirstLastPara="1" rIns="0" wrap="square" tIns="0">
            <a:noAutofit/>
          </a:bodyPr>
          <a:lstStyle/>
          <a:p>
            <a:pPr indent="0" lvl="0" marL="0" rtl="0" algn="l">
              <a:lnSpc>
                <a:spcPct val="171429"/>
              </a:lnSpc>
              <a:spcBef>
                <a:spcPts val="0"/>
              </a:spcBef>
              <a:spcAft>
                <a:spcPts val="0"/>
              </a:spcAft>
              <a:buNone/>
            </a:pPr>
            <a:r>
              <a:rPr lang="en-GB" sz="1600">
                <a:solidFill>
                  <a:srgbClr val="000000"/>
                </a:solidFill>
                <a:highlight>
                  <a:srgbClr val="FFFFFF"/>
                </a:highlight>
              </a:rPr>
              <a:t>Approach :</a:t>
            </a:r>
            <a:endParaRPr sz="1600">
              <a:solidFill>
                <a:srgbClr val="000000"/>
              </a:solidFill>
              <a:highlight>
                <a:srgbClr val="FFFFFF"/>
              </a:highlight>
            </a:endParaRPr>
          </a:p>
          <a:p>
            <a:pPr indent="0" lvl="0" marL="0" rtl="0" algn="l">
              <a:spcBef>
                <a:spcPts val="800"/>
              </a:spcBef>
              <a:spcAft>
                <a:spcPts val="0"/>
              </a:spcAft>
              <a:buNone/>
            </a:pPr>
            <a:r>
              <a:rPr lang="en-GB" sz="1550">
                <a:solidFill>
                  <a:srgbClr val="000000"/>
                </a:solidFill>
                <a:highlight>
                  <a:srgbClr val="FFFFFF"/>
                </a:highlight>
              </a:rPr>
              <a:t>Take an example for 2 disks :</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Let rod 1 = 'A', rod 2 = 'B', rod 3 = 'C'.</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Step 1 : Shift first disk from 'A' to 'B'.</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Step 2 : Shift second disk from 'A' to 'C'.</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Step 3 : Shift first disk from 'B' to 'C'.</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The pattern here is :</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Shift 'n-1' disks from 'A' to 'B'.</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Shift last disk from 'A' to 'C'.</a:t>
            </a:r>
            <a:endParaRPr sz="1550">
              <a:solidFill>
                <a:srgbClr val="000000"/>
              </a:solidFill>
              <a:highlight>
                <a:srgbClr val="FFFFFF"/>
              </a:highlight>
            </a:endParaRPr>
          </a:p>
          <a:p>
            <a:pPr indent="0" lvl="0" marL="101600" marR="101600" rtl="0" algn="l">
              <a:lnSpc>
                <a:spcPct val="158000"/>
              </a:lnSpc>
              <a:spcBef>
                <a:spcPts val="1600"/>
              </a:spcBef>
              <a:spcAft>
                <a:spcPts val="0"/>
              </a:spcAft>
              <a:buNone/>
            </a:pPr>
            <a:r>
              <a:rPr lang="en-GB" sz="1550">
                <a:solidFill>
                  <a:srgbClr val="000000"/>
                </a:solidFill>
                <a:highlight>
                  <a:srgbClr val="FFFFFF"/>
                </a:highlight>
              </a:rPr>
              <a:t>Shift 'n-1' disks from 'B' to 'C'.</a:t>
            </a:r>
            <a:endParaRPr sz="1550">
              <a:solidFill>
                <a:srgbClr val="000000"/>
              </a:solidFill>
              <a:highlight>
                <a:srgbClr val="FFFFFF"/>
              </a:highlight>
            </a:endParaRPr>
          </a:p>
          <a:p>
            <a:pPr indent="0" lvl="0" marL="0" rtl="0" algn="l">
              <a:spcBef>
                <a:spcPts val="800"/>
              </a:spcBef>
              <a:spcAft>
                <a:spcPts val="1600"/>
              </a:spcAft>
              <a:buNone/>
            </a:pPr>
            <a:r>
              <a:t/>
            </a:r>
            <a:endParaRPr sz="2800">
              <a:highlight>
                <a:srgbClr val="FFFFFF"/>
              </a:highlight>
            </a:endParaRPr>
          </a:p>
        </p:txBody>
      </p:sp>
      <p:pic>
        <p:nvPicPr>
          <p:cNvPr id="157" name="Google Shape;157;p28"/>
          <p:cNvPicPr preferRelativeResize="0"/>
          <p:nvPr/>
        </p:nvPicPr>
        <p:blipFill>
          <a:blip r:embed="rId3">
            <a:alphaModFix/>
          </a:blip>
          <a:stretch>
            <a:fillRect/>
          </a:stretch>
        </p:blipFill>
        <p:spPr>
          <a:xfrm>
            <a:off x="4028050" y="297450"/>
            <a:ext cx="4870826" cy="452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738198" y="346425"/>
            <a:ext cx="7925100" cy="52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u="sng">
                <a:solidFill>
                  <a:srgbClr val="000000"/>
                </a:solidFill>
              </a:rPr>
              <a:t>Program:</a:t>
            </a:r>
            <a:endParaRPr u="sng">
              <a:solidFill>
                <a:srgbClr val="000000"/>
              </a:solidFill>
            </a:endParaRPr>
          </a:p>
        </p:txBody>
      </p:sp>
      <p:sp>
        <p:nvSpPr>
          <p:cNvPr id="163" name="Google Shape;163;p29"/>
          <p:cNvSpPr txBox="1"/>
          <p:nvPr>
            <p:ph idx="1" type="body"/>
          </p:nvPr>
        </p:nvSpPr>
        <p:spPr>
          <a:xfrm>
            <a:off x="322250" y="1168875"/>
            <a:ext cx="8340900" cy="37638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GB" sz="1600">
                <a:solidFill>
                  <a:srgbClr val="000000"/>
                </a:solidFill>
                <a:highlight>
                  <a:srgbClr val="FFFFFF"/>
                </a:highlight>
              </a:rPr>
              <a:t>void towerOfHanoi(int n, char from_rod,char to_rod, char aux_rod){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if (n == 1){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cout &lt;&lt; "Move disk 1 from rod " &lt;&lt; from_rod &lt;&lt; " to rod " &lt;&lt; to_rod&lt;&lt;endl;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return;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towerOfHanoi(n - 1, from_rod, aux_rod, to_rod);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cout &lt;&lt; "Move disk " &lt;&lt; n &lt;&lt; " from rod " &lt;&lt; from_rod &lt;&lt;" to rod " &lt;&lt; to_rod &lt;&lt; endl;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towerOfHanoi(n - 1, aux_rod, to_rod, from_rod);</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a:t>
            </a:r>
            <a:endParaRPr sz="1600">
              <a:solidFill>
                <a:srgbClr val="000000"/>
              </a:solidFill>
              <a:highlight>
                <a:srgbClr val="FFFFFF"/>
              </a:highlight>
            </a:endParaRPr>
          </a:p>
          <a:p>
            <a:pPr indent="0" lvl="0" marL="0" rtl="0" algn="l">
              <a:lnSpc>
                <a:spcPct val="100000"/>
              </a:lnSpc>
              <a:spcBef>
                <a:spcPts val="1600"/>
              </a:spcBef>
              <a:spcAft>
                <a:spcPts val="1600"/>
              </a:spcAft>
              <a:buNone/>
            </a:pPr>
            <a:r>
              <a:t/>
            </a:r>
            <a:endParaRPr sz="2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nvSpPr>
        <p:spPr>
          <a:xfrm>
            <a:off x="8352790" y="4894295"/>
            <a:ext cx="135890" cy="147161"/>
          </a:xfrm>
          <a:prstGeom prst="rect">
            <a:avLst/>
          </a:prstGeom>
          <a:noFill/>
          <a:ln>
            <a:noFill/>
          </a:ln>
        </p:spPr>
        <p:txBody>
          <a:bodyPr anchorCtr="0" anchor="t" bIns="0" lIns="0" spcFirstLastPara="1" rIns="0" wrap="square" tIns="0">
            <a:noAutofit/>
          </a:bodyPr>
          <a:lstStyle/>
          <a:p>
            <a:pPr indent="0" lvl="0" marL="25400" marR="0" rtl="0" algn="l">
              <a:lnSpc>
                <a:spcPct val="118750"/>
              </a:lnSpc>
              <a:spcBef>
                <a:spcPts val="0"/>
              </a:spcBef>
              <a:spcAft>
                <a:spcPts val="0"/>
              </a:spcAft>
              <a:buNone/>
            </a:pPr>
            <a:fld id="{00000000-1234-1234-1234-123412341234}" type="slidenum">
              <a:rPr lang="en-GB" sz="1200">
                <a:latin typeface="Arial"/>
                <a:ea typeface="Arial"/>
                <a:cs typeface="Arial"/>
                <a:sym typeface="Arial"/>
              </a:rPr>
              <a:t>‹#›</a:t>
            </a:fld>
            <a:endParaRPr sz="1200">
              <a:latin typeface="Arial"/>
              <a:ea typeface="Arial"/>
              <a:cs typeface="Arial"/>
              <a:sym typeface="Arial"/>
            </a:endParaRPr>
          </a:p>
        </p:txBody>
      </p:sp>
      <p:pic>
        <p:nvPicPr>
          <p:cNvPr id="169" name="Google Shape;169;p30"/>
          <p:cNvPicPr preferRelativeResize="0"/>
          <p:nvPr/>
        </p:nvPicPr>
        <p:blipFill>
          <a:blip r:embed="rId3">
            <a:alphaModFix/>
          </a:blip>
          <a:stretch>
            <a:fillRect/>
          </a:stretch>
        </p:blipFill>
        <p:spPr>
          <a:xfrm>
            <a:off x="516538" y="68075"/>
            <a:ext cx="8110925" cy="4889050"/>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843825" y="309956"/>
            <a:ext cx="6171600" cy="10134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rPr lang="en-GB" sz="3100"/>
              <a:t>A SHORT LIST OF CATEGORIES</a:t>
            </a:r>
            <a:endParaRPr sz="3100"/>
          </a:p>
        </p:txBody>
      </p:sp>
      <p:sp>
        <p:nvSpPr>
          <p:cNvPr id="175" name="Google Shape;175;p31"/>
          <p:cNvSpPr txBox="1"/>
          <p:nvPr/>
        </p:nvSpPr>
        <p:spPr>
          <a:xfrm>
            <a:off x="685794" y="1061549"/>
            <a:ext cx="6110700" cy="1510200"/>
          </a:xfrm>
          <a:prstGeom prst="rect">
            <a:avLst/>
          </a:prstGeom>
          <a:noFill/>
          <a:ln>
            <a:noFill/>
          </a:ln>
        </p:spPr>
        <p:txBody>
          <a:bodyPr anchorCtr="0" anchor="t" bIns="0" lIns="0" spcFirstLastPara="1" rIns="0" wrap="square" tIns="88250">
            <a:noAutofit/>
          </a:bodyPr>
          <a:lstStyle/>
          <a:p>
            <a:pPr indent="0" lvl="0" marL="12700" marR="0" rtl="0" algn="l">
              <a:lnSpc>
                <a:spcPct val="1000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Algorithm types we will consider include:</a:t>
            </a:r>
            <a:endParaRPr sz="2400">
              <a:latin typeface="Cambria"/>
              <a:ea typeface="Cambria"/>
              <a:cs typeface="Cambria"/>
              <a:sym typeface="Cambria"/>
            </a:endParaRPr>
          </a:p>
          <a:p>
            <a:pPr indent="-273049" lvl="0" marL="651510" marR="0" rtl="0" algn="l">
              <a:lnSpc>
                <a:spcPct val="100000"/>
              </a:lnSpc>
              <a:spcBef>
                <a:spcPts val="520"/>
              </a:spcBef>
              <a:spcAft>
                <a:spcPts val="0"/>
              </a:spcAft>
              <a:buClr>
                <a:srgbClr val="FD8536"/>
              </a:buClr>
              <a:buSzPts val="1650"/>
              <a:buFont typeface="Noto Sans Symbols"/>
              <a:buChar char="•"/>
            </a:pPr>
            <a:r>
              <a:rPr lang="en-GB" sz="2100">
                <a:latin typeface="Cambria"/>
                <a:ea typeface="Cambria"/>
                <a:cs typeface="Cambria"/>
                <a:sym typeface="Cambria"/>
              </a:rPr>
              <a:t>Simple recursive algorithms</a:t>
            </a:r>
            <a:endParaRPr sz="2100">
              <a:latin typeface="Cambria"/>
              <a:ea typeface="Cambria"/>
              <a:cs typeface="Cambria"/>
              <a:sym typeface="Cambria"/>
            </a:endParaRPr>
          </a:p>
          <a:p>
            <a:pPr indent="-273049" lvl="0" marL="651510" marR="0" rtl="0" algn="l">
              <a:lnSpc>
                <a:spcPct val="100000"/>
              </a:lnSpc>
              <a:spcBef>
                <a:spcPts val="530"/>
              </a:spcBef>
              <a:spcAft>
                <a:spcPts val="0"/>
              </a:spcAft>
              <a:buClr>
                <a:srgbClr val="FD8536"/>
              </a:buClr>
              <a:buSzPts val="1650"/>
              <a:buFont typeface="Noto Sans Symbols"/>
              <a:buChar char="•"/>
            </a:pPr>
            <a:r>
              <a:rPr lang="en-GB" sz="2100">
                <a:latin typeface="Cambria"/>
                <a:ea typeface="Cambria"/>
                <a:cs typeface="Cambria"/>
                <a:sym typeface="Cambria"/>
              </a:rPr>
              <a:t>Backtracking algorithms</a:t>
            </a:r>
            <a:endParaRPr sz="2100">
              <a:latin typeface="Cambria"/>
              <a:ea typeface="Cambria"/>
              <a:cs typeface="Cambria"/>
              <a:sym typeface="Cambria"/>
            </a:endParaRPr>
          </a:p>
          <a:p>
            <a:pPr indent="-273049" lvl="0" marL="651510" marR="0" rtl="0" algn="l">
              <a:lnSpc>
                <a:spcPct val="100000"/>
              </a:lnSpc>
              <a:spcBef>
                <a:spcPts val="520"/>
              </a:spcBef>
              <a:spcAft>
                <a:spcPts val="0"/>
              </a:spcAft>
              <a:buClr>
                <a:srgbClr val="FD8536"/>
              </a:buClr>
              <a:buSzPts val="1650"/>
              <a:buFont typeface="Noto Sans Symbols"/>
              <a:buChar char="•"/>
            </a:pPr>
            <a:r>
              <a:rPr lang="en-GB" sz="2100">
                <a:latin typeface="Cambria"/>
                <a:ea typeface="Cambria"/>
                <a:cs typeface="Cambria"/>
                <a:sym typeface="Cambria"/>
              </a:rPr>
              <a:t>Divide and conquer algorithms</a:t>
            </a:r>
            <a:endParaRPr sz="2100">
              <a:latin typeface="Cambria"/>
              <a:ea typeface="Cambria"/>
              <a:cs typeface="Cambria"/>
              <a:sym typeface="Cambria"/>
            </a:endParaRPr>
          </a:p>
          <a:p>
            <a:pPr indent="-273049" lvl="0" marL="651510" marR="0" rtl="0" algn="l">
              <a:lnSpc>
                <a:spcPct val="100000"/>
              </a:lnSpc>
              <a:spcBef>
                <a:spcPts val="530"/>
              </a:spcBef>
              <a:spcAft>
                <a:spcPts val="0"/>
              </a:spcAft>
              <a:buClr>
                <a:srgbClr val="FD8536"/>
              </a:buClr>
              <a:buSzPts val="1650"/>
              <a:buFont typeface="Noto Sans Symbols"/>
              <a:buChar char="•"/>
            </a:pPr>
            <a:r>
              <a:rPr lang="en-GB" sz="2100">
                <a:latin typeface="Cambria"/>
                <a:ea typeface="Cambria"/>
                <a:cs typeface="Cambria"/>
                <a:sym typeface="Cambria"/>
              </a:rPr>
              <a:t>GREEDY ALGORITHM</a:t>
            </a:r>
            <a:endParaRPr sz="2100">
              <a:latin typeface="Cambria"/>
              <a:ea typeface="Cambria"/>
              <a:cs typeface="Cambria"/>
              <a:sym typeface="Cambria"/>
            </a:endParaRPr>
          </a:p>
        </p:txBody>
      </p:sp>
      <p:sp>
        <p:nvSpPr>
          <p:cNvPr id="176" name="Google Shape;176;p31"/>
          <p:cNvSpPr txBox="1"/>
          <p:nvPr/>
        </p:nvSpPr>
        <p:spPr>
          <a:xfrm>
            <a:off x="1071880" y="3085145"/>
            <a:ext cx="3984600" cy="887700"/>
          </a:xfrm>
          <a:prstGeom prst="rect">
            <a:avLst/>
          </a:prstGeom>
          <a:noFill/>
          <a:ln>
            <a:noFill/>
          </a:ln>
        </p:spPr>
        <p:txBody>
          <a:bodyPr anchorCtr="0" anchor="t" bIns="0" lIns="0" spcFirstLastPara="1" rIns="0" wrap="square" tIns="78725">
            <a:noAutofit/>
          </a:bodyPr>
          <a:lstStyle/>
          <a:p>
            <a:pPr indent="-273050" lvl="0" marL="285750" marR="0" rtl="0" algn="l">
              <a:lnSpc>
                <a:spcPct val="100000"/>
              </a:lnSpc>
              <a:spcBef>
                <a:spcPts val="0"/>
              </a:spcBef>
              <a:spcAft>
                <a:spcPts val="0"/>
              </a:spcAft>
              <a:buClr>
                <a:srgbClr val="FD8536"/>
              </a:buClr>
              <a:buSzPts val="1650"/>
              <a:buFont typeface="Noto Sans Symbols"/>
              <a:buChar char="•"/>
            </a:pPr>
            <a:r>
              <a:rPr lang="en-GB" sz="2100">
                <a:latin typeface="Cambria"/>
                <a:ea typeface="Cambria"/>
                <a:cs typeface="Cambria"/>
                <a:sym typeface="Cambria"/>
              </a:rPr>
              <a:t>Branch and bound algorithms</a:t>
            </a:r>
            <a:endParaRPr sz="2100">
              <a:latin typeface="Cambria"/>
              <a:ea typeface="Cambria"/>
              <a:cs typeface="Cambria"/>
              <a:sym typeface="Cambria"/>
            </a:endParaRPr>
          </a:p>
          <a:p>
            <a:pPr indent="-273050" lvl="0" marL="285750" marR="0" rtl="0" algn="l">
              <a:lnSpc>
                <a:spcPct val="100000"/>
              </a:lnSpc>
              <a:spcBef>
                <a:spcPts val="520"/>
              </a:spcBef>
              <a:spcAft>
                <a:spcPts val="0"/>
              </a:spcAft>
              <a:buClr>
                <a:srgbClr val="FD8536"/>
              </a:buClr>
              <a:buSzPts val="1650"/>
              <a:buFont typeface="Noto Sans Symbols"/>
              <a:buChar char="•"/>
            </a:pPr>
            <a:r>
              <a:rPr lang="en-GB" sz="2100">
                <a:latin typeface="Cambria"/>
                <a:ea typeface="Cambria"/>
                <a:cs typeface="Cambria"/>
                <a:sym typeface="Cambria"/>
              </a:rPr>
              <a:t>Brute force algorithms</a:t>
            </a:r>
            <a:endParaRPr sz="2100">
              <a:latin typeface="Cambria"/>
              <a:ea typeface="Cambria"/>
              <a:cs typeface="Cambria"/>
              <a:sym typeface="Cambria"/>
            </a:endParaRPr>
          </a:p>
          <a:p>
            <a:pPr indent="-273050" lvl="0" marL="285750" marR="0" rtl="0" algn="l">
              <a:lnSpc>
                <a:spcPct val="100000"/>
              </a:lnSpc>
              <a:spcBef>
                <a:spcPts val="520"/>
              </a:spcBef>
              <a:spcAft>
                <a:spcPts val="0"/>
              </a:spcAft>
              <a:buClr>
                <a:srgbClr val="FD8536"/>
              </a:buClr>
              <a:buSzPts val="1650"/>
              <a:buFont typeface="Noto Sans Symbols"/>
              <a:buChar char="•"/>
            </a:pPr>
            <a:r>
              <a:rPr lang="en-GB" sz="2100">
                <a:latin typeface="Cambria"/>
                <a:ea typeface="Cambria"/>
                <a:cs typeface="Cambria"/>
                <a:sym typeface="Cambria"/>
              </a:rPr>
              <a:t>Randomized algorithms</a:t>
            </a:r>
            <a:endParaRPr sz="2100">
              <a:latin typeface="Cambria"/>
              <a:ea typeface="Cambria"/>
              <a:cs typeface="Cambria"/>
              <a:sym typeface="Cambria"/>
            </a:endParaRPr>
          </a:p>
        </p:txBody>
      </p:sp>
      <p:sp>
        <p:nvSpPr>
          <p:cNvPr id="177" name="Google Shape;177;p31"/>
          <p:cNvSpPr/>
          <p:nvPr/>
        </p:nvSpPr>
        <p:spPr>
          <a:xfrm>
            <a:off x="749300" y="2742247"/>
            <a:ext cx="322580" cy="172402"/>
          </a:xfrm>
          <a:custGeom>
            <a:rect b="b" l="l" r="r" t="t"/>
            <a:pathLst>
              <a:path extrusionOk="0" h="229870" w="322580">
                <a:moveTo>
                  <a:pt x="242569" y="0"/>
                </a:moveTo>
                <a:lnTo>
                  <a:pt x="242569" y="58420"/>
                </a:lnTo>
                <a:lnTo>
                  <a:pt x="0" y="58420"/>
                </a:lnTo>
                <a:lnTo>
                  <a:pt x="0" y="172720"/>
                </a:lnTo>
                <a:lnTo>
                  <a:pt x="242569" y="172720"/>
                </a:lnTo>
                <a:lnTo>
                  <a:pt x="242569" y="229870"/>
                </a:lnTo>
                <a:lnTo>
                  <a:pt x="322580" y="115570"/>
                </a:lnTo>
                <a:lnTo>
                  <a:pt x="242569" y="0"/>
                </a:lnTo>
                <a:close/>
              </a:path>
            </a:pathLst>
          </a:custGeom>
          <a:solidFill>
            <a:srgbClr val="565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8" name="Google Shape;178;p31"/>
          <p:cNvSpPr/>
          <p:nvPr/>
        </p:nvSpPr>
        <p:spPr>
          <a:xfrm>
            <a:off x="749300" y="2742247"/>
            <a:ext cx="322580" cy="172402"/>
          </a:xfrm>
          <a:custGeom>
            <a:rect b="b" l="l" r="r" t="t"/>
            <a:pathLst>
              <a:path extrusionOk="0" h="229870" w="322580">
                <a:moveTo>
                  <a:pt x="0" y="58420"/>
                </a:moveTo>
                <a:lnTo>
                  <a:pt x="242569" y="58420"/>
                </a:lnTo>
                <a:lnTo>
                  <a:pt x="242569" y="0"/>
                </a:lnTo>
                <a:lnTo>
                  <a:pt x="322580" y="115570"/>
                </a:lnTo>
                <a:lnTo>
                  <a:pt x="242569" y="229870"/>
                </a:lnTo>
                <a:lnTo>
                  <a:pt x="242569" y="172720"/>
                </a:lnTo>
                <a:lnTo>
                  <a:pt x="0" y="172720"/>
                </a:lnTo>
                <a:lnTo>
                  <a:pt x="0" y="58420"/>
                </a:lnTo>
                <a:close/>
              </a:path>
            </a:pathLst>
          </a:custGeom>
          <a:noFill/>
          <a:ln cap="flat" cmpd="sng" w="15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9" name="Google Shape;179;p31"/>
          <p:cNvSpPr txBox="1"/>
          <p:nvPr/>
        </p:nvSpPr>
        <p:spPr>
          <a:xfrm>
            <a:off x="8352790" y="4894295"/>
            <a:ext cx="135890" cy="147161"/>
          </a:xfrm>
          <a:prstGeom prst="rect">
            <a:avLst/>
          </a:prstGeom>
          <a:noFill/>
          <a:ln>
            <a:noFill/>
          </a:ln>
        </p:spPr>
        <p:txBody>
          <a:bodyPr anchorCtr="0" anchor="t" bIns="0" lIns="0" spcFirstLastPara="1" rIns="0" wrap="square" tIns="0">
            <a:noAutofit/>
          </a:bodyPr>
          <a:lstStyle/>
          <a:p>
            <a:pPr indent="0" lvl="0" marL="25400" marR="0" rtl="0" algn="l">
              <a:lnSpc>
                <a:spcPct val="118750"/>
              </a:lnSpc>
              <a:spcBef>
                <a:spcPts val="0"/>
              </a:spcBef>
              <a:spcAft>
                <a:spcPts val="0"/>
              </a:spcAft>
              <a:buNone/>
            </a:pPr>
            <a:fld id="{00000000-1234-1234-1234-123412341234}" type="slidenum">
              <a:rPr lang="en-GB" sz="1200">
                <a:latin typeface="Arial"/>
                <a:ea typeface="Arial"/>
                <a:cs typeface="Arial"/>
                <a:sym typeface="Arial"/>
              </a:rPr>
              <a:t>‹#›</a:t>
            </a:fld>
            <a:endParaRPr sz="1200">
              <a:latin typeface="Arial"/>
              <a:ea typeface="Arial"/>
              <a:cs typeface="Arial"/>
              <a:sym typeface="Aria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1296675" y="333375"/>
            <a:ext cx="5360100" cy="9033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200"/>
              <a:t>OPTIMIZATION PROBLEMS</a:t>
            </a:r>
            <a:endParaRPr sz="3200"/>
          </a:p>
        </p:txBody>
      </p:sp>
      <p:sp>
        <p:nvSpPr>
          <p:cNvPr id="185" name="Google Shape;185;p32"/>
          <p:cNvSpPr txBox="1"/>
          <p:nvPr/>
        </p:nvSpPr>
        <p:spPr>
          <a:xfrm>
            <a:off x="8352790" y="4894295"/>
            <a:ext cx="135890" cy="147161"/>
          </a:xfrm>
          <a:prstGeom prst="rect">
            <a:avLst/>
          </a:prstGeom>
          <a:noFill/>
          <a:ln>
            <a:noFill/>
          </a:ln>
        </p:spPr>
        <p:txBody>
          <a:bodyPr anchorCtr="0" anchor="t" bIns="0" lIns="0" spcFirstLastPara="1" rIns="0" wrap="square" tIns="0">
            <a:noAutofit/>
          </a:bodyPr>
          <a:lstStyle/>
          <a:p>
            <a:pPr indent="0" lvl="0" marL="25400" marR="0" rtl="0" algn="l">
              <a:lnSpc>
                <a:spcPct val="118750"/>
              </a:lnSpc>
              <a:spcBef>
                <a:spcPts val="0"/>
              </a:spcBef>
              <a:spcAft>
                <a:spcPts val="0"/>
              </a:spcAft>
              <a:buNone/>
            </a:pPr>
            <a:fld id="{00000000-1234-1234-1234-123412341234}" type="slidenum">
              <a:rPr lang="en-GB" sz="1200">
                <a:latin typeface="Arial"/>
                <a:ea typeface="Arial"/>
                <a:cs typeface="Arial"/>
                <a:sym typeface="Arial"/>
              </a:rPr>
              <a:t>‹#›</a:t>
            </a:fld>
            <a:endParaRPr sz="1200">
              <a:latin typeface="Arial"/>
              <a:ea typeface="Arial"/>
              <a:cs typeface="Arial"/>
              <a:sym typeface="Arial"/>
            </a:endParaRPr>
          </a:p>
        </p:txBody>
      </p:sp>
      <p:sp>
        <p:nvSpPr>
          <p:cNvPr id="186" name="Google Shape;186;p32"/>
          <p:cNvSpPr txBox="1"/>
          <p:nvPr/>
        </p:nvSpPr>
        <p:spPr>
          <a:xfrm>
            <a:off x="763269" y="1166813"/>
            <a:ext cx="7599045" cy="2564130"/>
          </a:xfrm>
          <a:prstGeom prst="rect">
            <a:avLst/>
          </a:prstGeom>
          <a:noFill/>
          <a:ln>
            <a:noFill/>
          </a:ln>
        </p:spPr>
        <p:txBody>
          <a:bodyPr anchorCtr="0" anchor="t" bIns="0" lIns="0" spcFirstLastPara="1" rIns="0" wrap="square" tIns="12700">
            <a:noAutofit/>
          </a:bodyPr>
          <a:lstStyle/>
          <a:p>
            <a:pPr indent="-273050" lvl="0" marL="285115" marR="226059" rtl="0" algn="l">
              <a:lnSpc>
                <a:spcPct val="1000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An </a:t>
            </a:r>
            <a:r>
              <a:rPr lang="en-GB" sz="2400">
                <a:solidFill>
                  <a:srgbClr val="565E6C"/>
                </a:solidFill>
                <a:latin typeface="Cambria"/>
                <a:ea typeface="Cambria"/>
                <a:cs typeface="Cambria"/>
                <a:sym typeface="Cambria"/>
              </a:rPr>
              <a:t>optimization problem </a:t>
            </a:r>
            <a:r>
              <a:rPr lang="en-GB" sz="2400">
                <a:latin typeface="Cambria"/>
                <a:ea typeface="Cambria"/>
                <a:cs typeface="Cambria"/>
                <a:sym typeface="Cambria"/>
              </a:rPr>
              <a:t>is one in which you want  to find, not just </a:t>
            </a:r>
            <a:r>
              <a:rPr i="1" lang="en-GB" sz="2400">
                <a:latin typeface="Cambria"/>
                <a:ea typeface="Cambria"/>
                <a:cs typeface="Cambria"/>
                <a:sym typeface="Cambria"/>
              </a:rPr>
              <a:t>a </a:t>
            </a:r>
            <a:r>
              <a:rPr lang="en-GB" sz="2400">
                <a:latin typeface="Cambria"/>
                <a:ea typeface="Cambria"/>
                <a:cs typeface="Cambria"/>
                <a:sym typeface="Cambria"/>
              </a:rPr>
              <a:t>solution, but the </a:t>
            </a:r>
            <a:r>
              <a:rPr i="1" lang="en-GB" sz="2400">
                <a:latin typeface="Cambria"/>
                <a:ea typeface="Cambria"/>
                <a:cs typeface="Cambria"/>
                <a:sym typeface="Cambria"/>
              </a:rPr>
              <a:t>best </a:t>
            </a:r>
            <a:r>
              <a:rPr lang="en-GB" sz="2400">
                <a:latin typeface="Cambria"/>
                <a:ea typeface="Cambria"/>
                <a:cs typeface="Cambria"/>
                <a:sym typeface="Cambria"/>
              </a:rPr>
              <a:t>solution</a:t>
            </a:r>
            <a:endParaRPr sz="2400">
              <a:latin typeface="Cambria"/>
              <a:ea typeface="Cambria"/>
              <a:cs typeface="Cambria"/>
              <a:sym typeface="Cambria"/>
            </a:endParaRPr>
          </a:p>
          <a:p>
            <a:pPr indent="-273050" lvl="0" marL="285115" marR="694055" rtl="0" algn="l">
              <a:lnSpc>
                <a:spcPct val="100000"/>
              </a:lnSpc>
              <a:spcBef>
                <a:spcPts val="59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 “greedy algorithm” sometimes works well for  optimization problems</a:t>
            </a:r>
            <a:endParaRPr sz="2400">
              <a:latin typeface="Cambria"/>
              <a:ea typeface="Cambria"/>
              <a:cs typeface="Cambria"/>
              <a:sym typeface="Cambria"/>
            </a:endParaRPr>
          </a:p>
          <a:p>
            <a:pPr indent="0" lvl="0" marL="12700" marR="0" rtl="0" algn="l">
              <a:lnSpc>
                <a:spcPct val="100000"/>
              </a:lnSpc>
              <a:spcBef>
                <a:spcPts val="60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 </a:t>
            </a:r>
            <a:r>
              <a:rPr lang="en-GB" sz="2400">
                <a:solidFill>
                  <a:srgbClr val="565E6C"/>
                </a:solidFill>
                <a:latin typeface="Cambria"/>
                <a:ea typeface="Cambria"/>
                <a:cs typeface="Cambria"/>
                <a:sym typeface="Cambria"/>
              </a:rPr>
              <a:t>greedy algorithm </a:t>
            </a:r>
            <a:r>
              <a:rPr lang="en-GB" sz="2400">
                <a:latin typeface="Cambria"/>
                <a:ea typeface="Cambria"/>
                <a:cs typeface="Cambria"/>
                <a:sym typeface="Cambria"/>
              </a:rPr>
              <a:t>works in phases. At each phase:</a:t>
            </a:r>
            <a:endParaRPr sz="2400">
              <a:latin typeface="Cambria"/>
              <a:ea typeface="Cambria"/>
              <a:cs typeface="Cambria"/>
              <a:sym typeface="Cambria"/>
            </a:endParaRPr>
          </a:p>
          <a:p>
            <a:pPr indent="-273050" lvl="0" marL="652780" marR="45085" rtl="0" algn="l">
              <a:lnSpc>
                <a:spcPct val="100000"/>
              </a:lnSpc>
              <a:spcBef>
                <a:spcPts val="530"/>
              </a:spcBef>
              <a:spcAft>
                <a:spcPts val="0"/>
              </a:spcAft>
              <a:buClr>
                <a:srgbClr val="FD8536"/>
              </a:buClr>
              <a:buSzPts val="1650"/>
              <a:buFont typeface="Noto Sans Symbols"/>
              <a:buChar char="•"/>
            </a:pPr>
            <a:r>
              <a:rPr lang="en-GB" sz="2100">
                <a:latin typeface="Cambria"/>
                <a:ea typeface="Cambria"/>
                <a:cs typeface="Cambria"/>
                <a:sym typeface="Cambria"/>
              </a:rPr>
              <a:t>You take the best you can get right now, without regard  for future consequences</a:t>
            </a:r>
            <a:endParaRPr sz="2100">
              <a:latin typeface="Cambria"/>
              <a:ea typeface="Cambria"/>
              <a:cs typeface="Cambria"/>
              <a:sym typeface="Cambria"/>
            </a:endParaRPr>
          </a:p>
          <a:p>
            <a:pPr indent="-273050" lvl="0" marL="652780" marR="8255" rtl="0" algn="l">
              <a:lnSpc>
                <a:spcPct val="100000"/>
              </a:lnSpc>
              <a:spcBef>
                <a:spcPts val="520"/>
              </a:spcBef>
              <a:spcAft>
                <a:spcPts val="0"/>
              </a:spcAft>
              <a:buClr>
                <a:srgbClr val="FD8536"/>
              </a:buClr>
              <a:buSzPts val="1650"/>
              <a:buFont typeface="Noto Sans Symbols"/>
              <a:buChar char="•"/>
            </a:pPr>
            <a:r>
              <a:rPr lang="en-GB" sz="2100">
                <a:latin typeface="Cambria"/>
                <a:ea typeface="Cambria"/>
                <a:cs typeface="Cambria"/>
                <a:sym typeface="Cambria"/>
              </a:rPr>
              <a:t>You hope that by choosing a </a:t>
            </a:r>
            <a:r>
              <a:rPr i="1" lang="en-GB" sz="2100">
                <a:latin typeface="Cambria"/>
                <a:ea typeface="Cambria"/>
                <a:cs typeface="Cambria"/>
                <a:sym typeface="Cambria"/>
              </a:rPr>
              <a:t>local </a:t>
            </a:r>
            <a:r>
              <a:rPr lang="en-GB" sz="2100">
                <a:latin typeface="Cambria"/>
                <a:ea typeface="Cambria"/>
                <a:cs typeface="Cambria"/>
                <a:sym typeface="Cambria"/>
              </a:rPr>
              <a:t>optimum at each step,  you will end up at a </a:t>
            </a:r>
            <a:r>
              <a:rPr i="1" lang="en-GB" sz="2100">
                <a:latin typeface="Cambria"/>
                <a:ea typeface="Cambria"/>
                <a:cs typeface="Cambria"/>
                <a:sym typeface="Cambria"/>
              </a:rPr>
              <a:t>global </a:t>
            </a:r>
            <a:r>
              <a:rPr lang="en-GB" sz="2100">
                <a:latin typeface="Cambria"/>
                <a:ea typeface="Cambria"/>
                <a:cs typeface="Cambria"/>
                <a:sym typeface="Cambria"/>
              </a:rPr>
              <a:t>optimum</a:t>
            </a:r>
            <a:endParaRPr sz="2100">
              <a:latin typeface="Cambria"/>
              <a:ea typeface="Cambria"/>
              <a:cs typeface="Cambria"/>
              <a:sym typeface="Cambria"/>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nvSpPr>
        <p:spPr>
          <a:xfrm>
            <a:off x="8378190" y="4903820"/>
            <a:ext cx="85090" cy="128111"/>
          </a:xfrm>
          <a:prstGeom prst="rect">
            <a:avLst/>
          </a:prstGeom>
          <a:noFill/>
          <a:ln>
            <a:noFill/>
          </a:ln>
        </p:spPr>
        <p:txBody>
          <a:bodyPr anchorCtr="0" anchor="t" bIns="0" lIns="0" spcFirstLastPara="1" rIns="0" wrap="square" tIns="0">
            <a:noAutofit/>
          </a:bodyPr>
          <a:lstStyle/>
          <a:p>
            <a:pPr indent="0" lvl="0" marL="0" marR="0" rtl="0" algn="l">
              <a:lnSpc>
                <a:spcPct val="110416"/>
              </a:lnSpc>
              <a:spcBef>
                <a:spcPts val="0"/>
              </a:spcBef>
              <a:spcAft>
                <a:spcPts val="0"/>
              </a:spcAft>
              <a:buNone/>
            </a:pPr>
            <a:r>
              <a:rPr lang="en-GB" sz="1200">
                <a:latin typeface="Arial"/>
                <a:ea typeface="Arial"/>
                <a:cs typeface="Arial"/>
                <a:sym typeface="Arial"/>
              </a:rPr>
              <a:t>7</a:t>
            </a:r>
            <a:endParaRPr sz="1200">
              <a:latin typeface="Arial"/>
              <a:ea typeface="Arial"/>
              <a:cs typeface="Arial"/>
              <a:sym typeface="Arial"/>
            </a:endParaRPr>
          </a:p>
        </p:txBody>
      </p:sp>
      <p:sp>
        <p:nvSpPr>
          <p:cNvPr id="192" name="Google Shape;192;p33"/>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3" name="Google Shape;193;p33"/>
          <p:cNvSpPr txBox="1"/>
          <p:nvPr/>
        </p:nvSpPr>
        <p:spPr>
          <a:xfrm>
            <a:off x="8376919" y="4406265"/>
            <a:ext cx="114300" cy="1790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GB" sz="1400">
                <a:solidFill>
                  <a:srgbClr val="FFFFFF"/>
                </a:solidFill>
                <a:latin typeface="Times New Roman"/>
                <a:ea typeface="Times New Roman"/>
                <a:cs typeface="Times New Roman"/>
                <a:sym typeface="Times New Roman"/>
              </a:rPr>
              <a:t>7</a:t>
            </a:r>
            <a:endParaRPr sz="1400">
              <a:latin typeface="Times New Roman"/>
              <a:ea typeface="Times New Roman"/>
              <a:cs typeface="Times New Roman"/>
              <a:sym typeface="Times New Roman"/>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9" name="Shape 69"/>
        <p:cNvGrpSpPr/>
        <p:nvPr/>
      </p:nvGrpSpPr>
      <p:grpSpPr>
        <a:xfrm>
          <a:off x="0" y="0"/>
          <a:ext cx="0" cy="0"/>
          <a:chOff x="0" y="0"/>
          <a:chExt cx="0" cy="0"/>
        </a:xfrm>
      </p:grpSpPr>
      <p:sp>
        <p:nvSpPr>
          <p:cNvPr id="70" name="Google Shape;70;p16"/>
          <p:cNvSpPr txBox="1"/>
          <p:nvPr/>
        </p:nvSpPr>
        <p:spPr>
          <a:xfrm>
            <a:off x="859375" y="409000"/>
            <a:ext cx="7392300" cy="4560900"/>
          </a:xfrm>
          <a:prstGeom prst="rect">
            <a:avLst/>
          </a:prstGeom>
          <a:noFill/>
          <a:ln>
            <a:noFill/>
          </a:ln>
        </p:spPr>
        <p:txBody>
          <a:bodyPr anchorCtr="0" anchor="t" bIns="0" lIns="0" spcFirstLastPara="1" rIns="0" wrap="square" tIns="49050">
            <a:noAutofit/>
          </a:bodyPr>
          <a:lstStyle/>
          <a:p>
            <a:pPr indent="-254000" lvl="0" marL="266700" marR="0" rtl="0" algn="l">
              <a:lnSpc>
                <a:spcPct val="100000"/>
              </a:lnSpc>
              <a:spcBef>
                <a:spcPts val="0"/>
              </a:spcBef>
              <a:spcAft>
                <a:spcPts val="0"/>
              </a:spcAft>
              <a:buClr>
                <a:srgbClr val="92D050"/>
              </a:buClr>
              <a:buSzPts val="2400"/>
              <a:buFont typeface="Courier New"/>
              <a:buChar char="o"/>
            </a:pPr>
            <a:r>
              <a:rPr lang="en-GB" sz="2400">
                <a:latin typeface="Arial"/>
                <a:ea typeface="Arial"/>
                <a:cs typeface="Arial"/>
                <a:sym typeface="Arial"/>
              </a:rPr>
              <a:t>RECURSION</a:t>
            </a:r>
            <a:endParaRPr sz="2400">
              <a:latin typeface="Arial"/>
              <a:ea typeface="Arial"/>
              <a:cs typeface="Arial"/>
              <a:sym typeface="Arial"/>
            </a:endParaRPr>
          </a:p>
          <a:p>
            <a:pPr indent="0" lvl="0" marL="355600" marR="139700" rtl="0" algn="l">
              <a:lnSpc>
                <a:spcPct val="107857"/>
              </a:lnSpc>
              <a:spcBef>
                <a:spcPts val="600"/>
              </a:spcBef>
              <a:spcAft>
                <a:spcPts val="0"/>
              </a:spcAft>
              <a:buNone/>
            </a:pPr>
            <a:r>
              <a:rPr lang="en-GB" sz="2100">
                <a:latin typeface="Arial"/>
                <a:ea typeface="Arial"/>
                <a:cs typeface="Arial"/>
                <a:sym typeface="Arial"/>
              </a:rPr>
              <a:t>The process of defining an object in terms of smaller versions of  itself is called recursion.</a:t>
            </a:r>
            <a:endParaRPr sz="2100">
              <a:latin typeface="Arial"/>
              <a:ea typeface="Arial"/>
              <a:cs typeface="Arial"/>
              <a:sym typeface="Arial"/>
            </a:endParaRPr>
          </a:p>
          <a:p>
            <a:pPr indent="-254000" lvl="0" marL="266700" marR="0" rtl="0" algn="l">
              <a:lnSpc>
                <a:spcPct val="100000"/>
              </a:lnSpc>
              <a:spcBef>
                <a:spcPts val="200"/>
              </a:spcBef>
              <a:spcAft>
                <a:spcPts val="0"/>
              </a:spcAft>
              <a:buClr>
                <a:srgbClr val="92D050"/>
              </a:buClr>
              <a:buSzPts val="2400"/>
              <a:buFont typeface="Courier New"/>
              <a:buChar char="o"/>
            </a:pPr>
            <a:r>
              <a:rPr lang="en-GB" sz="2400">
                <a:latin typeface="Arial"/>
                <a:ea typeface="Arial"/>
                <a:cs typeface="Arial"/>
                <a:sym typeface="Arial"/>
              </a:rPr>
              <a:t>A recursive definition has two parts:</a:t>
            </a:r>
            <a:endParaRPr sz="2400">
              <a:latin typeface="Arial"/>
              <a:ea typeface="Arial"/>
              <a:cs typeface="Arial"/>
              <a:sym typeface="Arial"/>
            </a:endParaRPr>
          </a:p>
          <a:p>
            <a:pPr indent="-387350" lvl="1" marL="698500" marR="0" rtl="0" algn="l">
              <a:lnSpc>
                <a:spcPct val="100000"/>
              </a:lnSpc>
              <a:spcBef>
                <a:spcPts val="300"/>
              </a:spcBef>
              <a:spcAft>
                <a:spcPts val="0"/>
              </a:spcAft>
              <a:buClr>
                <a:srgbClr val="92D050"/>
              </a:buClr>
              <a:buSzPts val="2100"/>
              <a:buFont typeface="Arial"/>
              <a:buAutoNum type="arabicPeriod"/>
            </a:pPr>
            <a:r>
              <a:rPr b="0" i="0" lang="en-GB" sz="2100" u="none" cap="none" strike="noStrike">
                <a:latin typeface="Arial"/>
                <a:ea typeface="Arial"/>
                <a:cs typeface="Arial"/>
                <a:sym typeface="Arial"/>
              </a:rPr>
              <a:t>BASE:</a:t>
            </a:r>
            <a:endParaRPr b="0" i="0" sz="2100" u="none" cap="none" strike="noStrike">
              <a:latin typeface="Arial"/>
              <a:ea typeface="Arial"/>
              <a:cs typeface="Arial"/>
              <a:sym typeface="Arial"/>
            </a:endParaRPr>
          </a:p>
          <a:p>
            <a:pPr indent="0" lvl="0" marL="304800" marR="12700" rtl="0" algn="l">
              <a:lnSpc>
                <a:spcPct val="107857"/>
              </a:lnSpc>
              <a:spcBef>
                <a:spcPts val="500"/>
              </a:spcBef>
              <a:spcAft>
                <a:spcPts val="0"/>
              </a:spcAft>
              <a:buNone/>
            </a:pPr>
            <a:r>
              <a:rPr lang="en-GB" sz="2100">
                <a:latin typeface="Arial"/>
                <a:ea typeface="Arial"/>
                <a:cs typeface="Arial"/>
                <a:sym typeface="Arial"/>
              </a:rPr>
              <a:t>An initial simple definition which cannot be expressed in terms of  smaller versions of itself.</a:t>
            </a:r>
            <a:endParaRPr sz="2100">
              <a:latin typeface="Arial"/>
              <a:ea typeface="Arial"/>
              <a:cs typeface="Arial"/>
              <a:sym typeface="Arial"/>
            </a:endParaRPr>
          </a:p>
          <a:p>
            <a:pPr indent="-387350" lvl="1" marL="698500" marR="0" rtl="0" algn="l">
              <a:lnSpc>
                <a:spcPct val="100000"/>
              </a:lnSpc>
              <a:spcBef>
                <a:spcPts val="200"/>
              </a:spcBef>
              <a:spcAft>
                <a:spcPts val="0"/>
              </a:spcAft>
              <a:buClr>
                <a:srgbClr val="92D050"/>
              </a:buClr>
              <a:buSzPts val="2100"/>
              <a:buFont typeface="Arial"/>
              <a:buAutoNum type="arabicPeriod"/>
            </a:pPr>
            <a:r>
              <a:rPr b="0" i="0" lang="en-GB" sz="2100" u="none" cap="none" strike="noStrike">
                <a:latin typeface="Arial"/>
                <a:ea typeface="Arial"/>
                <a:cs typeface="Arial"/>
                <a:sym typeface="Arial"/>
              </a:rPr>
              <a:t>RECURSION:</a:t>
            </a:r>
            <a:endParaRPr b="0" i="0" sz="2100" u="none" cap="none" strike="noStrike">
              <a:latin typeface="Arial"/>
              <a:ea typeface="Arial"/>
              <a:cs typeface="Arial"/>
              <a:sym typeface="Arial"/>
            </a:endParaRPr>
          </a:p>
          <a:p>
            <a:pPr indent="0" lvl="0" marL="304800" marR="0" rtl="0" algn="l">
              <a:lnSpc>
                <a:spcPct val="107857"/>
              </a:lnSpc>
              <a:spcBef>
                <a:spcPts val="500"/>
              </a:spcBef>
              <a:spcAft>
                <a:spcPts val="0"/>
              </a:spcAft>
              <a:buNone/>
            </a:pPr>
            <a:r>
              <a:rPr lang="en-GB" sz="2100">
                <a:latin typeface="Arial"/>
                <a:ea typeface="Arial"/>
                <a:cs typeface="Arial"/>
                <a:sym typeface="Arial"/>
              </a:rPr>
              <a:t>The part of definition which can be expressed in terms of	smaller versions of itself.</a:t>
            </a:r>
            <a:endParaRPr sz="21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nvSpPr>
        <p:spPr>
          <a:xfrm>
            <a:off x="8365490" y="4883467"/>
            <a:ext cx="110489" cy="15620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200">
                <a:latin typeface="Arial"/>
                <a:ea typeface="Arial"/>
                <a:cs typeface="Arial"/>
                <a:sym typeface="Arial"/>
              </a:rPr>
              <a:t>8</a:t>
            </a:r>
            <a:endParaRPr sz="1200">
              <a:latin typeface="Arial"/>
              <a:ea typeface="Arial"/>
              <a:cs typeface="Arial"/>
              <a:sym typeface="Arial"/>
            </a:endParaRPr>
          </a:p>
        </p:txBody>
      </p:sp>
      <p:sp>
        <p:nvSpPr>
          <p:cNvPr id="199" name="Google Shape;199;p34"/>
          <p:cNvSpPr txBox="1"/>
          <p:nvPr>
            <p:ph type="title"/>
          </p:nvPr>
        </p:nvSpPr>
        <p:spPr>
          <a:xfrm>
            <a:off x="1240450" y="164725"/>
            <a:ext cx="6020400" cy="805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200"/>
              <a:t>EXAMPLE: COUNTING MONEY</a:t>
            </a:r>
            <a:endParaRPr sz="3200"/>
          </a:p>
        </p:txBody>
      </p:sp>
      <p:sp>
        <p:nvSpPr>
          <p:cNvPr id="200" name="Google Shape;200;p34"/>
          <p:cNvSpPr txBox="1"/>
          <p:nvPr/>
        </p:nvSpPr>
        <p:spPr>
          <a:xfrm>
            <a:off x="692994" y="689490"/>
            <a:ext cx="7454400" cy="3291900"/>
          </a:xfrm>
          <a:prstGeom prst="rect">
            <a:avLst/>
          </a:prstGeom>
          <a:noFill/>
          <a:ln>
            <a:noFill/>
          </a:ln>
        </p:spPr>
        <p:txBody>
          <a:bodyPr anchorCtr="0" anchor="t" bIns="0" lIns="0" spcFirstLastPara="1" rIns="0" wrap="square" tIns="53975">
            <a:noAutofit/>
          </a:bodyPr>
          <a:lstStyle/>
          <a:p>
            <a:pPr indent="-273050" lvl="0" marL="285115" marR="5080" rtl="0" algn="l">
              <a:lnSpc>
                <a:spcPct val="104646"/>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endParaRPr sz="2400">
              <a:latin typeface="Cambria"/>
              <a:ea typeface="Cambria"/>
              <a:cs typeface="Cambria"/>
              <a:sym typeface="Cambria"/>
            </a:endParaRPr>
          </a:p>
        </p:txBody>
      </p:sp>
      <p:pic>
        <p:nvPicPr>
          <p:cNvPr id="201" name="Google Shape;201;p34"/>
          <p:cNvPicPr preferRelativeResize="0"/>
          <p:nvPr/>
        </p:nvPicPr>
        <p:blipFill>
          <a:blip r:embed="rId3">
            <a:alphaModFix/>
          </a:blip>
          <a:stretch>
            <a:fillRect/>
          </a:stretch>
        </p:blipFill>
        <p:spPr>
          <a:xfrm>
            <a:off x="693000" y="970525"/>
            <a:ext cx="7687150" cy="3934025"/>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nvSpPr>
        <p:spPr>
          <a:xfrm>
            <a:off x="8378190" y="4903820"/>
            <a:ext cx="85090" cy="128111"/>
          </a:xfrm>
          <a:prstGeom prst="rect">
            <a:avLst/>
          </a:prstGeom>
          <a:noFill/>
          <a:ln>
            <a:noFill/>
          </a:ln>
        </p:spPr>
        <p:txBody>
          <a:bodyPr anchorCtr="0" anchor="t" bIns="0" lIns="0" spcFirstLastPara="1" rIns="0" wrap="square" tIns="0">
            <a:noAutofit/>
          </a:bodyPr>
          <a:lstStyle/>
          <a:p>
            <a:pPr indent="0" lvl="0" marL="0" marR="0" rtl="0" algn="l">
              <a:lnSpc>
                <a:spcPct val="110416"/>
              </a:lnSpc>
              <a:spcBef>
                <a:spcPts val="0"/>
              </a:spcBef>
              <a:spcAft>
                <a:spcPts val="0"/>
              </a:spcAft>
              <a:buNone/>
            </a:pPr>
            <a:r>
              <a:rPr lang="en-GB" sz="1200">
                <a:latin typeface="Arial"/>
                <a:ea typeface="Arial"/>
                <a:cs typeface="Arial"/>
                <a:sym typeface="Arial"/>
              </a:rPr>
              <a:t>9</a:t>
            </a:r>
            <a:endParaRPr sz="1200">
              <a:latin typeface="Arial"/>
              <a:ea typeface="Arial"/>
              <a:cs typeface="Arial"/>
              <a:sym typeface="Arial"/>
            </a:endParaRPr>
          </a:p>
        </p:txBody>
      </p:sp>
      <p:sp>
        <p:nvSpPr>
          <p:cNvPr id="207" name="Google Shape;207;p35"/>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1296675" y="122575"/>
            <a:ext cx="5230500" cy="790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200"/>
              <a:t>A SCHEDULING PROBLEM</a:t>
            </a:r>
            <a:endParaRPr sz="3200"/>
          </a:p>
        </p:txBody>
      </p:sp>
      <p:sp>
        <p:nvSpPr>
          <p:cNvPr id="213" name="Google Shape;213;p3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pic>
        <p:nvPicPr>
          <p:cNvPr id="214" name="Google Shape;214;p36"/>
          <p:cNvPicPr preferRelativeResize="0"/>
          <p:nvPr/>
        </p:nvPicPr>
        <p:blipFill>
          <a:blip r:embed="rId3">
            <a:alphaModFix/>
          </a:blip>
          <a:stretch>
            <a:fillRect/>
          </a:stretch>
        </p:blipFill>
        <p:spPr>
          <a:xfrm>
            <a:off x="152400" y="815100"/>
            <a:ext cx="8602799" cy="4225450"/>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7"/>
          <p:cNvSpPr txBox="1"/>
          <p:nvPr/>
        </p:nvSpPr>
        <p:spPr>
          <a:xfrm>
            <a:off x="8322309" y="4883467"/>
            <a:ext cx="195580" cy="15620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200">
                <a:latin typeface="Arial"/>
                <a:ea typeface="Arial"/>
                <a:cs typeface="Arial"/>
                <a:sym typeface="Arial"/>
              </a:rPr>
              <a:t>12</a:t>
            </a:r>
            <a:endParaRPr sz="1200">
              <a:latin typeface="Arial"/>
              <a:ea typeface="Arial"/>
              <a:cs typeface="Arial"/>
              <a:sym typeface="Arial"/>
            </a:endParaRPr>
          </a:p>
        </p:txBody>
      </p:sp>
      <p:sp>
        <p:nvSpPr>
          <p:cNvPr id="220" name="Google Shape;220;p37"/>
          <p:cNvSpPr txBox="1"/>
          <p:nvPr>
            <p:ph type="title"/>
          </p:nvPr>
        </p:nvSpPr>
        <p:spPr>
          <a:xfrm>
            <a:off x="1296675" y="333375"/>
            <a:ext cx="4355400" cy="861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100"/>
              <a:t>ANOTHER APPROACH</a:t>
            </a:r>
            <a:endParaRPr sz="3100"/>
          </a:p>
        </p:txBody>
      </p:sp>
      <p:sp>
        <p:nvSpPr>
          <p:cNvPr id="221" name="Google Shape;221;p37"/>
          <p:cNvSpPr txBox="1"/>
          <p:nvPr/>
        </p:nvSpPr>
        <p:spPr>
          <a:xfrm>
            <a:off x="687069" y="3681413"/>
            <a:ext cx="7477125" cy="1309688"/>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t/>
            </a:r>
            <a:endParaRPr sz="1900">
              <a:latin typeface="Cambria"/>
              <a:ea typeface="Cambria"/>
              <a:cs typeface="Cambria"/>
              <a:sym typeface="Cambria"/>
            </a:endParaRPr>
          </a:p>
        </p:txBody>
      </p:sp>
      <p:pic>
        <p:nvPicPr>
          <p:cNvPr id="222" name="Google Shape;222;p37"/>
          <p:cNvPicPr preferRelativeResize="0"/>
          <p:nvPr/>
        </p:nvPicPr>
        <p:blipFill>
          <a:blip r:embed="rId3">
            <a:alphaModFix/>
          </a:blip>
          <a:stretch>
            <a:fillRect/>
          </a:stretch>
        </p:blipFill>
        <p:spPr>
          <a:xfrm>
            <a:off x="152400" y="1054000"/>
            <a:ext cx="8827650" cy="4089500"/>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1296669" y="333375"/>
            <a:ext cx="4428490" cy="36195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200"/>
              <a:t>HUFFMAN ENCODING</a:t>
            </a:r>
            <a:endParaRPr sz="3200"/>
          </a:p>
        </p:txBody>
      </p:sp>
      <p:sp>
        <p:nvSpPr>
          <p:cNvPr id="228" name="Google Shape;228;p38"/>
          <p:cNvSpPr txBox="1"/>
          <p:nvPr/>
        </p:nvSpPr>
        <p:spPr>
          <a:xfrm>
            <a:off x="458469" y="996314"/>
            <a:ext cx="8072120" cy="680085"/>
          </a:xfrm>
          <a:prstGeom prst="rect">
            <a:avLst/>
          </a:prstGeom>
          <a:noFill/>
          <a:ln>
            <a:noFill/>
          </a:ln>
        </p:spPr>
        <p:txBody>
          <a:bodyPr anchorCtr="0" anchor="t" bIns="0" lIns="0" spcFirstLastPara="1" rIns="0" wrap="square" tIns="87625">
            <a:noAutofit/>
          </a:bodyPr>
          <a:lstStyle/>
          <a:p>
            <a:pPr indent="0" lvl="0" marL="12700" marR="0" rtl="0" algn="l">
              <a:lnSpc>
                <a:spcPct val="1000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The Huffman encoding algorithm is a greedy algorithm</a:t>
            </a:r>
            <a:endParaRPr sz="2400">
              <a:latin typeface="Cambria"/>
              <a:ea typeface="Cambria"/>
              <a:cs typeface="Cambria"/>
              <a:sym typeface="Cambria"/>
            </a:endParaRPr>
          </a:p>
          <a:p>
            <a:pPr indent="0" lvl="0" marL="12700" marR="0" rtl="0" algn="l">
              <a:lnSpc>
                <a:spcPct val="100000"/>
              </a:lnSpc>
              <a:spcBef>
                <a:spcPts val="59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You always pick the two smallest numbers to combine</a:t>
            </a:r>
            <a:endParaRPr sz="2400">
              <a:latin typeface="Cambria"/>
              <a:ea typeface="Cambria"/>
              <a:cs typeface="Cambria"/>
              <a:sym typeface="Cambria"/>
            </a:endParaRPr>
          </a:p>
        </p:txBody>
      </p:sp>
      <p:sp>
        <p:nvSpPr>
          <p:cNvPr id="229" name="Google Shape;229;p38"/>
          <p:cNvSpPr txBox="1"/>
          <p:nvPr/>
        </p:nvSpPr>
        <p:spPr>
          <a:xfrm>
            <a:off x="5838190" y="1903094"/>
            <a:ext cx="2912110" cy="2269808"/>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Average bits/char:</a:t>
            </a:r>
            <a:endParaRPr sz="2400">
              <a:latin typeface="Cambria"/>
              <a:ea typeface="Cambria"/>
              <a:cs typeface="Cambria"/>
              <a:sym typeface="Cambria"/>
            </a:endParaRPr>
          </a:p>
          <a:p>
            <a:pPr indent="0" lvl="0" marL="28575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0.22*2 + 0.12*3 +</a:t>
            </a:r>
            <a:endParaRPr sz="2400">
              <a:latin typeface="Trebuchet MS"/>
              <a:ea typeface="Trebuchet MS"/>
              <a:cs typeface="Trebuchet MS"/>
              <a:sym typeface="Trebuchet MS"/>
            </a:endParaRPr>
          </a:p>
          <a:p>
            <a:pPr indent="0" lvl="0" marL="28575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0.24*2 + 0.06*4 +</a:t>
            </a:r>
            <a:endParaRPr sz="2400">
              <a:latin typeface="Trebuchet MS"/>
              <a:ea typeface="Trebuchet MS"/>
              <a:cs typeface="Trebuchet MS"/>
              <a:sym typeface="Trebuchet MS"/>
            </a:endParaRPr>
          </a:p>
          <a:p>
            <a:pPr indent="0" lvl="0" marL="28575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0.27*2 + 0.09*4</a:t>
            </a:r>
            <a:endParaRPr sz="2400">
              <a:latin typeface="Trebuchet MS"/>
              <a:ea typeface="Trebuchet MS"/>
              <a:cs typeface="Trebuchet MS"/>
              <a:sym typeface="Trebuchet MS"/>
            </a:endParaRPr>
          </a:p>
          <a:p>
            <a:pPr indent="0" lvl="0" marL="28575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 2.42</a:t>
            </a:r>
            <a:endParaRPr sz="2400">
              <a:latin typeface="Trebuchet MS"/>
              <a:ea typeface="Trebuchet MS"/>
              <a:cs typeface="Trebuchet MS"/>
              <a:sym typeface="Trebuchet MS"/>
            </a:endParaRPr>
          </a:p>
          <a:p>
            <a:pPr indent="-273050" lvl="0" marL="285750" marR="5080" rtl="0" algn="l">
              <a:lnSpc>
                <a:spcPct val="100000"/>
              </a:lnSpc>
              <a:spcBef>
                <a:spcPts val="59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The Huffman  algorithm finds an  optimal solution</a:t>
            </a:r>
            <a:endParaRPr sz="2400">
              <a:latin typeface="Cambria"/>
              <a:ea typeface="Cambria"/>
              <a:cs typeface="Cambria"/>
              <a:sym typeface="Cambria"/>
            </a:endParaRPr>
          </a:p>
        </p:txBody>
      </p:sp>
      <p:sp>
        <p:nvSpPr>
          <p:cNvPr id="230" name="Google Shape;230;p38"/>
          <p:cNvSpPr txBox="1"/>
          <p:nvPr/>
        </p:nvSpPr>
        <p:spPr>
          <a:xfrm>
            <a:off x="612140" y="4082415"/>
            <a:ext cx="2905760" cy="567690"/>
          </a:xfrm>
          <a:prstGeom prst="rect">
            <a:avLst/>
          </a:prstGeom>
          <a:noFill/>
          <a:ln>
            <a:noFill/>
          </a:ln>
        </p:spPr>
        <p:txBody>
          <a:bodyPr anchorCtr="0" anchor="t" bIns="0" lIns="0" spcFirstLastPara="1" rIns="0" wrap="square" tIns="12700">
            <a:noAutofit/>
          </a:bodyPr>
          <a:lstStyle/>
          <a:p>
            <a:pPr indent="0" lvl="0" marL="0" marR="0" rtl="0" algn="ctr">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22	12	24	6	27	9</a:t>
            </a:r>
            <a:endParaRPr sz="2400">
              <a:latin typeface="Trebuchet MS"/>
              <a:ea typeface="Trebuchet MS"/>
              <a:cs typeface="Trebuchet MS"/>
              <a:sym typeface="Trebuchet MS"/>
            </a:endParaRPr>
          </a:p>
          <a:p>
            <a:pPr indent="0" lvl="0" marL="83820" marR="0" rtl="0" algn="ctr">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A	B	C	D	E	F</a:t>
            </a:r>
            <a:endParaRPr sz="2400">
              <a:latin typeface="Trebuchet MS"/>
              <a:ea typeface="Trebuchet MS"/>
              <a:cs typeface="Trebuchet MS"/>
              <a:sym typeface="Trebuchet MS"/>
            </a:endParaRPr>
          </a:p>
        </p:txBody>
      </p:sp>
      <p:sp>
        <p:nvSpPr>
          <p:cNvPr id="231" name="Google Shape;231;p38"/>
          <p:cNvSpPr txBox="1"/>
          <p:nvPr/>
        </p:nvSpPr>
        <p:spPr>
          <a:xfrm>
            <a:off x="2745739" y="3453765"/>
            <a:ext cx="346710"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15</a:t>
            </a:r>
            <a:endParaRPr sz="2400">
              <a:latin typeface="Trebuchet MS"/>
              <a:ea typeface="Trebuchet MS"/>
              <a:cs typeface="Trebuchet MS"/>
              <a:sym typeface="Trebuchet MS"/>
            </a:endParaRPr>
          </a:p>
        </p:txBody>
      </p:sp>
      <p:sp>
        <p:nvSpPr>
          <p:cNvPr id="232" name="Google Shape;232;p38"/>
          <p:cNvSpPr/>
          <p:nvPr/>
        </p:nvSpPr>
        <p:spPr>
          <a:xfrm>
            <a:off x="2439670" y="3772852"/>
            <a:ext cx="379730" cy="286702"/>
          </a:xfrm>
          <a:custGeom>
            <a:rect b="b" l="l" r="r" t="t"/>
            <a:pathLst>
              <a:path extrusionOk="0" h="382270" w="379730">
                <a:moveTo>
                  <a:pt x="0" y="382269"/>
                </a:moveTo>
                <a:lnTo>
                  <a:pt x="3797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3" name="Google Shape;233;p38"/>
          <p:cNvSpPr/>
          <p:nvPr/>
        </p:nvSpPr>
        <p:spPr>
          <a:xfrm>
            <a:off x="2973070" y="3772852"/>
            <a:ext cx="457200" cy="284798"/>
          </a:xfrm>
          <a:custGeom>
            <a:rect b="b" l="l" r="r" t="t"/>
            <a:pathLst>
              <a:path extrusionOk="0" h="379729" w="457200">
                <a:moveTo>
                  <a:pt x="0" y="0"/>
                </a:moveTo>
                <a:lnTo>
                  <a:pt x="457200" y="379729"/>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4" name="Google Shape;234;p38"/>
          <p:cNvSpPr txBox="1"/>
          <p:nvPr/>
        </p:nvSpPr>
        <p:spPr>
          <a:xfrm>
            <a:off x="2136139" y="2939415"/>
            <a:ext cx="345440"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27</a:t>
            </a:r>
            <a:endParaRPr sz="2400">
              <a:latin typeface="Trebuchet MS"/>
              <a:ea typeface="Trebuchet MS"/>
              <a:cs typeface="Trebuchet MS"/>
              <a:sym typeface="Trebuchet MS"/>
            </a:endParaRPr>
          </a:p>
        </p:txBody>
      </p:sp>
      <p:sp>
        <p:nvSpPr>
          <p:cNvPr id="235" name="Google Shape;235;p38"/>
          <p:cNvSpPr/>
          <p:nvPr/>
        </p:nvSpPr>
        <p:spPr>
          <a:xfrm>
            <a:off x="1372869" y="3258502"/>
            <a:ext cx="913130" cy="799147"/>
          </a:xfrm>
          <a:custGeom>
            <a:rect b="b" l="l" r="r" t="t"/>
            <a:pathLst>
              <a:path extrusionOk="0" h="1065529" w="913130">
                <a:moveTo>
                  <a:pt x="0" y="1065529"/>
                </a:moveTo>
                <a:lnTo>
                  <a:pt x="9131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6" name="Google Shape;236;p38"/>
          <p:cNvSpPr/>
          <p:nvPr/>
        </p:nvSpPr>
        <p:spPr>
          <a:xfrm>
            <a:off x="2439670" y="3258502"/>
            <a:ext cx="379730" cy="227648"/>
          </a:xfrm>
          <a:custGeom>
            <a:rect b="b" l="l" r="r" t="t"/>
            <a:pathLst>
              <a:path extrusionOk="0" h="303529" w="379730">
                <a:moveTo>
                  <a:pt x="0" y="0"/>
                </a:moveTo>
                <a:lnTo>
                  <a:pt x="379730" y="303529"/>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7" name="Google Shape;237;p38"/>
          <p:cNvSpPr txBox="1"/>
          <p:nvPr/>
        </p:nvSpPr>
        <p:spPr>
          <a:xfrm>
            <a:off x="1145539" y="3453765"/>
            <a:ext cx="346710"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46</a:t>
            </a:r>
            <a:endParaRPr sz="2400">
              <a:latin typeface="Trebuchet MS"/>
              <a:ea typeface="Trebuchet MS"/>
              <a:cs typeface="Trebuchet MS"/>
              <a:sym typeface="Trebuchet MS"/>
            </a:endParaRPr>
          </a:p>
        </p:txBody>
      </p:sp>
      <p:sp>
        <p:nvSpPr>
          <p:cNvPr id="238" name="Google Shape;238;p38"/>
          <p:cNvSpPr/>
          <p:nvPr/>
        </p:nvSpPr>
        <p:spPr>
          <a:xfrm>
            <a:off x="839469" y="3772852"/>
            <a:ext cx="379730" cy="284798"/>
          </a:xfrm>
          <a:custGeom>
            <a:rect b="b" l="l" r="r" t="t"/>
            <a:pathLst>
              <a:path extrusionOk="0" h="379729" w="379730">
                <a:moveTo>
                  <a:pt x="0" y="379729"/>
                </a:moveTo>
                <a:lnTo>
                  <a:pt x="3797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9" name="Google Shape;239;p38"/>
          <p:cNvSpPr/>
          <p:nvPr/>
        </p:nvSpPr>
        <p:spPr>
          <a:xfrm>
            <a:off x="1372869" y="3772852"/>
            <a:ext cx="379730" cy="284798"/>
          </a:xfrm>
          <a:custGeom>
            <a:rect b="b" l="l" r="r" t="t"/>
            <a:pathLst>
              <a:path extrusionOk="0" h="379729" w="379730">
                <a:moveTo>
                  <a:pt x="0" y="0"/>
                </a:moveTo>
                <a:lnTo>
                  <a:pt x="379730" y="379729"/>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0" name="Google Shape;240;p38"/>
          <p:cNvSpPr txBox="1"/>
          <p:nvPr/>
        </p:nvSpPr>
        <p:spPr>
          <a:xfrm>
            <a:off x="3583940" y="2539365"/>
            <a:ext cx="345440"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54</a:t>
            </a:r>
            <a:endParaRPr sz="2400">
              <a:latin typeface="Trebuchet MS"/>
              <a:ea typeface="Trebuchet MS"/>
              <a:cs typeface="Trebuchet MS"/>
              <a:sym typeface="Trebuchet MS"/>
            </a:endParaRPr>
          </a:p>
        </p:txBody>
      </p:sp>
      <p:sp>
        <p:nvSpPr>
          <p:cNvPr id="241" name="Google Shape;241;p38"/>
          <p:cNvSpPr/>
          <p:nvPr/>
        </p:nvSpPr>
        <p:spPr>
          <a:xfrm>
            <a:off x="2973070" y="2801302"/>
            <a:ext cx="836930" cy="1313497"/>
          </a:xfrm>
          <a:custGeom>
            <a:rect b="b" l="l" r="r" t="t"/>
            <a:pathLst>
              <a:path extrusionOk="0" h="1751329" w="836929">
                <a:moveTo>
                  <a:pt x="0" y="1751329"/>
                </a:moveTo>
                <a:lnTo>
                  <a:pt x="8369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2" name="Google Shape;242;p38"/>
          <p:cNvSpPr/>
          <p:nvPr/>
        </p:nvSpPr>
        <p:spPr>
          <a:xfrm>
            <a:off x="2515870" y="2801302"/>
            <a:ext cx="1141730" cy="170497"/>
          </a:xfrm>
          <a:custGeom>
            <a:rect b="b" l="l" r="r" t="t"/>
            <a:pathLst>
              <a:path extrusionOk="0" h="227329" w="1141729">
                <a:moveTo>
                  <a:pt x="0" y="227329"/>
                </a:moveTo>
                <a:lnTo>
                  <a:pt x="11417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3" name="Google Shape;243;p38"/>
          <p:cNvSpPr txBox="1"/>
          <p:nvPr/>
        </p:nvSpPr>
        <p:spPr>
          <a:xfrm>
            <a:off x="2288539" y="2082165"/>
            <a:ext cx="505459"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100</a:t>
            </a:r>
            <a:endParaRPr sz="2400">
              <a:latin typeface="Trebuchet MS"/>
              <a:ea typeface="Trebuchet MS"/>
              <a:cs typeface="Trebuchet MS"/>
              <a:sym typeface="Trebuchet MS"/>
            </a:endParaRPr>
          </a:p>
        </p:txBody>
      </p:sp>
      <p:sp>
        <p:nvSpPr>
          <p:cNvPr id="244" name="Google Shape;244;p38"/>
          <p:cNvSpPr/>
          <p:nvPr/>
        </p:nvSpPr>
        <p:spPr>
          <a:xfrm>
            <a:off x="1372869" y="2401252"/>
            <a:ext cx="1141730" cy="1027747"/>
          </a:xfrm>
          <a:custGeom>
            <a:rect b="b" l="l" r="r" t="t"/>
            <a:pathLst>
              <a:path extrusionOk="0" h="1370329" w="1141730">
                <a:moveTo>
                  <a:pt x="0" y="1370329"/>
                </a:moveTo>
                <a:lnTo>
                  <a:pt x="11417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5" name="Google Shape;245;p38"/>
          <p:cNvSpPr/>
          <p:nvPr/>
        </p:nvSpPr>
        <p:spPr>
          <a:xfrm>
            <a:off x="2668270" y="2401252"/>
            <a:ext cx="913130" cy="170497"/>
          </a:xfrm>
          <a:custGeom>
            <a:rect b="b" l="l" r="r" t="t"/>
            <a:pathLst>
              <a:path extrusionOk="0" h="227329" w="913129">
                <a:moveTo>
                  <a:pt x="913130" y="227329"/>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6" name="Google Shape;246;p38"/>
          <p:cNvSpPr txBox="1"/>
          <p:nvPr/>
        </p:nvSpPr>
        <p:spPr>
          <a:xfrm>
            <a:off x="4254500" y="2870834"/>
            <a:ext cx="1012825" cy="166497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GB" sz="2400">
                <a:solidFill>
                  <a:srgbClr val="FD8536"/>
                </a:solidFill>
                <a:latin typeface="Trebuchet MS"/>
                <a:ea typeface="Trebuchet MS"/>
                <a:cs typeface="Trebuchet MS"/>
                <a:sym typeface="Trebuchet MS"/>
              </a:rPr>
              <a:t>A=00  B=100  C=01  D=1010  E=11  F=1011</a:t>
            </a:r>
            <a:endParaRPr sz="2400">
              <a:latin typeface="Trebuchet MS"/>
              <a:ea typeface="Trebuchet MS"/>
              <a:cs typeface="Trebuchet MS"/>
              <a:sym typeface="Trebuchet MS"/>
            </a:endParaRPr>
          </a:p>
        </p:txBody>
      </p:sp>
      <p:sp>
        <p:nvSpPr>
          <p:cNvPr id="247" name="Google Shape;247;p38"/>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1296669" y="333375"/>
            <a:ext cx="4730115" cy="36195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200"/>
              <a:t>TRAVELING SALESMAN</a:t>
            </a:r>
            <a:endParaRPr sz="3200"/>
          </a:p>
        </p:txBody>
      </p:sp>
      <p:sp>
        <p:nvSpPr>
          <p:cNvPr id="253" name="Google Shape;253;p39"/>
          <p:cNvSpPr txBox="1"/>
          <p:nvPr/>
        </p:nvSpPr>
        <p:spPr>
          <a:xfrm>
            <a:off x="458469" y="997268"/>
            <a:ext cx="8233500" cy="1238100"/>
          </a:xfrm>
          <a:prstGeom prst="rect">
            <a:avLst/>
          </a:prstGeom>
          <a:noFill/>
          <a:ln>
            <a:noFill/>
          </a:ln>
        </p:spPr>
        <p:txBody>
          <a:bodyPr anchorCtr="0" anchor="t" bIns="0" lIns="0" spcFirstLastPara="1" rIns="0" wrap="square" tIns="85725">
            <a:noAutofit/>
          </a:bodyPr>
          <a:lstStyle/>
          <a:p>
            <a:pPr indent="-273050" lvl="0" marL="285750" marR="193040" rtl="0" algn="l">
              <a:lnSpc>
                <a:spcPct val="799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 salesman must visit every city (starting from city </a:t>
            </a:r>
            <a:r>
              <a:rPr b="1" i="1" lang="en-GB" sz="2400">
                <a:solidFill>
                  <a:srgbClr val="565E6C"/>
                </a:solidFill>
                <a:latin typeface="Verdana"/>
                <a:ea typeface="Verdana"/>
                <a:cs typeface="Verdana"/>
                <a:sym typeface="Verdana"/>
              </a:rPr>
              <a:t>A</a:t>
            </a:r>
            <a:r>
              <a:rPr lang="en-GB" sz="2400">
                <a:latin typeface="Cambria"/>
                <a:ea typeface="Cambria"/>
                <a:cs typeface="Cambria"/>
                <a:sym typeface="Cambria"/>
              </a:rPr>
              <a:t>),  and wants to cover the least possible distance</a:t>
            </a:r>
            <a:endParaRPr sz="2400">
              <a:latin typeface="Cambria"/>
              <a:ea typeface="Cambria"/>
              <a:cs typeface="Cambria"/>
              <a:sym typeface="Cambria"/>
            </a:endParaRPr>
          </a:p>
          <a:p>
            <a:pPr indent="0" lvl="0" marL="378460" marR="0" rtl="0" algn="l">
              <a:lnSpc>
                <a:spcPct val="100000"/>
              </a:lnSpc>
              <a:spcBef>
                <a:spcPts val="20"/>
              </a:spcBef>
              <a:spcAft>
                <a:spcPts val="0"/>
              </a:spcAft>
              <a:buNone/>
            </a:pPr>
            <a:r>
              <a:rPr baseline="30000" lang="en-GB" sz="2400">
                <a:solidFill>
                  <a:srgbClr val="FD8536"/>
                </a:solidFill>
                <a:latin typeface="Noto Sans Symbols"/>
                <a:ea typeface="Noto Sans Symbols"/>
                <a:cs typeface="Noto Sans Symbols"/>
                <a:sym typeface="Noto Sans Symbols"/>
              </a:rPr>
              <a:t>•</a:t>
            </a:r>
            <a:r>
              <a:rPr baseline="30000" lang="en-GB" sz="2400">
                <a:solidFill>
                  <a:srgbClr val="FD8536"/>
                </a:solidFill>
                <a:latin typeface="Times New Roman"/>
                <a:ea typeface="Times New Roman"/>
                <a:cs typeface="Times New Roman"/>
                <a:sym typeface="Times New Roman"/>
              </a:rPr>
              <a:t> </a:t>
            </a:r>
            <a:r>
              <a:rPr lang="en-GB" sz="2000">
                <a:latin typeface="Cambria"/>
                <a:ea typeface="Cambria"/>
                <a:cs typeface="Cambria"/>
                <a:sym typeface="Cambria"/>
              </a:rPr>
              <a:t>He can revisit a city (and reuse a road) if necessary</a:t>
            </a:r>
            <a:endParaRPr sz="2000">
              <a:latin typeface="Cambria"/>
              <a:ea typeface="Cambria"/>
              <a:cs typeface="Cambria"/>
              <a:sym typeface="Cambria"/>
            </a:endParaRPr>
          </a:p>
          <a:p>
            <a:pPr indent="-273050" lvl="0" marL="285750" marR="5080" rtl="0" algn="l">
              <a:lnSpc>
                <a:spcPct val="79900"/>
              </a:lnSpc>
              <a:spcBef>
                <a:spcPts val="60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He does this by using a greedy algorithm: He goes to the  next nearest city from wherever he is</a:t>
            </a:r>
            <a:endParaRPr sz="2400">
              <a:latin typeface="Cambria"/>
              <a:ea typeface="Cambria"/>
              <a:cs typeface="Cambria"/>
              <a:sym typeface="Cambria"/>
            </a:endParaRPr>
          </a:p>
        </p:txBody>
      </p:sp>
      <p:sp>
        <p:nvSpPr>
          <p:cNvPr id="254" name="Google Shape;254;p39"/>
          <p:cNvSpPr txBox="1"/>
          <p:nvPr/>
        </p:nvSpPr>
        <p:spPr>
          <a:xfrm>
            <a:off x="4039870" y="2483167"/>
            <a:ext cx="4554220" cy="2275523"/>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endParaRPr baseline="30000" sz="2475">
              <a:solidFill>
                <a:srgbClr val="FD8536"/>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900">
                <a:latin typeface="Cambria"/>
                <a:ea typeface="Cambria"/>
                <a:cs typeface="Cambria"/>
                <a:sym typeface="Cambria"/>
              </a:rPr>
              <a:t>From </a:t>
            </a:r>
            <a:r>
              <a:rPr b="1" i="1" lang="en-GB" sz="1900">
                <a:solidFill>
                  <a:srgbClr val="565E6C"/>
                </a:solidFill>
                <a:latin typeface="Verdana"/>
                <a:ea typeface="Verdana"/>
                <a:cs typeface="Verdana"/>
                <a:sym typeface="Verdana"/>
              </a:rPr>
              <a:t>A </a:t>
            </a:r>
            <a:r>
              <a:rPr lang="en-GB" sz="1900">
                <a:latin typeface="Cambria"/>
                <a:ea typeface="Cambria"/>
                <a:cs typeface="Cambria"/>
                <a:sym typeface="Cambria"/>
              </a:rPr>
              <a:t>he goes to </a:t>
            </a:r>
            <a:r>
              <a:rPr b="1" i="1" lang="en-GB" sz="1900">
                <a:solidFill>
                  <a:srgbClr val="565E6C"/>
                </a:solidFill>
                <a:latin typeface="Verdana"/>
                <a:ea typeface="Verdana"/>
                <a:cs typeface="Verdana"/>
                <a:sym typeface="Verdana"/>
              </a:rPr>
              <a:t>B</a:t>
            </a:r>
            <a:endParaRPr sz="1900">
              <a:latin typeface="Verdana"/>
              <a:ea typeface="Verdana"/>
              <a:cs typeface="Verdana"/>
              <a:sym typeface="Verdana"/>
            </a:endParaRPr>
          </a:p>
          <a:p>
            <a:pPr indent="0" lvl="0" marL="12700" marR="0" rtl="0" algn="l">
              <a:lnSpc>
                <a:spcPct val="100000"/>
              </a:lnSpc>
              <a:spcBef>
                <a:spcPts val="20"/>
              </a:spcBef>
              <a:spcAft>
                <a:spcPts val="0"/>
              </a:spcAft>
              <a:buNone/>
            </a:pPr>
            <a:r>
              <a:rPr baseline="30000" lang="en-GB" sz="1975">
                <a:solidFill>
                  <a:srgbClr val="FD8536"/>
                </a:solidFill>
                <a:latin typeface="Noto Sans Symbols"/>
                <a:ea typeface="Noto Sans Symbols"/>
                <a:cs typeface="Noto Sans Symbols"/>
                <a:sym typeface="Noto Sans Symbols"/>
              </a:rPr>
              <a:t>′</a:t>
            </a:r>
            <a:r>
              <a:rPr baseline="30000" lang="en-GB" sz="1975">
                <a:solidFill>
                  <a:srgbClr val="FD8536"/>
                </a:solidFill>
                <a:latin typeface="Times New Roman"/>
                <a:ea typeface="Times New Roman"/>
                <a:cs typeface="Times New Roman"/>
                <a:sym typeface="Times New Roman"/>
              </a:rPr>
              <a:t> </a:t>
            </a:r>
            <a:r>
              <a:rPr lang="en-GB" sz="1900">
                <a:latin typeface="Cambria"/>
                <a:ea typeface="Cambria"/>
                <a:cs typeface="Cambria"/>
                <a:sym typeface="Cambria"/>
              </a:rPr>
              <a:t>From </a:t>
            </a:r>
            <a:r>
              <a:rPr b="1" i="1" lang="en-GB" sz="1900">
                <a:solidFill>
                  <a:srgbClr val="565E6C"/>
                </a:solidFill>
                <a:latin typeface="Verdana"/>
                <a:ea typeface="Verdana"/>
                <a:cs typeface="Verdana"/>
                <a:sym typeface="Verdana"/>
              </a:rPr>
              <a:t>B </a:t>
            </a:r>
            <a:r>
              <a:rPr lang="en-GB" sz="1900">
                <a:latin typeface="Cambria"/>
                <a:ea typeface="Cambria"/>
                <a:cs typeface="Cambria"/>
                <a:sym typeface="Cambria"/>
              </a:rPr>
              <a:t>he goes to </a:t>
            </a:r>
            <a:r>
              <a:rPr b="1" i="1" lang="en-GB" sz="1900">
                <a:solidFill>
                  <a:srgbClr val="565E6C"/>
                </a:solidFill>
                <a:latin typeface="Verdana"/>
                <a:ea typeface="Verdana"/>
                <a:cs typeface="Verdana"/>
                <a:sym typeface="Verdana"/>
              </a:rPr>
              <a:t>D</a:t>
            </a:r>
            <a:endParaRPr sz="1900">
              <a:latin typeface="Verdana"/>
              <a:ea typeface="Verdana"/>
              <a:cs typeface="Verdana"/>
              <a:sym typeface="Verdana"/>
            </a:endParaRPr>
          </a:p>
          <a:p>
            <a:pPr indent="-273050" lvl="0" marL="285750" marR="43180" rtl="0" algn="l">
              <a:lnSpc>
                <a:spcPct val="79900"/>
              </a:lnSpc>
              <a:spcBef>
                <a:spcPts val="595"/>
              </a:spcBef>
              <a:spcAft>
                <a:spcPts val="0"/>
              </a:spcAft>
              <a:buNone/>
            </a:pPr>
            <a:r>
              <a:rPr baseline="30000" lang="en-GB" sz="1975">
                <a:solidFill>
                  <a:srgbClr val="FD8536"/>
                </a:solidFill>
                <a:latin typeface="Noto Sans Symbols"/>
                <a:ea typeface="Noto Sans Symbols"/>
                <a:cs typeface="Noto Sans Symbols"/>
                <a:sym typeface="Noto Sans Symbols"/>
              </a:rPr>
              <a:t>′</a:t>
            </a:r>
            <a:r>
              <a:rPr baseline="30000" lang="en-GB" sz="1975">
                <a:solidFill>
                  <a:srgbClr val="FD8536"/>
                </a:solidFill>
                <a:latin typeface="Times New Roman"/>
                <a:ea typeface="Times New Roman"/>
                <a:cs typeface="Times New Roman"/>
                <a:sym typeface="Times New Roman"/>
              </a:rPr>
              <a:t> </a:t>
            </a:r>
            <a:r>
              <a:rPr lang="en-GB" sz="1900">
                <a:latin typeface="Cambria"/>
                <a:ea typeface="Cambria"/>
                <a:cs typeface="Cambria"/>
                <a:sym typeface="Cambria"/>
              </a:rPr>
              <a:t>This is </a:t>
            </a:r>
            <a:r>
              <a:rPr i="1" lang="en-GB" sz="1900">
                <a:latin typeface="Cambria"/>
                <a:ea typeface="Cambria"/>
                <a:cs typeface="Cambria"/>
                <a:sym typeface="Cambria"/>
              </a:rPr>
              <a:t>not </a:t>
            </a:r>
            <a:r>
              <a:rPr lang="en-GB" sz="1900">
                <a:latin typeface="Cambria"/>
                <a:ea typeface="Cambria"/>
                <a:cs typeface="Cambria"/>
                <a:sym typeface="Cambria"/>
              </a:rPr>
              <a:t>going to result in a  shortest path!</a:t>
            </a:r>
            <a:endParaRPr sz="1900">
              <a:latin typeface="Cambria"/>
              <a:ea typeface="Cambria"/>
              <a:cs typeface="Cambria"/>
              <a:sym typeface="Cambria"/>
            </a:endParaRPr>
          </a:p>
          <a:p>
            <a:pPr indent="-273050" lvl="0" marL="285750" marR="466090" rtl="0" algn="l">
              <a:lnSpc>
                <a:spcPct val="80000"/>
              </a:lnSpc>
              <a:spcBef>
                <a:spcPts val="600"/>
              </a:spcBef>
              <a:spcAft>
                <a:spcPts val="0"/>
              </a:spcAft>
              <a:buNone/>
            </a:pPr>
            <a:r>
              <a:rPr baseline="30000" lang="en-GB" sz="1975">
                <a:solidFill>
                  <a:srgbClr val="FD8536"/>
                </a:solidFill>
                <a:latin typeface="Noto Sans Symbols"/>
                <a:ea typeface="Noto Sans Symbols"/>
                <a:cs typeface="Noto Sans Symbols"/>
                <a:sym typeface="Noto Sans Symbols"/>
              </a:rPr>
              <a:t>′</a:t>
            </a:r>
            <a:r>
              <a:rPr baseline="30000" lang="en-GB" sz="1975">
                <a:solidFill>
                  <a:srgbClr val="FD8536"/>
                </a:solidFill>
                <a:latin typeface="Times New Roman"/>
                <a:ea typeface="Times New Roman"/>
                <a:cs typeface="Times New Roman"/>
                <a:sym typeface="Times New Roman"/>
              </a:rPr>
              <a:t> </a:t>
            </a:r>
            <a:r>
              <a:rPr lang="en-GB" sz="1900">
                <a:latin typeface="Cambria"/>
                <a:ea typeface="Cambria"/>
                <a:cs typeface="Cambria"/>
                <a:sym typeface="Cambria"/>
              </a:rPr>
              <a:t>The best result he can get  now will be </a:t>
            </a:r>
            <a:r>
              <a:rPr b="1" i="1" lang="en-GB" sz="1900">
                <a:solidFill>
                  <a:srgbClr val="565E6C"/>
                </a:solidFill>
                <a:latin typeface="Verdana"/>
                <a:ea typeface="Verdana"/>
                <a:cs typeface="Verdana"/>
                <a:sym typeface="Verdana"/>
              </a:rPr>
              <a:t>ABDBCE</a:t>
            </a:r>
            <a:r>
              <a:rPr lang="en-GB" sz="1900">
                <a:latin typeface="Cambria"/>
                <a:ea typeface="Cambria"/>
                <a:cs typeface="Cambria"/>
                <a:sym typeface="Cambria"/>
              </a:rPr>
              <a:t>, at a  cost of </a:t>
            </a:r>
            <a:r>
              <a:rPr lang="en-GB" sz="1900">
                <a:solidFill>
                  <a:srgbClr val="7497D8"/>
                </a:solidFill>
                <a:latin typeface="Trebuchet MS"/>
                <a:ea typeface="Trebuchet MS"/>
                <a:cs typeface="Trebuchet MS"/>
                <a:sym typeface="Trebuchet MS"/>
              </a:rPr>
              <a:t>16</a:t>
            </a:r>
            <a:endParaRPr sz="1900">
              <a:latin typeface="Trebuchet MS"/>
              <a:ea typeface="Trebuchet MS"/>
              <a:cs typeface="Trebuchet MS"/>
              <a:sym typeface="Trebuchet MS"/>
            </a:endParaRPr>
          </a:p>
          <a:p>
            <a:pPr indent="0" lvl="0" marL="12700" marR="0" rtl="0" algn="l">
              <a:lnSpc>
                <a:spcPct val="104848"/>
              </a:lnSpc>
              <a:spcBef>
                <a:spcPts val="10"/>
              </a:spcBef>
              <a:spcAft>
                <a:spcPts val="0"/>
              </a:spcAft>
              <a:buNone/>
            </a:pPr>
            <a:r>
              <a:rPr baseline="30000" lang="en-GB" sz="1975">
                <a:solidFill>
                  <a:srgbClr val="FD8536"/>
                </a:solidFill>
                <a:latin typeface="Noto Sans Symbols"/>
                <a:ea typeface="Noto Sans Symbols"/>
                <a:cs typeface="Noto Sans Symbols"/>
                <a:sym typeface="Noto Sans Symbols"/>
              </a:rPr>
              <a:t>′</a:t>
            </a:r>
            <a:r>
              <a:rPr baseline="30000" lang="en-GB" sz="1975">
                <a:solidFill>
                  <a:srgbClr val="FD8536"/>
                </a:solidFill>
                <a:latin typeface="Times New Roman"/>
                <a:ea typeface="Times New Roman"/>
                <a:cs typeface="Times New Roman"/>
                <a:sym typeface="Times New Roman"/>
              </a:rPr>
              <a:t> </a:t>
            </a:r>
            <a:r>
              <a:rPr lang="en-GB" sz="1900">
                <a:latin typeface="Cambria"/>
                <a:ea typeface="Cambria"/>
                <a:cs typeface="Cambria"/>
                <a:sym typeface="Cambria"/>
              </a:rPr>
              <a:t>An actual least-cost path from</a:t>
            </a:r>
            <a:endParaRPr sz="1900">
              <a:latin typeface="Cambria"/>
              <a:ea typeface="Cambria"/>
              <a:cs typeface="Cambria"/>
              <a:sym typeface="Cambria"/>
            </a:endParaRPr>
          </a:p>
          <a:p>
            <a:pPr indent="0" lvl="0" marL="0" marR="78740" rtl="0" algn="ctr">
              <a:lnSpc>
                <a:spcPct val="108124"/>
              </a:lnSpc>
              <a:spcBef>
                <a:spcPts val="0"/>
              </a:spcBef>
              <a:spcAft>
                <a:spcPts val="0"/>
              </a:spcAft>
              <a:buNone/>
            </a:pPr>
            <a:r>
              <a:rPr b="1" i="1" lang="en-GB" sz="1900">
                <a:solidFill>
                  <a:srgbClr val="FD8536"/>
                </a:solidFill>
                <a:latin typeface="Verdana"/>
                <a:ea typeface="Verdana"/>
                <a:cs typeface="Verdana"/>
                <a:sym typeface="Verdana"/>
              </a:rPr>
              <a:t>A </a:t>
            </a:r>
            <a:r>
              <a:rPr lang="en-GB" sz="1900">
                <a:latin typeface="Cambria"/>
                <a:ea typeface="Cambria"/>
                <a:cs typeface="Cambria"/>
                <a:sym typeface="Cambria"/>
              </a:rPr>
              <a:t>is </a:t>
            </a:r>
            <a:r>
              <a:rPr b="1" i="1" lang="en-GB" sz="1900">
                <a:solidFill>
                  <a:srgbClr val="565E6C"/>
                </a:solidFill>
                <a:latin typeface="Verdana"/>
                <a:ea typeface="Verdana"/>
                <a:cs typeface="Verdana"/>
                <a:sym typeface="Verdana"/>
              </a:rPr>
              <a:t>ADBCE</a:t>
            </a:r>
            <a:r>
              <a:rPr lang="en-GB" sz="1900">
                <a:latin typeface="Cambria"/>
                <a:ea typeface="Cambria"/>
                <a:cs typeface="Cambria"/>
                <a:sym typeface="Cambria"/>
              </a:rPr>
              <a:t>, at a cost of </a:t>
            </a:r>
            <a:r>
              <a:rPr lang="en-GB" sz="1900">
                <a:solidFill>
                  <a:srgbClr val="7497D8"/>
                </a:solidFill>
                <a:latin typeface="Trebuchet MS"/>
                <a:ea typeface="Trebuchet MS"/>
                <a:cs typeface="Trebuchet MS"/>
                <a:sym typeface="Trebuchet MS"/>
              </a:rPr>
              <a:t>14</a:t>
            </a:r>
            <a:endParaRPr sz="1900">
              <a:latin typeface="Trebuchet MS"/>
              <a:ea typeface="Trebuchet MS"/>
              <a:cs typeface="Trebuchet MS"/>
              <a:sym typeface="Trebuchet MS"/>
            </a:endParaRPr>
          </a:p>
        </p:txBody>
      </p:sp>
      <p:sp>
        <p:nvSpPr>
          <p:cNvPr id="255" name="Google Shape;255;p39"/>
          <p:cNvSpPr txBox="1"/>
          <p:nvPr/>
        </p:nvSpPr>
        <p:spPr>
          <a:xfrm>
            <a:off x="2291079" y="4564380"/>
            <a:ext cx="273685" cy="38481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GB" sz="3200">
                <a:solidFill>
                  <a:srgbClr val="565E6C"/>
                </a:solidFill>
                <a:latin typeface="Times New Roman"/>
                <a:ea typeface="Times New Roman"/>
                <a:cs typeface="Times New Roman"/>
                <a:sym typeface="Times New Roman"/>
              </a:rPr>
              <a:t>E</a:t>
            </a:r>
            <a:endParaRPr sz="3200">
              <a:latin typeface="Times New Roman"/>
              <a:ea typeface="Times New Roman"/>
              <a:cs typeface="Times New Roman"/>
              <a:sym typeface="Times New Roman"/>
            </a:endParaRPr>
          </a:p>
        </p:txBody>
      </p:sp>
      <p:sp>
        <p:nvSpPr>
          <p:cNvPr id="256" name="Google Shape;256;p39"/>
          <p:cNvSpPr/>
          <p:nvPr/>
        </p:nvSpPr>
        <p:spPr>
          <a:xfrm>
            <a:off x="826135" y="3213259"/>
            <a:ext cx="176528" cy="1333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7" name="Google Shape;257;p39"/>
          <p:cNvSpPr/>
          <p:nvPr/>
        </p:nvSpPr>
        <p:spPr>
          <a:xfrm>
            <a:off x="3263265" y="3213259"/>
            <a:ext cx="177798" cy="1333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8" name="Google Shape;258;p39"/>
          <p:cNvSpPr/>
          <p:nvPr/>
        </p:nvSpPr>
        <p:spPr>
          <a:xfrm>
            <a:off x="1205865" y="4184809"/>
            <a:ext cx="177798" cy="1333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9" name="Google Shape;259;p39"/>
          <p:cNvSpPr/>
          <p:nvPr/>
        </p:nvSpPr>
        <p:spPr>
          <a:xfrm>
            <a:off x="2348865" y="4470559"/>
            <a:ext cx="177798" cy="1333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0" name="Google Shape;260;p39"/>
          <p:cNvSpPr/>
          <p:nvPr/>
        </p:nvSpPr>
        <p:spPr>
          <a:xfrm>
            <a:off x="999489" y="3273266"/>
            <a:ext cx="599440" cy="14287"/>
          </a:xfrm>
          <a:custGeom>
            <a:rect b="b" l="l" r="r" t="t"/>
            <a:pathLst>
              <a:path extrusionOk="0" h="19050" w="599440">
                <a:moveTo>
                  <a:pt x="0" y="19048"/>
                </a:moveTo>
                <a:lnTo>
                  <a:pt x="599440" y="19048"/>
                </a:lnTo>
                <a:lnTo>
                  <a:pt x="599440" y="0"/>
                </a:lnTo>
                <a:lnTo>
                  <a:pt x="0" y="0"/>
                </a:lnTo>
                <a:lnTo>
                  <a:pt x="0" y="19048"/>
                </a:lnTo>
                <a:close/>
              </a:path>
            </a:pathLst>
          </a:custGeom>
          <a:solidFill>
            <a:srgbClr val="7497D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1" name="Google Shape;261;p39"/>
          <p:cNvSpPr/>
          <p:nvPr/>
        </p:nvSpPr>
        <p:spPr>
          <a:xfrm>
            <a:off x="999489" y="3280409"/>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2" name="Google Shape;262;p39"/>
          <p:cNvSpPr/>
          <p:nvPr/>
        </p:nvSpPr>
        <p:spPr>
          <a:xfrm>
            <a:off x="1600200" y="3200400"/>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3" name="Google Shape;263;p39"/>
          <p:cNvSpPr/>
          <p:nvPr/>
        </p:nvSpPr>
        <p:spPr>
          <a:xfrm>
            <a:off x="914400" y="3344227"/>
            <a:ext cx="326390" cy="860107"/>
          </a:xfrm>
          <a:custGeom>
            <a:rect b="b" l="l" r="r" t="t"/>
            <a:pathLst>
              <a:path extrusionOk="0" h="1146810" w="326390">
                <a:moveTo>
                  <a:pt x="0" y="0"/>
                </a:moveTo>
                <a:lnTo>
                  <a:pt x="326390" y="1146809"/>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4" name="Google Shape;264;p39"/>
          <p:cNvSpPr/>
          <p:nvPr/>
        </p:nvSpPr>
        <p:spPr>
          <a:xfrm>
            <a:off x="914400" y="3344227"/>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5" name="Google Shape;265;p39"/>
          <p:cNvSpPr/>
          <p:nvPr/>
        </p:nvSpPr>
        <p:spPr>
          <a:xfrm>
            <a:off x="1243330" y="4205288"/>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6" name="Google Shape;266;p39"/>
          <p:cNvSpPr/>
          <p:nvPr/>
        </p:nvSpPr>
        <p:spPr>
          <a:xfrm>
            <a:off x="1348739" y="3344227"/>
            <a:ext cx="327660" cy="860107"/>
          </a:xfrm>
          <a:custGeom>
            <a:rect b="b" l="l" r="r" t="t"/>
            <a:pathLst>
              <a:path extrusionOk="0" h="1146810" w="327660">
                <a:moveTo>
                  <a:pt x="0" y="1146809"/>
                </a:moveTo>
                <a:lnTo>
                  <a:pt x="327659"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7" name="Google Shape;267;p39"/>
          <p:cNvSpPr/>
          <p:nvPr/>
        </p:nvSpPr>
        <p:spPr>
          <a:xfrm>
            <a:off x="1348739" y="3344227"/>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8" name="Google Shape;268;p39"/>
          <p:cNvSpPr/>
          <p:nvPr/>
        </p:nvSpPr>
        <p:spPr>
          <a:xfrm>
            <a:off x="1677670" y="4205288"/>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9" name="Google Shape;269;p39"/>
          <p:cNvSpPr/>
          <p:nvPr/>
        </p:nvSpPr>
        <p:spPr>
          <a:xfrm>
            <a:off x="1676400" y="3344227"/>
            <a:ext cx="707390" cy="1145857"/>
          </a:xfrm>
          <a:custGeom>
            <a:rect b="b" l="l" r="r" t="t"/>
            <a:pathLst>
              <a:path extrusionOk="0" h="1527810" w="707389">
                <a:moveTo>
                  <a:pt x="0" y="0"/>
                </a:moveTo>
                <a:lnTo>
                  <a:pt x="707389" y="1527809"/>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0" name="Google Shape;270;p39"/>
          <p:cNvSpPr/>
          <p:nvPr/>
        </p:nvSpPr>
        <p:spPr>
          <a:xfrm>
            <a:off x="1676400" y="3344227"/>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1" name="Google Shape;271;p39"/>
          <p:cNvSpPr/>
          <p:nvPr/>
        </p:nvSpPr>
        <p:spPr>
          <a:xfrm>
            <a:off x="2386329" y="4491038"/>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2" name="Google Shape;272;p39"/>
          <p:cNvSpPr/>
          <p:nvPr/>
        </p:nvSpPr>
        <p:spPr>
          <a:xfrm>
            <a:off x="1596389" y="3220402"/>
            <a:ext cx="158750" cy="119062"/>
          </a:xfrm>
          <a:custGeom>
            <a:rect b="b" l="l" r="r" t="t"/>
            <a:pathLst>
              <a:path extrusionOk="0" h="158750" w="158750">
                <a:moveTo>
                  <a:pt x="80009" y="0"/>
                </a:moveTo>
                <a:lnTo>
                  <a:pt x="111065" y="6052"/>
                </a:lnTo>
                <a:lnTo>
                  <a:pt x="136048" y="22701"/>
                </a:lnTo>
                <a:lnTo>
                  <a:pt x="152697" y="47684"/>
                </a:lnTo>
                <a:lnTo>
                  <a:pt x="158749" y="78739"/>
                </a:lnTo>
                <a:lnTo>
                  <a:pt x="152697" y="110529"/>
                </a:lnTo>
                <a:lnTo>
                  <a:pt x="136048" y="135889"/>
                </a:lnTo>
                <a:lnTo>
                  <a:pt x="111065" y="152677"/>
                </a:lnTo>
                <a:lnTo>
                  <a:pt x="80009" y="158749"/>
                </a:lnTo>
                <a:lnTo>
                  <a:pt x="48220" y="152677"/>
                </a:lnTo>
                <a:lnTo>
                  <a:pt x="22859" y="135889"/>
                </a:lnTo>
                <a:lnTo>
                  <a:pt x="6072" y="110529"/>
                </a:lnTo>
                <a:lnTo>
                  <a:pt x="0" y="78739"/>
                </a:lnTo>
                <a:lnTo>
                  <a:pt x="6072" y="47684"/>
                </a:lnTo>
                <a:lnTo>
                  <a:pt x="22860" y="22701"/>
                </a:lnTo>
                <a:lnTo>
                  <a:pt x="48220" y="6052"/>
                </a:lnTo>
                <a:lnTo>
                  <a:pt x="80009" y="0"/>
                </a:lnTo>
                <a:close/>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3" name="Google Shape;273;p39"/>
          <p:cNvSpPr/>
          <p:nvPr/>
        </p:nvSpPr>
        <p:spPr>
          <a:xfrm>
            <a:off x="1596389" y="3220402"/>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4" name="Google Shape;274;p39"/>
          <p:cNvSpPr/>
          <p:nvPr/>
        </p:nvSpPr>
        <p:spPr>
          <a:xfrm>
            <a:off x="1755139" y="3339465"/>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5" name="Google Shape;275;p39"/>
          <p:cNvSpPr/>
          <p:nvPr/>
        </p:nvSpPr>
        <p:spPr>
          <a:xfrm>
            <a:off x="2491739" y="3328034"/>
            <a:ext cx="806450" cy="1162050"/>
          </a:xfrm>
          <a:custGeom>
            <a:rect b="b" l="l" r="r" t="t"/>
            <a:pathLst>
              <a:path extrusionOk="0" h="1549400" w="806450">
                <a:moveTo>
                  <a:pt x="806450" y="0"/>
                </a:moveTo>
                <a:lnTo>
                  <a:pt x="0" y="154940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6" name="Google Shape;276;p39"/>
          <p:cNvSpPr/>
          <p:nvPr/>
        </p:nvSpPr>
        <p:spPr>
          <a:xfrm>
            <a:off x="2491739" y="3328034"/>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7" name="Google Shape;277;p39"/>
          <p:cNvSpPr/>
          <p:nvPr/>
        </p:nvSpPr>
        <p:spPr>
          <a:xfrm>
            <a:off x="3300729" y="4491038"/>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8" name="Google Shape;278;p39"/>
          <p:cNvSpPr txBox="1"/>
          <p:nvPr/>
        </p:nvSpPr>
        <p:spPr>
          <a:xfrm>
            <a:off x="767080" y="2849880"/>
            <a:ext cx="1111885" cy="38481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GB" sz="3200">
                <a:solidFill>
                  <a:srgbClr val="565E6C"/>
                </a:solidFill>
                <a:latin typeface="Times New Roman"/>
                <a:ea typeface="Times New Roman"/>
                <a:cs typeface="Times New Roman"/>
                <a:sym typeface="Times New Roman"/>
              </a:rPr>
              <a:t>A	B</a:t>
            </a:r>
            <a:endParaRPr sz="3200">
              <a:latin typeface="Times New Roman"/>
              <a:ea typeface="Times New Roman"/>
              <a:cs typeface="Times New Roman"/>
              <a:sym typeface="Times New Roman"/>
            </a:endParaRPr>
          </a:p>
        </p:txBody>
      </p:sp>
      <p:sp>
        <p:nvSpPr>
          <p:cNvPr id="279" name="Google Shape;279;p39"/>
          <p:cNvSpPr txBox="1"/>
          <p:nvPr/>
        </p:nvSpPr>
        <p:spPr>
          <a:xfrm>
            <a:off x="3205479" y="2849880"/>
            <a:ext cx="296545" cy="38481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GB" sz="3200">
                <a:solidFill>
                  <a:srgbClr val="565E6C"/>
                </a:solidFill>
                <a:latin typeface="Times New Roman"/>
                <a:ea typeface="Times New Roman"/>
                <a:cs typeface="Times New Roman"/>
                <a:sym typeface="Times New Roman"/>
              </a:rPr>
              <a:t>C</a:t>
            </a:r>
            <a:endParaRPr sz="3200">
              <a:latin typeface="Times New Roman"/>
              <a:ea typeface="Times New Roman"/>
              <a:cs typeface="Times New Roman"/>
              <a:sym typeface="Times New Roman"/>
            </a:endParaRPr>
          </a:p>
        </p:txBody>
      </p:sp>
      <p:sp>
        <p:nvSpPr>
          <p:cNvPr id="280" name="Google Shape;280;p39"/>
          <p:cNvSpPr txBox="1"/>
          <p:nvPr/>
        </p:nvSpPr>
        <p:spPr>
          <a:xfrm>
            <a:off x="1148080" y="4278630"/>
            <a:ext cx="319405" cy="38481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GB" sz="3200">
                <a:solidFill>
                  <a:srgbClr val="565E6C"/>
                </a:solidFill>
                <a:latin typeface="Times New Roman"/>
                <a:ea typeface="Times New Roman"/>
                <a:cs typeface="Times New Roman"/>
                <a:sym typeface="Times New Roman"/>
              </a:rPr>
              <a:t>D</a:t>
            </a:r>
            <a:endParaRPr sz="3200">
              <a:latin typeface="Times New Roman"/>
              <a:ea typeface="Times New Roman"/>
              <a:cs typeface="Times New Roman"/>
              <a:sym typeface="Times New Roman"/>
            </a:endParaRPr>
          </a:p>
        </p:txBody>
      </p:sp>
      <p:sp>
        <p:nvSpPr>
          <p:cNvPr id="281" name="Google Shape;281;p39"/>
          <p:cNvSpPr txBox="1"/>
          <p:nvPr/>
        </p:nvSpPr>
        <p:spPr>
          <a:xfrm>
            <a:off x="1221739" y="2997517"/>
            <a:ext cx="158750" cy="2476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7497D8"/>
                </a:solidFill>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282" name="Google Shape;282;p39"/>
          <p:cNvSpPr txBox="1"/>
          <p:nvPr/>
        </p:nvSpPr>
        <p:spPr>
          <a:xfrm>
            <a:off x="842010" y="3534727"/>
            <a:ext cx="692150" cy="2476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7497D8"/>
                </a:solidFill>
                <a:latin typeface="Trebuchet MS"/>
                <a:ea typeface="Trebuchet MS"/>
                <a:cs typeface="Trebuchet MS"/>
                <a:sym typeface="Trebuchet MS"/>
              </a:rPr>
              <a:t>3	3</a:t>
            </a:r>
            <a:endParaRPr sz="2000">
              <a:latin typeface="Trebuchet MS"/>
              <a:ea typeface="Trebuchet MS"/>
              <a:cs typeface="Trebuchet MS"/>
              <a:sym typeface="Trebuchet MS"/>
            </a:endParaRPr>
          </a:p>
        </p:txBody>
      </p:sp>
      <p:sp>
        <p:nvSpPr>
          <p:cNvPr id="283" name="Google Shape;283;p39"/>
          <p:cNvSpPr txBox="1"/>
          <p:nvPr/>
        </p:nvSpPr>
        <p:spPr>
          <a:xfrm>
            <a:off x="1748789" y="3020377"/>
            <a:ext cx="1532890" cy="2476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u="sng">
                <a:solidFill>
                  <a:srgbClr val="7497D8"/>
                </a:solidFill>
                <a:latin typeface="Times New Roman"/>
                <a:ea typeface="Times New Roman"/>
                <a:cs typeface="Times New Roman"/>
                <a:sym typeface="Times New Roman"/>
              </a:rPr>
              <a:t> 	</a:t>
            </a:r>
            <a:r>
              <a:rPr lang="en-GB" sz="2000" u="sng">
                <a:solidFill>
                  <a:srgbClr val="7497D8"/>
                </a:solidFill>
                <a:latin typeface="Trebuchet MS"/>
                <a:ea typeface="Trebuchet MS"/>
                <a:cs typeface="Trebuchet MS"/>
                <a:sym typeface="Trebuchet MS"/>
              </a:rPr>
              <a:t>4	</a:t>
            </a:r>
            <a:endParaRPr sz="2000">
              <a:latin typeface="Trebuchet MS"/>
              <a:ea typeface="Trebuchet MS"/>
              <a:cs typeface="Trebuchet MS"/>
              <a:sym typeface="Trebuchet MS"/>
            </a:endParaRPr>
          </a:p>
        </p:txBody>
      </p:sp>
      <p:sp>
        <p:nvSpPr>
          <p:cNvPr id="284" name="Google Shape;284;p39"/>
          <p:cNvSpPr txBox="1"/>
          <p:nvPr/>
        </p:nvSpPr>
        <p:spPr>
          <a:xfrm>
            <a:off x="2061210" y="3649027"/>
            <a:ext cx="158750" cy="2476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7497D8"/>
                </a:solidFill>
                <a:latin typeface="Trebuchet MS"/>
                <a:ea typeface="Trebuchet MS"/>
                <a:cs typeface="Trebuchet MS"/>
                <a:sym typeface="Trebuchet MS"/>
              </a:rPr>
              <a:t>4</a:t>
            </a:r>
            <a:endParaRPr sz="2000">
              <a:latin typeface="Trebuchet MS"/>
              <a:ea typeface="Trebuchet MS"/>
              <a:cs typeface="Trebuchet MS"/>
              <a:sym typeface="Trebuchet MS"/>
            </a:endParaRPr>
          </a:p>
        </p:txBody>
      </p:sp>
      <p:sp>
        <p:nvSpPr>
          <p:cNvPr id="285" name="Google Shape;285;p39"/>
          <p:cNvSpPr txBox="1"/>
          <p:nvPr/>
        </p:nvSpPr>
        <p:spPr>
          <a:xfrm>
            <a:off x="2747010" y="3649027"/>
            <a:ext cx="158750" cy="2476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7497D8"/>
                </a:solidFill>
                <a:latin typeface="Trebuchet MS"/>
                <a:ea typeface="Trebuchet MS"/>
                <a:cs typeface="Trebuchet MS"/>
                <a:sym typeface="Trebuchet MS"/>
              </a:rPr>
              <a:t>4</a:t>
            </a:r>
            <a:endParaRPr sz="2000">
              <a:latin typeface="Trebuchet MS"/>
              <a:ea typeface="Trebuchet MS"/>
              <a:cs typeface="Trebuchet MS"/>
              <a:sym typeface="Trebuchet MS"/>
            </a:endParaRPr>
          </a:p>
        </p:txBody>
      </p:sp>
      <p:sp>
        <p:nvSpPr>
          <p:cNvPr id="286" name="Google Shape;286;p39"/>
          <p:cNvSpPr/>
          <p:nvPr/>
        </p:nvSpPr>
        <p:spPr>
          <a:xfrm>
            <a:off x="999489" y="3270931"/>
            <a:ext cx="590550" cy="38100"/>
          </a:xfrm>
          <a:custGeom>
            <a:rect b="b" l="l" r="r" t="t"/>
            <a:pathLst>
              <a:path extrusionOk="0" h="50800" w="590550">
                <a:moveTo>
                  <a:pt x="0" y="50676"/>
                </a:moveTo>
                <a:lnTo>
                  <a:pt x="590550" y="50676"/>
                </a:lnTo>
                <a:lnTo>
                  <a:pt x="590550" y="0"/>
                </a:lnTo>
                <a:lnTo>
                  <a:pt x="0" y="0"/>
                </a:lnTo>
                <a:lnTo>
                  <a:pt x="0" y="50676"/>
                </a:lnTo>
                <a:close/>
              </a:path>
            </a:pathLst>
          </a:custGeom>
          <a:solidFill>
            <a:srgbClr val="565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7" name="Google Shape;287;p39"/>
          <p:cNvSpPr/>
          <p:nvPr/>
        </p:nvSpPr>
        <p:spPr>
          <a:xfrm>
            <a:off x="999489" y="3289934"/>
            <a:ext cx="0" cy="0"/>
          </a:xfrm>
          <a:custGeom>
            <a:rect b="b" l="l" r="r" t="t"/>
            <a:pathLst>
              <a:path extrusionOk="0" h="120000" w="120000">
                <a:moveTo>
                  <a:pt x="0" y="0"/>
                </a:moveTo>
                <a:lnTo>
                  <a:pt x="0" y="0"/>
                </a:lnTo>
              </a:path>
            </a:pathLst>
          </a:custGeom>
          <a:noFill/>
          <a:ln cap="flat" cmpd="sng" w="50675">
            <a:solidFill>
              <a:srgbClr val="565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8" name="Google Shape;288;p39"/>
          <p:cNvSpPr/>
          <p:nvPr/>
        </p:nvSpPr>
        <p:spPr>
          <a:xfrm>
            <a:off x="1592580" y="3290888"/>
            <a:ext cx="0" cy="0"/>
          </a:xfrm>
          <a:custGeom>
            <a:rect b="b" l="l" r="r" t="t"/>
            <a:pathLst>
              <a:path extrusionOk="0" h="120000" w="120000">
                <a:moveTo>
                  <a:pt x="0" y="0"/>
                </a:moveTo>
                <a:lnTo>
                  <a:pt x="0" y="0"/>
                </a:lnTo>
              </a:path>
            </a:pathLst>
          </a:custGeom>
          <a:noFill/>
          <a:ln cap="flat" cmpd="sng" w="50675">
            <a:solidFill>
              <a:srgbClr val="565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9" name="Google Shape;289;p39"/>
          <p:cNvSpPr/>
          <p:nvPr/>
        </p:nvSpPr>
        <p:spPr>
          <a:xfrm>
            <a:off x="1348739" y="3353752"/>
            <a:ext cx="327660" cy="860107"/>
          </a:xfrm>
          <a:custGeom>
            <a:rect b="b" l="l" r="r" t="t"/>
            <a:pathLst>
              <a:path extrusionOk="0" h="1146810" w="327660">
                <a:moveTo>
                  <a:pt x="327659" y="0"/>
                </a:moveTo>
                <a:lnTo>
                  <a:pt x="0" y="1146809"/>
                </a:lnTo>
              </a:path>
            </a:pathLst>
          </a:custGeom>
          <a:noFill/>
          <a:ln cap="flat" cmpd="sng" w="50675">
            <a:solidFill>
              <a:srgbClr val="565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0" name="Google Shape;290;p39"/>
          <p:cNvSpPr/>
          <p:nvPr/>
        </p:nvSpPr>
        <p:spPr>
          <a:xfrm>
            <a:off x="1348739" y="3353752"/>
            <a:ext cx="0" cy="0"/>
          </a:xfrm>
          <a:custGeom>
            <a:rect b="b" l="l" r="r" t="t"/>
            <a:pathLst>
              <a:path extrusionOk="0" h="120000" w="120000">
                <a:moveTo>
                  <a:pt x="0" y="0"/>
                </a:moveTo>
                <a:lnTo>
                  <a:pt x="0" y="0"/>
                </a:lnTo>
              </a:path>
            </a:pathLst>
          </a:custGeom>
          <a:noFill/>
          <a:ln cap="flat" cmpd="sng" w="50675">
            <a:solidFill>
              <a:srgbClr val="565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1" name="Google Shape;291;p39"/>
          <p:cNvSpPr/>
          <p:nvPr/>
        </p:nvSpPr>
        <p:spPr>
          <a:xfrm>
            <a:off x="1677670" y="4214813"/>
            <a:ext cx="0" cy="0"/>
          </a:xfrm>
          <a:custGeom>
            <a:rect b="b" l="l" r="r" t="t"/>
            <a:pathLst>
              <a:path extrusionOk="0" h="120000" w="120000">
                <a:moveTo>
                  <a:pt x="0" y="0"/>
                </a:moveTo>
                <a:lnTo>
                  <a:pt x="0" y="0"/>
                </a:lnTo>
              </a:path>
            </a:pathLst>
          </a:custGeom>
          <a:noFill/>
          <a:ln cap="flat" cmpd="sng" w="50675">
            <a:solidFill>
              <a:srgbClr val="565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2" name="Google Shape;292;p3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534669" y="675322"/>
            <a:ext cx="3134360" cy="36195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100"/>
              <a:t>PSEOUDOCODE</a:t>
            </a:r>
            <a:endParaRPr sz="3100"/>
          </a:p>
        </p:txBody>
      </p:sp>
      <p:sp>
        <p:nvSpPr>
          <p:cNvPr id="298" name="Google Shape;298;p4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
        <p:nvSpPr>
          <p:cNvPr id="299" name="Google Shape;299;p40"/>
          <p:cNvSpPr txBox="1"/>
          <p:nvPr/>
        </p:nvSpPr>
        <p:spPr>
          <a:xfrm>
            <a:off x="646430" y="2322194"/>
            <a:ext cx="184150" cy="1790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t/>
            </a:r>
            <a:endParaRPr sz="1400">
              <a:latin typeface="Noto Sans Symbols"/>
              <a:ea typeface="Noto Sans Symbols"/>
              <a:cs typeface="Noto Sans Symbols"/>
              <a:sym typeface="Noto Sans Symbols"/>
            </a:endParaRPr>
          </a:p>
        </p:txBody>
      </p:sp>
      <p:pic>
        <p:nvPicPr>
          <p:cNvPr id="300" name="Google Shape;300;p40"/>
          <p:cNvPicPr preferRelativeResize="0"/>
          <p:nvPr/>
        </p:nvPicPr>
        <p:blipFill>
          <a:blip r:embed="rId3">
            <a:alphaModFix/>
          </a:blip>
          <a:stretch>
            <a:fillRect/>
          </a:stretch>
        </p:blipFill>
        <p:spPr>
          <a:xfrm>
            <a:off x="534675" y="1512900"/>
            <a:ext cx="5648775" cy="3363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1"/>
          <p:cNvSpPr txBox="1"/>
          <p:nvPr>
            <p:ph idx="1" type="body"/>
          </p:nvPr>
        </p:nvSpPr>
        <p:spPr>
          <a:xfrm>
            <a:off x="738150" y="1937297"/>
            <a:ext cx="7667700" cy="14028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GB" sz="5000"/>
              <a:t>THANK YOU</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type="title"/>
          </p:nvPr>
        </p:nvSpPr>
        <p:spPr>
          <a:xfrm>
            <a:off x="334625" y="346425"/>
            <a:ext cx="8341200" cy="52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2900" u="sng">
                <a:solidFill>
                  <a:srgbClr val="000000"/>
                </a:solidFill>
              </a:rPr>
              <a:t>Recursion and Principle of Mathematical Induction</a:t>
            </a:r>
            <a:endParaRPr sz="2900" u="sng">
              <a:solidFill>
                <a:srgbClr val="000000"/>
              </a:solidFill>
            </a:endParaRPr>
          </a:p>
        </p:txBody>
      </p:sp>
      <p:sp>
        <p:nvSpPr>
          <p:cNvPr id="76" name="Google Shape;76;p17"/>
          <p:cNvSpPr txBox="1"/>
          <p:nvPr>
            <p:ph idx="1" type="body"/>
          </p:nvPr>
        </p:nvSpPr>
        <p:spPr>
          <a:xfrm>
            <a:off x="334625" y="1450100"/>
            <a:ext cx="8341200" cy="328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3000">
                <a:solidFill>
                  <a:srgbClr val="000000"/>
                </a:solidFill>
              </a:rPr>
              <a:t>According to PMI, if a given F(n) is true for all natural numbers,</a:t>
            </a:r>
            <a:endParaRPr sz="3000">
              <a:solidFill>
                <a:srgbClr val="000000"/>
              </a:solidFill>
            </a:endParaRPr>
          </a:p>
          <a:p>
            <a:pPr indent="-336550" lvl="0" marL="457200" rtl="0" algn="l">
              <a:spcBef>
                <a:spcPts val="1600"/>
              </a:spcBef>
              <a:spcAft>
                <a:spcPts val="0"/>
              </a:spcAft>
              <a:buClr>
                <a:srgbClr val="000000"/>
              </a:buClr>
              <a:buSzPts val="1700"/>
              <a:buChar char="●"/>
            </a:pPr>
            <a:r>
              <a:rPr lang="en-GB" sz="3000" u="sng">
                <a:solidFill>
                  <a:srgbClr val="000000"/>
                </a:solidFill>
              </a:rPr>
              <a:t>Base Case:</a:t>
            </a:r>
            <a:r>
              <a:rPr lang="en-GB" sz="3000">
                <a:solidFill>
                  <a:srgbClr val="000000"/>
                </a:solidFill>
              </a:rPr>
              <a:t> Prove F(0) or F(1) is true</a:t>
            </a:r>
            <a:endParaRPr sz="3000">
              <a:solidFill>
                <a:srgbClr val="000000"/>
              </a:solidFill>
            </a:endParaRPr>
          </a:p>
          <a:p>
            <a:pPr indent="-336550" lvl="0" marL="457200" rtl="0" algn="l">
              <a:spcBef>
                <a:spcPts val="0"/>
              </a:spcBef>
              <a:spcAft>
                <a:spcPts val="0"/>
              </a:spcAft>
              <a:buClr>
                <a:srgbClr val="000000"/>
              </a:buClr>
              <a:buSzPts val="1700"/>
              <a:buChar char="●"/>
            </a:pPr>
            <a:r>
              <a:rPr lang="en-GB" sz="3000" u="sng">
                <a:solidFill>
                  <a:srgbClr val="000000"/>
                </a:solidFill>
              </a:rPr>
              <a:t>Induction Hypothesis:</a:t>
            </a:r>
            <a:r>
              <a:rPr lang="en-GB" sz="3000">
                <a:solidFill>
                  <a:srgbClr val="000000"/>
                </a:solidFill>
              </a:rPr>
              <a:t> Assume F(k) is true</a:t>
            </a:r>
            <a:endParaRPr sz="3000">
              <a:solidFill>
                <a:srgbClr val="000000"/>
              </a:solidFill>
            </a:endParaRPr>
          </a:p>
          <a:p>
            <a:pPr indent="-336550" lvl="0" marL="457200" rtl="0" algn="l">
              <a:spcBef>
                <a:spcPts val="0"/>
              </a:spcBef>
              <a:spcAft>
                <a:spcPts val="0"/>
              </a:spcAft>
              <a:buClr>
                <a:srgbClr val="000000"/>
              </a:buClr>
              <a:buSzPts val="1700"/>
              <a:buChar char="●"/>
            </a:pPr>
            <a:r>
              <a:rPr lang="en-GB" sz="3000" u="sng">
                <a:solidFill>
                  <a:srgbClr val="000000"/>
                </a:solidFill>
              </a:rPr>
              <a:t>Induction Step: </a:t>
            </a:r>
            <a:r>
              <a:rPr lang="en-GB" sz="3000">
                <a:solidFill>
                  <a:srgbClr val="000000"/>
                </a:solidFill>
              </a:rPr>
              <a:t>Using induction hypothesis, prove that F(k+1) is true</a:t>
            </a:r>
            <a:endParaRPr sz="3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8"/>
          <p:cNvSpPr txBox="1"/>
          <p:nvPr>
            <p:ph type="title"/>
          </p:nvPr>
        </p:nvSpPr>
        <p:spPr>
          <a:xfrm>
            <a:off x="738200" y="346425"/>
            <a:ext cx="7667700" cy="52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solidFill>
                  <a:srgbClr val="000000"/>
                </a:solidFill>
              </a:rPr>
              <a:t>Example:</a:t>
            </a:r>
            <a:endParaRPr>
              <a:solidFill>
                <a:srgbClr val="000000"/>
              </a:solidFill>
            </a:endParaRPr>
          </a:p>
        </p:txBody>
      </p:sp>
      <p:sp>
        <p:nvSpPr>
          <p:cNvPr id="82" name="Google Shape;82;p18"/>
          <p:cNvSpPr txBox="1"/>
          <p:nvPr>
            <p:ph idx="1" type="body"/>
          </p:nvPr>
        </p:nvSpPr>
        <p:spPr>
          <a:xfrm>
            <a:off x="738200" y="1168876"/>
            <a:ext cx="7667700" cy="376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2100">
                <a:solidFill>
                  <a:srgbClr val="000000"/>
                </a:solidFill>
              </a:rPr>
              <a:t>Prove that</a:t>
            </a:r>
            <a:r>
              <a:rPr lang="en-GB" sz="2100"/>
              <a:t> </a:t>
            </a:r>
            <a:r>
              <a:rPr lang="en-GB" sz="1900">
                <a:solidFill>
                  <a:srgbClr val="000066"/>
                </a:solidFill>
                <a:highlight>
                  <a:srgbClr val="FFFFFF"/>
                </a:highlight>
                <a:latin typeface="Times New Roman"/>
                <a:ea typeface="Times New Roman"/>
                <a:cs typeface="Times New Roman"/>
                <a:sym typeface="Times New Roman"/>
              </a:rPr>
              <a:t>1 + 2 + 3 + .  .  .  + </a:t>
            </a:r>
            <a:r>
              <a:rPr i="1" lang="en-GB" sz="1900">
                <a:solidFill>
                  <a:srgbClr val="000066"/>
                </a:solidFill>
                <a:highlight>
                  <a:srgbClr val="FFFFFF"/>
                </a:highlight>
                <a:latin typeface="Times New Roman"/>
                <a:ea typeface="Times New Roman"/>
                <a:cs typeface="Times New Roman"/>
                <a:sym typeface="Times New Roman"/>
              </a:rPr>
              <a:t>n</a:t>
            </a:r>
            <a:r>
              <a:rPr lang="en-GB" sz="1900">
                <a:solidFill>
                  <a:srgbClr val="000066"/>
                </a:solidFill>
                <a:highlight>
                  <a:srgbClr val="FFFFFF"/>
                </a:highlight>
                <a:latin typeface="Times New Roman"/>
                <a:ea typeface="Times New Roman"/>
                <a:cs typeface="Times New Roman"/>
                <a:sym typeface="Times New Roman"/>
              </a:rPr>
              <a:t>= </a:t>
            </a:r>
            <a:r>
              <a:rPr i="1" lang="en-GB" sz="1800">
                <a:solidFill>
                  <a:srgbClr val="000066"/>
                </a:solidFill>
                <a:highlight>
                  <a:srgbClr val="FFFFFF"/>
                </a:highlight>
                <a:latin typeface="Times New Roman"/>
                <a:ea typeface="Times New Roman"/>
                <a:cs typeface="Times New Roman"/>
                <a:sym typeface="Times New Roman"/>
              </a:rPr>
              <a:t>n</a:t>
            </a:r>
            <a:r>
              <a:rPr lang="en-GB" sz="1800">
                <a:solidFill>
                  <a:srgbClr val="000066"/>
                </a:solidFill>
                <a:highlight>
                  <a:srgbClr val="FFFFFF"/>
                </a:highlight>
                <a:latin typeface="Times New Roman"/>
                <a:ea typeface="Times New Roman"/>
                <a:cs typeface="Times New Roman"/>
                <a:sym typeface="Times New Roman"/>
              </a:rPr>
              <a:t>(</a:t>
            </a:r>
            <a:r>
              <a:rPr i="1" lang="en-GB" sz="1800">
                <a:solidFill>
                  <a:srgbClr val="000066"/>
                </a:solidFill>
                <a:highlight>
                  <a:srgbClr val="FFFFFF"/>
                </a:highlight>
                <a:latin typeface="Times New Roman"/>
                <a:ea typeface="Times New Roman"/>
                <a:cs typeface="Times New Roman"/>
                <a:sym typeface="Times New Roman"/>
              </a:rPr>
              <a:t>n</a:t>
            </a:r>
            <a:r>
              <a:rPr lang="en-GB" sz="1800">
                <a:solidFill>
                  <a:srgbClr val="000066"/>
                </a:solidFill>
                <a:highlight>
                  <a:srgbClr val="FFFFFF"/>
                </a:highlight>
                <a:latin typeface="Times New Roman"/>
                <a:ea typeface="Times New Roman"/>
                <a:cs typeface="Times New Roman"/>
                <a:sym typeface="Times New Roman"/>
              </a:rPr>
              <a:t> + 1)/2</a:t>
            </a:r>
            <a:endParaRPr sz="1800">
              <a:solidFill>
                <a:srgbClr val="000066"/>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GB" sz="2100">
                <a:solidFill>
                  <a:srgbClr val="000066"/>
                </a:solidFill>
                <a:highlight>
                  <a:srgbClr val="FFFFFF"/>
                </a:highlight>
              </a:rPr>
              <a:t>Base Case: L.H.S=F(0)=0         ;   F(1)=1</a:t>
            </a:r>
            <a:endParaRPr sz="2100">
              <a:solidFill>
                <a:srgbClr val="000066"/>
              </a:solidFill>
              <a:highlight>
                <a:srgbClr val="FFFFFF"/>
              </a:highlight>
            </a:endParaRPr>
          </a:p>
          <a:p>
            <a:pPr indent="0" lvl="0" marL="0" rtl="0" algn="l">
              <a:spcBef>
                <a:spcPts val="1600"/>
              </a:spcBef>
              <a:spcAft>
                <a:spcPts val="0"/>
              </a:spcAft>
              <a:buNone/>
            </a:pPr>
            <a:r>
              <a:rPr lang="en-GB" sz="2100">
                <a:solidFill>
                  <a:srgbClr val="000066"/>
                </a:solidFill>
                <a:highlight>
                  <a:srgbClr val="FFFFFF"/>
                </a:highlight>
              </a:rPr>
              <a:t>                    R.H.S=n(n+1)/2=0 ;    1(1+1)/2=1</a:t>
            </a:r>
            <a:endParaRPr sz="2100">
              <a:solidFill>
                <a:srgbClr val="000066"/>
              </a:solidFill>
              <a:highlight>
                <a:srgbClr val="FFFFFF"/>
              </a:highlight>
            </a:endParaRPr>
          </a:p>
          <a:p>
            <a:pPr indent="0" lvl="0" marL="0" rtl="0" algn="l">
              <a:spcBef>
                <a:spcPts val="1600"/>
              </a:spcBef>
              <a:spcAft>
                <a:spcPts val="0"/>
              </a:spcAft>
              <a:buNone/>
            </a:pPr>
            <a:r>
              <a:rPr lang="en-GB" sz="2100">
                <a:solidFill>
                  <a:srgbClr val="000066"/>
                </a:solidFill>
                <a:highlight>
                  <a:srgbClr val="FFFFFF"/>
                </a:highlight>
              </a:rPr>
              <a:t>         L.H.S=R.H.S</a:t>
            </a:r>
            <a:endParaRPr sz="2100">
              <a:solidFill>
                <a:srgbClr val="000066"/>
              </a:solidFill>
              <a:highlight>
                <a:srgbClr val="FFFFFF"/>
              </a:highlight>
            </a:endParaRPr>
          </a:p>
          <a:p>
            <a:pPr indent="0" lvl="0" marL="0" rtl="0" algn="l">
              <a:spcBef>
                <a:spcPts val="1600"/>
              </a:spcBef>
              <a:spcAft>
                <a:spcPts val="0"/>
              </a:spcAft>
              <a:buNone/>
            </a:pPr>
            <a:r>
              <a:rPr lang="en-GB" sz="2100">
                <a:solidFill>
                  <a:srgbClr val="000066"/>
                </a:solidFill>
                <a:highlight>
                  <a:srgbClr val="FFFFFF"/>
                </a:highlight>
              </a:rPr>
              <a:t>         Base Case is true.</a:t>
            </a:r>
            <a:endParaRPr sz="2100">
              <a:solidFill>
                <a:srgbClr val="000066"/>
              </a:solidFill>
              <a:highlight>
                <a:srgbClr val="FFFFFF"/>
              </a:highlight>
            </a:endParaRPr>
          </a:p>
          <a:p>
            <a:pPr indent="0" lvl="0" marL="0" rtl="0" algn="l">
              <a:spcBef>
                <a:spcPts val="1600"/>
              </a:spcBef>
              <a:spcAft>
                <a:spcPts val="0"/>
              </a:spcAft>
              <a:buNone/>
            </a:pPr>
            <a:r>
              <a:rPr lang="en-GB" sz="2100">
                <a:solidFill>
                  <a:srgbClr val="000066"/>
                </a:solidFill>
                <a:highlight>
                  <a:srgbClr val="FFFFFF"/>
                </a:highlight>
              </a:rPr>
              <a:t>Induction Hypothesis: 1+2+3+...+K=K(K+1)/2</a:t>
            </a:r>
            <a:endParaRPr sz="2100">
              <a:solidFill>
                <a:srgbClr val="000066"/>
              </a:solidFill>
              <a:highlight>
                <a:srgbClr val="FFFFFF"/>
              </a:highlight>
            </a:endParaRPr>
          </a:p>
          <a:p>
            <a:pPr indent="0" lvl="0" marL="0" rtl="0" algn="l">
              <a:spcBef>
                <a:spcPts val="1600"/>
              </a:spcBef>
              <a:spcAft>
                <a:spcPts val="0"/>
              </a:spcAft>
              <a:buNone/>
            </a:pPr>
            <a:r>
              <a:rPr lang="en-GB" sz="2100">
                <a:solidFill>
                  <a:srgbClr val="000066"/>
                </a:solidFill>
                <a:highlight>
                  <a:srgbClr val="FFFFFF"/>
                </a:highlight>
              </a:rPr>
              <a:t>                                    Assume this to be true</a:t>
            </a:r>
            <a:endParaRPr sz="2100">
              <a:solidFill>
                <a:srgbClr val="000066"/>
              </a:solidFill>
              <a:highlight>
                <a:srgbClr val="FFFFFF"/>
              </a:highlight>
            </a:endParaRPr>
          </a:p>
          <a:p>
            <a:pPr indent="0" lvl="0" marL="0" rtl="0" algn="l">
              <a:spcBef>
                <a:spcPts val="1600"/>
              </a:spcBef>
              <a:spcAft>
                <a:spcPts val="0"/>
              </a:spcAft>
              <a:buNone/>
            </a:pPr>
            <a:r>
              <a:t/>
            </a:r>
            <a:endParaRPr sz="2100">
              <a:solidFill>
                <a:srgbClr val="000066"/>
              </a:solidFill>
              <a:highlight>
                <a:srgbClr val="FFFFFF"/>
              </a:highlight>
            </a:endParaRPr>
          </a:p>
          <a:p>
            <a:pPr indent="0" lvl="0" marL="0" rtl="0" algn="l">
              <a:spcBef>
                <a:spcPts val="1600"/>
              </a:spcBef>
              <a:spcAft>
                <a:spcPts val="1600"/>
              </a:spcAft>
              <a:buNone/>
            </a:pPr>
            <a:r>
              <a:rPr lang="en-GB" sz="3100">
                <a:solidFill>
                  <a:srgbClr val="000066"/>
                </a:solidFill>
                <a:highlight>
                  <a:srgbClr val="FFFFFF"/>
                </a:highlight>
              </a:rPr>
              <a:t>               </a:t>
            </a:r>
            <a:endParaRPr sz="3100">
              <a:solidFill>
                <a:srgbClr val="000066"/>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9"/>
          <p:cNvSpPr txBox="1"/>
          <p:nvPr>
            <p:ph idx="1" type="body"/>
          </p:nvPr>
        </p:nvSpPr>
        <p:spPr>
          <a:xfrm>
            <a:off x="738200" y="681675"/>
            <a:ext cx="7667700" cy="374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1900">
                <a:solidFill>
                  <a:srgbClr val="000066"/>
                </a:solidFill>
                <a:highlight>
                  <a:srgbClr val="FFFFFF"/>
                </a:highlight>
              </a:rPr>
              <a:t>Induction Step: L.H.S: 1+2+3+...+(K+1)=(K+1)+[1+2+3+....+K]</a:t>
            </a:r>
            <a:endParaRPr sz="1900">
              <a:solidFill>
                <a:srgbClr val="000066"/>
              </a:solidFill>
              <a:highlight>
                <a:srgbClr val="FFFFFF"/>
              </a:highlight>
            </a:endParaRPr>
          </a:p>
          <a:p>
            <a:pPr indent="0" lvl="0" marL="0" rtl="0" algn="l">
              <a:spcBef>
                <a:spcPts val="1600"/>
              </a:spcBef>
              <a:spcAft>
                <a:spcPts val="0"/>
              </a:spcAft>
              <a:buNone/>
            </a:pPr>
            <a:r>
              <a:rPr lang="en-GB" sz="1900">
                <a:solidFill>
                  <a:srgbClr val="000066"/>
                </a:solidFill>
                <a:highlight>
                  <a:srgbClr val="FFFFFF"/>
                </a:highlight>
              </a:rPr>
              <a:t>                                                               =(K+1)+K(K+1)/2=(K+1)(K+2)/2</a:t>
            </a:r>
            <a:endParaRPr sz="1900">
              <a:solidFill>
                <a:srgbClr val="000066"/>
              </a:solidFill>
              <a:highlight>
                <a:srgbClr val="FFFFFF"/>
              </a:highlight>
            </a:endParaRPr>
          </a:p>
          <a:p>
            <a:pPr indent="0" lvl="0" marL="0" rtl="0" algn="l">
              <a:spcBef>
                <a:spcPts val="1600"/>
              </a:spcBef>
              <a:spcAft>
                <a:spcPts val="0"/>
              </a:spcAft>
              <a:buNone/>
            </a:pPr>
            <a:r>
              <a:rPr lang="en-GB" sz="1900">
                <a:solidFill>
                  <a:srgbClr val="000066"/>
                </a:solidFill>
                <a:highlight>
                  <a:srgbClr val="FFFFFF"/>
                </a:highlight>
              </a:rPr>
              <a:t>                         R.H.S: (K+1)(K+2)/2</a:t>
            </a:r>
            <a:endParaRPr sz="1900">
              <a:solidFill>
                <a:srgbClr val="000066"/>
              </a:solidFill>
              <a:highlight>
                <a:srgbClr val="FFFFFF"/>
              </a:highlight>
            </a:endParaRPr>
          </a:p>
          <a:p>
            <a:pPr indent="0" lvl="0" marL="0" rtl="0" algn="l">
              <a:spcBef>
                <a:spcPts val="1600"/>
              </a:spcBef>
              <a:spcAft>
                <a:spcPts val="0"/>
              </a:spcAft>
              <a:buNone/>
            </a:pPr>
            <a:r>
              <a:rPr lang="en-GB" sz="1900">
                <a:solidFill>
                  <a:srgbClr val="000066"/>
                </a:solidFill>
                <a:highlight>
                  <a:srgbClr val="FFFFFF"/>
                </a:highlight>
              </a:rPr>
              <a:t>            L.H.S=R.H.S</a:t>
            </a:r>
            <a:endParaRPr sz="1900">
              <a:solidFill>
                <a:srgbClr val="000066"/>
              </a:solidFill>
              <a:highlight>
                <a:srgbClr val="FFFFFF"/>
              </a:highlight>
            </a:endParaRPr>
          </a:p>
          <a:p>
            <a:pPr indent="0" lvl="0" marL="0" rtl="0" algn="l">
              <a:spcBef>
                <a:spcPts val="1600"/>
              </a:spcBef>
              <a:spcAft>
                <a:spcPts val="0"/>
              </a:spcAft>
              <a:buNone/>
            </a:pPr>
            <a:r>
              <a:rPr lang="en-GB" sz="1900">
                <a:solidFill>
                  <a:srgbClr val="000066"/>
                </a:solidFill>
                <a:highlight>
                  <a:srgbClr val="FFFFFF"/>
                </a:highlight>
              </a:rPr>
              <a:t>Therefore, if F(K) is true then F(K+1) is true, similarly if F(n-1) is true then F(n) is true. </a:t>
            </a:r>
            <a:endParaRPr sz="1900">
              <a:solidFill>
                <a:srgbClr val="000066"/>
              </a:solidFill>
              <a:highlight>
                <a:srgbClr val="FFFFFF"/>
              </a:highlight>
            </a:endParaRPr>
          </a:p>
          <a:p>
            <a:pPr indent="0" lvl="0" marL="0" rtl="0" algn="l">
              <a:spcBef>
                <a:spcPts val="1600"/>
              </a:spcBef>
              <a:spcAft>
                <a:spcPts val="1600"/>
              </a:spcAft>
              <a:buNone/>
            </a:pPr>
            <a:r>
              <a:rPr lang="en-GB" sz="1900">
                <a:solidFill>
                  <a:srgbClr val="000066"/>
                </a:solidFill>
                <a:highlight>
                  <a:srgbClr val="FFFFFF"/>
                </a:highlight>
              </a:rPr>
              <a:t>Hence, recursion works on the Principle of Mathematical Induction.</a:t>
            </a:r>
            <a:endParaRPr sz="1900">
              <a:solidFill>
                <a:srgbClr val="000066"/>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1" name="Shape 91"/>
        <p:cNvGrpSpPr/>
        <p:nvPr/>
      </p:nvGrpSpPr>
      <p:grpSpPr>
        <a:xfrm>
          <a:off x="0" y="0"/>
          <a:ext cx="0" cy="0"/>
          <a:chOff x="0" y="0"/>
          <a:chExt cx="0" cy="0"/>
        </a:xfrm>
      </p:grpSpPr>
      <p:sp>
        <p:nvSpPr>
          <p:cNvPr id="92" name="Google Shape;92;p20"/>
          <p:cNvSpPr txBox="1"/>
          <p:nvPr>
            <p:ph type="title"/>
          </p:nvPr>
        </p:nvSpPr>
        <p:spPr>
          <a:xfrm>
            <a:off x="334625" y="372725"/>
            <a:ext cx="8243400" cy="476400"/>
          </a:xfrm>
          <a:prstGeom prst="rect">
            <a:avLst/>
          </a:prstGeom>
          <a:noFill/>
          <a:ln>
            <a:noFill/>
          </a:ln>
        </p:spPr>
        <p:txBody>
          <a:bodyPr anchorCtr="0" anchor="t" bIns="0" lIns="0" spcFirstLastPara="1" rIns="0" wrap="square" tIns="9050">
            <a:noAutofit/>
          </a:bodyPr>
          <a:lstStyle/>
          <a:p>
            <a:pPr indent="0" lvl="0" marL="12700" rtl="0" algn="l">
              <a:lnSpc>
                <a:spcPct val="100000"/>
              </a:lnSpc>
              <a:spcBef>
                <a:spcPts val="0"/>
              </a:spcBef>
              <a:spcAft>
                <a:spcPts val="0"/>
              </a:spcAft>
              <a:buNone/>
            </a:pPr>
            <a:r>
              <a:rPr lang="en-GB" sz="2700"/>
              <a:t>THE FACTORIAL OF A POSITIVE INTEGER: Example</a:t>
            </a:r>
            <a:endParaRPr sz="2700"/>
          </a:p>
        </p:txBody>
      </p:sp>
      <p:sp>
        <p:nvSpPr>
          <p:cNvPr id="93" name="Google Shape;93;p20"/>
          <p:cNvSpPr txBox="1"/>
          <p:nvPr/>
        </p:nvSpPr>
        <p:spPr>
          <a:xfrm>
            <a:off x="859375" y="1207718"/>
            <a:ext cx="7718700" cy="3725100"/>
          </a:xfrm>
          <a:prstGeom prst="rect">
            <a:avLst/>
          </a:prstGeom>
          <a:noFill/>
          <a:ln>
            <a:noFill/>
          </a:ln>
        </p:spPr>
        <p:txBody>
          <a:bodyPr anchorCtr="0" anchor="t" bIns="0" lIns="0" spcFirstLastPara="1" rIns="0" wrap="square" tIns="9050">
            <a:noAutofit/>
          </a:bodyPr>
          <a:lstStyle/>
          <a:p>
            <a:pPr indent="-222250" lvl="0" marL="266700" marR="0" rtl="0" algn="l">
              <a:lnSpc>
                <a:spcPct val="100000"/>
              </a:lnSpc>
              <a:spcBef>
                <a:spcPts val="0"/>
              </a:spcBef>
              <a:spcAft>
                <a:spcPts val="0"/>
              </a:spcAft>
              <a:buClr>
                <a:srgbClr val="92D050"/>
              </a:buClr>
              <a:buSzPts val="1500"/>
              <a:buFont typeface="Courier New"/>
              <a:buChar char="o"/>
            </a:pPr>
            <a:r>
              <a:rPr lang="en-GB" sz="1500">
                <a:latin typeface="Arial"/>
                <a:ea typeface="Arial"/>
                <a:cs typeface="Arial"/>
                <a:sym typeface="Arial"/>
              </a:rPr>
              <a:t>For each positive integer n, the factorial of n denoted as n! is defined to be the product of all the integers from 1 to n:</a:t>
            </a:r>
            <a:endParaRPr sz="1500">
              <a:latin typeface="Arial"/>
              <a:ea typeface="Arial"/>
              <a:cs typeface="Arial"/>
              <a:sym typeface="Arial"/>
            </a:endParaRPr>
          </a:p>
          <a:p>
            <a:pPr indent="0" lvl="0" marL="1384300" marR="0" rtl="0" algn="l">
              <a:lnSpc>
                <a:spcPct val="100000"/>
              </a:lnSpc>
              <a:spcBef>
                <a:spcPts val="500"/>
              </a:spcBef>
              <a:spcAft>
                <a:spcPts val="0"/>
              </a:spcAft>
              <a:buNone/>
            </a:pPr>
            <a:r>
              <a:rPr lang="en-GB" sz="1500">
                <a:latin typeface="Arial"/>
                <a:ea typeface="Arial"/>
                <a:cs typeface="Arial"/>
                <a:sym typeface="Arial"/>
              </a:rPr>
              <a:t>n! = n.(n - 1).(n - 2) . . .3 . 2 . 1</a:t>
            </a:r>
            <a:endParaRPr sz="1500">
              <a:latin typeface="Arial"/>
              <a:ea typeface="Arial"/>
              <a:cs typeface="Arial"/>
              <a:sym typeface="Arial"/>
            </a:endParaRPr>
          </a:p>
          <a:p>
            <a:pPr indent="-387350" lvl="1" marL="736600" marR="0" rtl="0" algn="l">
              <a:lnSpc>
                <a:spcPct val="100000"/>
              </a:lnSpc>
              <a:spcBef>
                <a:spcPts val="500"/>
              </a:spcBef>
              <a:spcAft>
                <a:spcPts val="0"/>
              </a:spcAft>
              <a:buClr>
                <a:srgbClr val="92D050"/>
              </a:buClr>
              <a:buSzPts val="1500"/>
              <a:buFont typeface="Arial"/>
              <a:buChar char="•"/>
            </a:pPr>
            <a:r>
              <a:rPr b="0" i="0" lang="en-GB" sz="1500" u="none" cap="none" strike="noStrike">
                <a:latin typeface="Arial"/>
                <a:ea typeface="Arial"/>
                <a:cs typeface="Arial"/>
                <a:sym typeface="Arial"/>
              </a:rPr>
              <a:t>Zero factorial is defined to be 1</a:t>
            </a:r>
            <a:endParaRPr b="0" i="0" sz="1500" u="none" cap="none" strike="noStrike">
              <a:latin typeface="Arial"/>
              <a:ea typeface="Arial"/>
              <a:cs typeface="Arial"/>
              <a:sym typeface="Arial"/>
            </a:endParaRPr>
          </a:p>
          <a:p>
            <a:pPr indent="0" lvl="0" marL="1943100" marR="0" rtl="0" algn="l">
              <a:lnSpc>
                <a:spcPct val="100000"/>
              </a:lnSpc>
              <a:spcBef>
                <a:spcPts val="500"/>
              </a:spcBef>
              <a:spcAft>
                <a:spcPts val="0"/>
              </a:spcAft>
              <a:buNone/>
            </a:pPr>
            <a:r>
              <a:rPr lang="en-GB" sz="1500">
                <a:latin typeface="Arial"/>
                <a:ea typeface="Arial"/>
                <a:cs typeface="Arial"/>
                <a:sym typeface="Arial"/>
              </a:rPr>
              <a:t>0! = 1</a:t>
            </a:r>
            <a:endParaRPr sz="1500">
              <a:latin typeface="Arial"/>
              <a:ea typeface="Arial"/>
              <a:cs typeface="Arial"/>
              <a:sym typeface="Arial"/>
            </a:endParaRPr>
          </a:p>
        </p:txBody>
      </p:sp>
      <p:graphicFrame>
        <p:nvGraphicFramePr>
          <p:cNvPr id="94" name="Google Shape;94;p20"/>
          <p:cNvGraphicFramePr/>
          <p:nvPr/>
        </p:nvGraphicFramePr>
        <p:xfrm>
          <a:off x="629483" y="2571748"/>
          <a:ext cx="3000000" cy="3000000"/>
        </p:xfrm>
        <a:graphic>
          <a:graphicData uri="http://schemas.openxmlformats.org/drawingml/2006/table">
            <a:tbl>
              <a:tblPr bandRow="1" firstRow="1">
                <a:noFill/>
                <a:tableStyleId>{AB9D214F-5A3F-4DC9-836B-0197017DE81A}</a:tableStyleId>
              </a:tblPr>
              <a:tblGrid>
                <a:gridCol w="1691450"/>
                <a:gridCol w="2200950"/>
                <a:gridCol w="4056150"/>
              </a:tblGrid>
              <a:tr h="255050">
                <a:tc>
                  <a:txBody>
                    <a:bodyPr/>
                    <a:lstStyle/>
                    <a:p>
                      <a:pPr indent="0" lvl="0" marL="25400" marR="0" rtl="0" algn="l">
                        <a:lnSpc>
                          <a:spcPct val="94821"/>
                        </a:lnSpc>
                        <a:spcBef>
                          <a:spcPts val="0"/>
                        </a:spcBef>
                        <a:spcAft>
                          <a:spcPts val="0"/>
                        </a:spcAft>
                        <a:buNone/>
                      </a:pPr>
                      <a:r>
                        <a:rPr b="1" lang="en-GB" sz="2100" u="none" cap="none" strike="noStrike">
                          <a:solidFill>
                            <a:srgbClr val="C0504D"/>
                          </a:solidFill>
                          <a:latin typeface="Arial"/>
                          <a:ea typeface="Arial"/>
                          <a:cs typeface="Arial"/>
                          <a:sym typeface="Arial"/>
                        </a:rPr>
                        <a:t>EXAMPLE:</a:t>
                      </a:r>
                      <a:endParaRPr sz="2100" u="none" cap="none" strike="noStrike">
                        <a:latin typeface="Arial"/>
                        <a:ea typeface="Arial"/>
                        <a:cs typeface="Arial"/>
                        <a:sym typeface="Arial"/>
                      </a:endParaRPr>
                    </a:p>
                  </a:txBody>
                  <a:tcPr marT="0" marB="0" marR="0" marL="0"/>
                </a:tc>
                <a:tc>
                  <a:txBody>
                    <a:bodyPr/>
                    <a:lstStyle/>
                    <a:p>
                      <a:pPr indent="0" lvl="0" marL="127000" marR="0" rtl="0" algn="l">
                        <a:lnSpc>
                          <a:spcPct val="100000"/>
                        </a:lnSpc>
                        <a:spcBef>
                          <a:spcPts val="0"/>
                        </a:spcBef>
                        <a:spcAft>
                          <a:spcPts val="0"/>
                        </a:spcAft>
                        <a:buNone/>
                      </a:pPr>
                      <a:r>
                        <a:rPr lang="en-GB" sz="1500" u="none" cap="none" strike="noStrike">
                          <a:latin typeface="Arial"/>
                          <a:ea typeface="Arial"/>
                          <a:cs typeface="Arial"/>
                          <a:sym typeface="Arial"/>
                        </a:rPr>
                        <a:t>0! = 1</a:t>
                      </a:r>
                      <a:endParaRPr sz="1500" u="none" cap="none" strike="noStrike">
                        <a:latin typeface="Arial"/>
                        <a:ea typeface="Arial"/>
                        <a:cs typeface="Arial"/>
                        <a:sym typeface="Arial"/>
                      </a:endParaRPr>
                    </a:p>
                  </a:txBody>
                  <a:tcPr marT="9050" marB="0" marR="0" marL="0"/>
                </a:tc>
                <a:tc>
                  <a:txBody>
                    <a:bodyPr/>
                    <a:lstStyle/>
                    <a:p>
                      <a:pPr indent="0" lvl="0" marL="0" marR="203200" rtl="0" algn="l">
                        <a:lnSpc>
                          <a:spcPct val="100000"/>
                        </a:lnSpc>
                        <a:spcBef>
                          <a:spcPts val="0"/>
                        </a:spcBef>
                        <a:spcAft>
                          <a:spcPts val="0"/>
                        </a:spcAft>
                        <a:buNone/>
                      </a:pPr>
                      <a:r>
                        <a:rPr lang="en-GB" sz="1500">
                          <a:latin typeface="Arial"/>
                          <a:ea typeface="Arial"/>
                          <a:cs typeface="Arial"/>
                          <a:sym typeface="Arial"/>
                        </a:rPr>
                        <a:t>                       </a:t>
                      </a:r>
                      <a:r>
                        <a:rPr lang="en-GB" sz="1500" u="none" cap="none" strike="noStrike">
                          <a:latin typeface="Arial"/>
                          <a:ea typeface="Arial"/>
                          <a:cs typeface="Arial"/>
                          <a:sym typeface="Arial"/>
                        </a:rPr>
                        <a:t>1! = 1</a:t>
                      </a:r>
                      <a:endParaRPr sz="1500" u="none" cap="none" strike="noStrike">
                        <a:latin typeface="Arial"/>
                        <a:ea typeface="Arial"/>
                        <a:cs typeface="Arial"/>
                        <a:sym typeface="Arial"/>
                      </a:endParaRPr>
                    </a:p>
                  </a:txBody>
                  <a:tcPr marT="9050" marB="0" marR="0" marL="0"/>
                </a:tc>
              </a:tr>
              <a:tr h="22722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127000" marR="0" rtl="0" algn="l">
                        <a:lnSpc>
                          <a:spcPct val="117499"/>
                        </a:lnSpc>
                        <a:spcBef>
                          <a:spcPts val="0"/>
                        </a:spcBef>
                        <a:spcAft>
                          <a:spcPts val="0"/>
                        </a:spcAft>
                        <a:buNone/>
                      </a:pPr>
                      <a:r>
                        <a:rPr lang="en-GB" sz="1500" u="none" cap="none" strike="noStrike">
                          <a:latin typeface="Arial"/>
                          <a:ea typeface="Arial"/>
                          <a:cs typeface="Arial"/>
                          <a:sym typeface="Arial"/>
                        </a:rPr>
                        <a:t>2! = 2.1 = 2</a:t>
                      </a:r>
                      <a:endParaRPr sz="1500" u="none" cap="none" strike="noStrike">
                        <a:latin typeface="Arial"/>
                        <a:ea typeface="Arial"/>
                        <a:cs typeface="Arial"/>
                        <a:sym typeface="Arial"/>
                      </a:endParaRPr>
                    </a:p>
                    <a:p>
                      <a:pPr indent="0" lvl="0" marL="127000" marR="0" rtl="0" algn="l">
                        <a:lnSpc>
                          <a:spcPct val="100000"/>
                        </a:lnSpc>
                        <a:spcBef>
                          <a:spcPts val="400"/>
                        </a:spcBef>
                        <a:spcAft>
                          <a:spcPts val="0"/>
                        </a:spcAft>
                        <a:buNone/>
                      </a:pPr>
                      <a:r>
                        <a:rPr lang="en-GB" sz="1500" u="none" cap="none" strike="noStrike">
                          <a:latin typeface="Arial"/>
                          <a:ea typeface="Arial"/>
                          <a:cs typeface="Arial"/>
                          <a:sym typeface="Arial"/>
                        </a:rPr>
                        <a:t>4! = 4.3.2.1 = 24</a:t>
                      </a:r>
                      <a:endParaRPr sz="1500" u="none" cap="none" strike="noStrike">
                        <a:latin typeface="Arial"/>
                        <a:ea typeface="Arial"/>
                        <a:cs typeface="Arial"/>
                        <a:sym typeface="Arial"/>
                      </a:endParaRPr>
                    </a:p>
                  </a:txBody>
                  <a:tcPr marT="0" marB="0" marR="0" marL="0"/>
                </a:tc>
                <a:tc>
                  <a:txBody>
                    <a:bodyPr/>
                    <a:lstStyle/>
                    <a:p>
                      <a:pPr indent="0" lvl="0" marL="1206500" marR="0" rtl="0" algn="l">
                        <a:lnSpc>
                          <a:spcPct val="117499"/>
                        </a:lnSpc>
                        <a:spcBef>
                          <a:spcPts val="0"/>
                        </a:spcBef>
                        <a:spcAft>
                          <a:spcPts val="0"/>
                        </a:spcAft>
                        <a:buNone/>
                      </a:pPr>
                      <a:r>
                        <a:rPr lang="en-GB" sz="1500" u="none" cap="none" strike="noStrike">
                          <a:latin typeface="Arial"/>
                          <a:ea typeface="Arial"/>
                          <a:cs typeface="Arial"/>
                          <a:sym typeface="Arial"/>
                        </a:rPr>
                        <a:t>3! = 3.2.1 = 6</a:t>
                      </a:r>
                      <a:endParaRPr sz="1500" u="none" cap="none" strike="noStrike">
                        <a:latin typeface="Arial"/>
                        <a:ea typeface="Arial"/>
                        <a:cs typeface="Arial"/>
                        <a:sym typeface="Arial"/>
                      </a:endParaRPr>
                    </a:p>
                    <a:p>
                      <a:pPr indent="0" lvl="0" marL="1206500" marR="0" rtl="0" algn="l">
                        <a:lnSpc>
                          <a:spcPct val="100000"/>
                        </a:lnSpc>
                        <a:spcBef>
                          <a:spcPts val="400"/>
                        </a:spcBef>
                        <a:spcAft>
                          <a:spcPts val="0"/>
                        </a:spcAft>
                        <a:buNone/>
                      </a:pPr>
                      <a:r>
                        <a:rPr lang="en-GB" sz="1500" u="none" cap="none" strike="noStrike">
                          <a:latin typeface="Arial"/>
                          <a:ea typeface="Arial"/>
                          <a:cs typeface="Arial"/>
                          <a:sym typeface="Arial"/>
                        </a:rPr>
                        <a:t>5! = 5.4.3.2.1 = 120</a:t>
                      </a:r>
                      <a:endParaRPr sz="1500" u="none" cap="none" strike="noStrike">
                        <a:latin typeface="Arial"/>
                        <a:ea typeface="Arial"/>
                        <a:cs typeface="Arial"/>
                        <a:sym typeface="Arial"/>
                      </a:endParaRPr>
                    </a:p>
                  </a:txBody>
                  <a:tcPr marT="0" marB="0" marR="0" marL="0"/>
                </a:tc>
              </a:tr>
              <a:tr h="27432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127000" marR="0" rtl="0" algn="l">
                        <a:lnSpc>
                          <a:spcPct val="116999"/>
                        </a:lnSpc>
                        <a:spcBef>
                          <a:spcPts val="0"/>
                        </a:spcBef>
                        <a:spcAft>
                          <a:spcPts val="0"/>
                        </a:spcAft>
                        <a:buNone/>
                      </a:pPr>
                      <a:r>
                        <a:rPr lang="en-GB" sz="1500">
                          <a:latin typeface="Arial"/>
                          <a:ea typeface="Arial"/>
                          <a:cs typeface="Arial"/>
                          <a:sym typeface="Arial"/>
                        </a:rPr>
                        <a:t>6</a:t>
                      </a:r>
                      <a:r>
                        <a:rPr lang="en-GB" sz="1500" u="none" cap="none" strike="noStrike">
                          <a:latin typeface="Arial"/>
                          <a:ea typeface="Arial"/>
                          <a:cs typeface="Arial"/>
                          <a:sym typeface="Arial"/>
                        </a:rPr>
                        <a:t>! = 6.5.4.3.2.1= 720</a:t>
                      </a:r>
                      <a:endParaRPr sz="1500" u="none" cap="none" strike="noStrike">
                        <a:latin typeface="Arial"/>
                        <a:ea typeface="Arial"/>
                        <a:cs typeface="Arial"/>
                        <a:sym typeface="Arial"/>
                      </a:endParaRPr>
                    </a:p>
                  </a:txBody>
                  <a:tcPr marT="0" marB="0" marR="0" marL="0"/>
                </a:tc>
                <a:tc>
                  <a:txBody>
                    <a:bodyPr/>
                    <a:lstStyle/>
                    <a:p>
                      <a:pPr indent="0" lvl="0" marL="1206500" marR="0" rtl="0" algn="l">
                        <a:lnSpc>
                          <a:spcPct val="116999"/>
                        </a:lnSpc>
                        <a:spcBef>
                          <a:spcPts val="0"/>
                        </a:spcBef>
                        <a:spcAft>
                          <a:spcPts val="0"/>
                        </a:spcAft>
                        <a:buNone/>
                      </a:pPr>
                      <a:r>
                        <a:rPr lang="en-GB" sz="1500" u="none" cap="none" strike="noStrike">
                          <a:latin typeface="Arial"/>
                          <a:ea typeface="Arial"/>
                          <a:cs typeface="Arial"/>
                          <a:sym typeface="Arial"/>
                        </a:rPr>
                        <a:t>7! = 7.6.5.4.3.2.1= 5040</a:t>
                      </a:r>
                      <a:endParaRPr sz="1500" u="none" cap="none" strike="noStrike">
                        <a:latin typeface="Arial"/>
                        <a:ea typeface="Arial"/>
                        <a:cs typeface="Arial"/>
                        <a:sym typeface="Arial"/>
                      </a:endParaRPr>
                    </a:p>
                  </a:txBody>
                  <a:tcPr marT="0" marB="0" marR="0" marL="0"/>
                </a:tc>
              </a:tr>
              <a:tr h="135500">
                <a:tc>
                  <a:txBody>
                    <a:bodyPr/>
                    <a:lstStyle/>
                    <a:p>
                      <a:pPr indent="0" lvl="0" marL="25400" marR="0" rtl="0" algn="l">
                        <a:lnSpc>
                          <a:spcPct val="116875"/>
                        </a:lnSpc>
                        <a:spcBef>
                          <a:spcPts val="0"/>
                        </a:spcBef>
                        <a:spcAft>
                          <a:spcPts val="0"/>
                        </a:spcAft>
                        <a:buNone/>
                      </a:pPr>
                      <a:r>
                        <a:rPr b="1" lang="en-GB" sz="1800" u="none" cap="none" strike="noStrike">
                          <a:solidFill>
                            <a:srgbClr val="C0504D"/>
                          </a:solidFill>
                          <a:latin typeface="Arial"/>
                          <a:ea typeface="Arial"/>
                          <a:cs typeface="Arial"/>
                          <a:sym typeface="Arial"/>
                        </a:rPr>
                        <a:t>REMARK:</a:t>
                      </a:r>
                      <a:endParaRPr sz="1800" u="none" cap="none" strike="noStrike">
                        <a:latin typeface="Arial"/>
                        <a:ea typeface="Arial"/>
                        <a:cs typeface="Arial"/>
                        <a:sym typeface="Arial"/>
                      </a:endParaRPr>
                    </a:p>
                  </a:txBody>
                  <a:tcPr marT="0" marB="0" marR="0" marL="0"/>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r>
              <a:tr h="289550">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127000" marR="0" rtl="0" algn="l">
                        <a:lnSpc>
                          <a:spcPct val="117250"/>
                        </a:lnSpc>
                        <a:spcBef>
                          <a:spcPts val="0"/>
                        </a:spcBef>
                        <a:spcAft>
                          <a:spcPts val="0"/>
                        </a:spcAft>
                        <a:buNone/>
                      </a:pPr>
                      <a:r>
                        <a:rPr lang="en-GB" sz="1500" u="none" cap="none" strike="noStrike">
                          <a:latin typeface="Arial"/>
                          <a:ea typeface="Arial"/>
                          <a:cs typeface="Arial"/>
                          <a:sym typeface="Arial"/>
                        </a:rPr>
                        <a:t>5! = 5 .4.3 . 2 . 1</a:t>
                      </a:r>
                      <a:endParaRPr sz="1500" u="none" cap="none" strike="noStrike">
                        <a:latin typeface="Arial"/>
                        <a:ea typeface="Arial"/>
                        <a:cs typeface="Arial"/>
                        <a:sym typeface="Arial"/>
                      </a:endParaRPr>
                    </a:p>
                  </a:txBody>
                  <a:tcPr marT="0" marB="0" marR="0" marL="0"/>
                </a:tc>
                <a:tc>
                  <a:txBody>
                    <a:bodyPr/>
                    <a:lstStyle/>
                    <a:p>
                      <a:pPr indent="0" lvl="0" marL="0" marR="0" rtl="0" algn="l">
                        <a:lnSpc>
                          <a:spcPct val="117250"/>
                        </a:lnSpc>
                        <a:spcBef>
                          <a:spcPts val="0"/>
                        </a:spcBef>
                        <a:spcAft>
                          <a:spcPts val="0"/>
                        </a:spcAft>
                        <a:buNone/>
                      </a:pPr>
                      <a:r>
                        <a:rPr lang="en-GB" sz="1500" u="none" cap="none" strike="noStrike">
                          <a:latin typeface="Arial"/>
                          <a:ea typeface="Arial"/>
                          <a:cs typeface="Arial"/>
                          <a:sym typeface="Arial"/>
                        </a:rPr>
                        <a:t>= 5 .(4 . 3 . 2 .1)	= 5 . 4!</a:t>
                      </a:r>
                      <a:endParaRPr sz="1500" u="none" cap="none" strike="noStrike">
                        <a:latin typeface="Arial"/>
                        <a:ea typeface="Arial"/>
                        <a:cs typeface="Arial"/>
                        <a:sym typeface="Arial"/>
                      </a:endParaRPr>
                    </a:p>
                  </a:txBody>
                  <a:tcPr marT="0" marB="0" marR="0" marL="0"/>
                </a:tc>
              </a:tr>
              <a:tr h="119550">
                <a:tc>
                  <a:txBody>
                    <a:bodyPr/>
                    <a:lstStyle/>
                    <a:p>
                      <a:pPr indent="0" lvl="0" marL="25400" marR="0" rtl="0" algn="l">
                        <a:lnSpc>
                          <a:spcPct val="114250"/>
                        </a:lnSpc>
                        <a:spcBef>
                          <a:spcPts val="0"/>
                        </a:spcBef>
                        <a:spcAft>
                          <a:spcPts val="0"/>
                        </a:spcAft>
                        <a:buNone/>
                      </a:pPr>
                      <a:r>
                        <a:rPr lang="en-GB" sz="1500" u="none" cap="none" strike="noStrike">
                          <a:latin typeface="Arial"/>
                          <a:ea typeface="Arial"/>
                          <a:cs typeface="Arial"/>
                          <a:sym typeface="Arial"/>
                        </a:rPr>
                        <a:t>In general,</a:t>
                      </a:r>
                      <a:endParaRPr sz="1500" u="none" cap="none" strike="noStrike">
                        <a:latin typeface="Arial"/>
                        <a:ea typeface="Arial"/>
                        <a:cs typeface="Arial"/>
                        <a:sym typeface="Arial"/>
                      </a:endParaRPr>
                    </a:p>
                  </a:txBody>
                  <a:tcPr marT="16675" marB="0" marR="0" marL="0"/>
                </a:tc>
                <a:tc gridSpan="2">
                  <a:txBody>
                    <a:bodyPr/>
                    <a:lstStyle/>
                    <a:p>
                      <a:pPr indent="0" lvl="0" marL="342900" marR="0" rtl="0" algn="ctr">
                        <a:lnSpc>
                          <a:spcPct val="102500"/>
                        </a:lnSpc>
                        <a:spcBef>
                          <a:spcPts val="0"/>
                        </a:spcBef>
                        <a:spcAft>
                          <a:spcPts val="0"/>
                        </a:spcAft>
                        <a:buNone/>
                      </a:pPr>
                      <a:r>
                        <a:rPr b="1" lang="en-GB" sz="1800" u="none" cap="none" strike="noStrike">
                          <a:solidFill>
                            <a:srgbClr val="006FC0"/>
                          </a:solidFill>
                          <a:latin typeface="Arial"/>
                          <a:ea typeface="Arial"/>
                          <a:cs typeface="Arial"/>
                          <a:sym typeface="Arial"/>
                        </a:rPr>
                        <a:t>n! = n(n-1)!	</a:t>
                      </a:r>
                      <a:r>
                        <a:rPr lang="en-GB" sz="1500" u="none" cap="none" strike="noStrike">
                          <a:latin typeface="Arial"/>
                          <a:ea typeface="Arial"/>
                          <a:cs typeface="Arial"/>
                          <a:sym typeface="Arial"/>
                        </a:rPr>
                        <a:t>for each positive integer n.</a:t>
                      </a:r>
                      <a:endParaRPr sz="1500" u="none" cap="none" strike="noStrike">
                        <a:latin typeface="Arial"/>
                        <a:ea typeface="Arial"/>
                        <a:cs typeface="Arial"/>
                        <a:sym typeface="Arial"/>
                      </a:endParaRPr>
                    </a:p>
                  </a:txBody>
                  <a:tcPr marT="0" marB="0" marR="0" marL="0"/>
                </a:tc>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8" name="Shape 98"/>
        <p:cNvGrpSpPr/>
        <p:nvPr/>
      </p:nvGrpSpPr>
      <p:grpSpPr>
        <a:xfrm>
          <a:off x="0" y="0"/>
          <a:ext cx="0" cy="0"/>
          <a:chOff x="0" y="0"/>
          <a:chExt cx="0" cy="0"/>
        </a:xfrm>
      </p:grpSpPr>
      <p:sp>
        <p:nvSpPr>
          <p:cNvPr id="99" name="Google Shape;99;p21"/>
          <p:cNvSpPr txBox="1"/>
          <p:nvPr>
            <p:ph type="title"/>
          </p:nvPr>
        </p:nvSpPr>
        <p:spPr>
          <a:xfrm>
            <a:off x="433800" y="372725"/>
            <a:ext cx="8217300" cy="476400"/>
          </a:xfrm>
          <a:prstGeom prst="rect">
            <a:avLst/>
          </a:prstGeom>
          <a:noFill/>
          <a:ln>
            <a:noFill/>
          </a:ln>
        </p:spPr>
        <p:txBody>
          <a:bodyPr anchorCtr="0" anchor="t" bIns="0" lIns="0" spcFirstLastPara="1" rIns="0" wrap="square" tIns="9050">
            <a:noAutofit/>
          </a:bodyPr>
          <a:lstStyle/>
          <a:p>
            <a:pPr indent="0" lvl="0" marL="12700" rtl="0" algn="l">
              <a:lnSpc>
                <a:spcPct val="100000"/>
              </a:lnSpc>
              <a:spcBef>
                <a:spcPts val="0"/>
              </a:spcBef>
              <a:spcAft>
                <a:spcPts val="0"/>
              </a:spcAft>
              <a:buNone/>
            </a:pPr>
            <a:r>
              <a:rPr lang="en-GB" sz="3000"/>
              <a:t>THE FACTORIAL OF A POSITIVE INTEGER: Example</a:t>
            </a:r>
            <a:endParaRPr sz="3000"/>
          </a:p>
        </p:txBody>
      </p:sp>
      <p:sp>
        <p:nvSpPr>
          <p:cNvPr id="100" name="Google Shape;100;p21"/>
          <p:cNvSpPr txBox="1"/>
          <p:nvPr/>
        </p:nvSpPr>
        <p:spPr>
          <a:xfrm>
            <a:off x="1545145" y="1197445"/>
            <a:ext cx="5790724" cy="2283142"/>
          </a:xfrm>
          <a:prstGeom prst="rect">
            <a:avLst/>
          </a:prstGeom>
          <a:noFill/>
          <a:ln>
            <a:noFill/>
          </a:ln>
        </p:spPr>
        <p:txBody>
          <a:bodyPr anchorCtr="0" anchor="t" bIns="0" lIns="0" spcFirstLastPara="1" rIns="0" wrap="square" tIns="9525">
            <a:noAutofit/>
          </a:bodyPr>
          <a:lstStyle/>
          <a:p>
            <a:pPr indent="-254000" lvl="0" marL="266700" marR="0" rtl="0" algn="l">
              <a:lnSpc>
                <a:spcPct val="100000"/>
              </a:lnSpc>
              <a:spcBef>
                <a:spcPts val="0"/>
              </a:spcBef>
              <a:spcAft>
                <a:spcPts val="0"/>
              </a:spcAft>
              <a:buNone/>
            </a:pPr>
            <a:r>
              <a:rPr lang="en-GB" sz="3400">
                <a:solidFill>
                  <a:srgbClr val="92D050"/>
                </a:solidFill>
                <a:latin typeface="Courier New"/>
                <a:ea typeface="Courier New"/>
                <a:cs typeface="Courier New"/>
                <a:sym typeface="Courier New"/>
              </a:rPr>
              <a:t>o</a:t>
            </a:r>
            <a:r>
              <a:rPr lang="en-GB" sz="3400">
                <a:latin typeface="Arial"/>
                <a:ea typeface="Arial"/>
                <a:cs typeface="Arial"/>
                <a:sym typeface="Arial"/>
              </a:rPr>
              <a:t>Thus, the recursive definition of  factorial function F(n) is:</a:t>
            </a:r>
            <a:endParaRPr sz="3400">
              <a:latin typeface="Arial"/>
              <a:ea typeface="Arial"/>
              <a:cs typeface="Arial"/>
              <a:sym typeface="Arial"/>
            </a:endParaRPr>
          </a:p>
          <a:p>
            <a:pPr indent="0" lvl="0" marL="12700" marR="0" rtl="0" algn="l">
              <a:lnSpc>
                <a:spcPct val="100000"/>
              </a:lnSpc>
              <a:spcBef>
                <a:spcPts val="800"/>
              </a:spcBef>
              <a:spcAft>
                <a:spcPts val="0"/>
              </a:spcAft>
              <a:buNone/>
            </a:pPr>
            <a:r>
              <a:rPr lang="en-GB" sz="3400">
                <a:solidFill>
                  <a:srgbClr val="92D050"/>
                </a:solidFill>
                <a:latin typeface="Arial"/>
                <a:ea typeface="Arial"/>
                <a:cs typeface="Arial"/>
                <a:sym typeface="Arial"/>
              </a:rPr>
              <a:t>1.	</a:t>
            </a:r>
            <a:r>
              <a:rPr lang="en-GB" sz="3400">
                <a:latin typeface="Arial"/>
                <a:ea typeface="Arial"/>
                <a:cs typeface="Arial"/>
                <a:sym typeface="Arial"/>
              </a:rPr>
              <a:t>F(0) = 1</a:t>
            </a:r>
            <a:endParaRPr sz="3400">
              <a:latin typeface="Arial"/>
              <a:ea typeface="Arial"/>
              <a:cs typeface="Arial"/>
              <a:sym typeface="Arial"/>
            </a:endParaRPr>
          </a:p>
          <a:p>
            <a:pPr indent="0" lvl="0" marL="12700" marR="0" rtl="0" algn="l">
              <a:lnSpc>
                <a:spcPct val="100000"/>
              </a:lnSpc>
              <a:spcBef>
                <a:spcPts val="800"/>
              </a:spcBef>
              <a:spcAft>
                <a:spcPts val="0"/>
              </a:spcAft>
              <a:buNone/>
            </a:pPr>
            <a:r>
              <a:rPr lang="en-GB" sz="3400">
                <a:solidFill>
                  <a:srgbClr val="92D050"/>
                </a:solidFill>
                <a:latin typeface="Arial"/>
                <a:ea typeface="Arial"/>
                <a:cs typeface="Arial"/>
                <a:sym typeface="Arial"/>
              </a:rPr>
              <a:t>2.	</a:t>
            </a:r>
            <a:r>
              <a:rPr lang="en-GB" sz="3400">
                <a:latin typeface="Arial"/>
                <a:ea typeface="Arial"/>
                <a:cs typeface="Arial"/>
                <a:sym typeface="Arial"/>
              </a:rPr>
              <a:t>F(n) = n F(n-1)</a:t>
            </a:r>
            <a:endParaRPr sz="3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96599" y="346425"/>
            <a:ext cx="8465100" cy="522300"/>
          </a:xfrm>
          <a:prstGeom prst="rect">
            <a:avLst/>
          </a:prstGeom>
          <a:noFill/>
          <a:ln>
            <a:noFill/>
          </a:ln>
        </p:spPr>
        <p:txBody>
          <a:bodyPr anchorCtr="0" anchor="t" bIns="0" lIns="0" spcFirstLastPara="1" rIns="0" wrap="square" tIns="10000">
            <a:noAutofit/>
          </a:bodyPr>
          <a:lstStyle/>
          <a:p>
            <a:pPr indent="0" lvl="0" marL="12700" rtl="0" algn="ctr">
              <a:lnSpc>
                <a:spcPct val="100000"/>
              </a:lnSpc>
              <a:spcBef>
                <a:spcPts val="0"/>
              </a:spcBef>
              <a:spcAft>
                <a:spcPts val="0"/>
              </a:spcAft>
              <a:buNone/>
            </a:pPr>
            <a:r>
              <a:rPr lang="en-GB" sz="2600">
                <a:solidFill>
                  <a:srgbClr val="000000"/>
                </a:solidFill>
              </a:rPr>
              <a:t>The Fibonacci numbers</a:t>
            </a:r>
            <a:endParaRPr sz="2600">
              <a:solidFill>
                <a:srgbClr val="000000"/>
              </a:solidFill>
            </a:endParaRPr>
          </a:p>
        </p:txBody>
      </p:sp>
      <p:sp>
        <p:nvSpPr>
          <p:cNvPr id="106" name="Google Shape;106;p22"/>
          <p:cNvSpPr txBox="1"/>
          <p:nvPr/>
        </p:nvSpPr>
        <p:spPr>
          <a:xfrm>
            <a:off x="632100" y="1123150"/>
            <a:ext cx="8031300" cy="3690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lang="en-GB" sz="2900">
                <a:solidFill>
                  <a:srgbClr val="92D050"/>
                </a:solidFill>
                <a:latin typeface="Courier New"/>
                <a:ea typeface="Courier New"/>
                <a:cs typeface="Courier New"/>
                <a:sym typeface="Courier New"/>
              </a:rPr>
              <a:t>o </a:t>
            </a:r>
            <a:r>
              <a:rPr lang="en-GB" sz="2900">
                <a:latin typeface="Arial"/>
                <a:ea typeface="Arial"/>
                <a:cs typeface="Arial"/>
                <a:sym typeface="Arial"/>
              </a:rPr>
              <a:t>f(0) = 0, f(1) = 1</a:t>
            </a:r>
            <a:endParaRPr sz="2900">
              <a:latin typeface="Arial"/>
              <a:ea typeface="Arial"/>
              <a:cs typeface="Arial"/>
              <a:sym typeface="Arial"/>
            </a:endParaRPr>
          </a:p>
          <a:p>
            <a:pPr indent="0" lvl="0" marL="12700" marR="0" rtl="0" algn="l">
              <a:lnSpc>
                <a:spcPct val="100000"/>
              </a:lnSpc>
              <a:spcBef>
                <a:spcPts val="0"/>
              </a:spcBef>
              <a:spcAft>
                <a:spcPts val="0"/>
              </a:spcAft>
              <a:buNone/>
            </a:pPr>
            <a:r>
              <a:rPr lang="en-GB" sz="2900">
                <a:solidFill>
                  <a:srgbClr val="92D050"/>
                </a:solidFill>
                <a:latin typeface="Courier New"/>
                <a:ea typeface="Courier New"/>
                <a:cs typeface="Courier New"/>
                <a:sym typeface="Courier New"/>
              </a:rPr>
              <a:t>o </a:t>
            </a:r>
            <a:r>
              <a:rPr lang="en-GB" sz="2900">
                <a:latin typeface="Arial"/>
                <a:ea typeface="Arial"/>
                <a:cs typeface="Arial"/>
                <a:sym typeface="Arial"/>
              </a:rPr>
              <a:t>f(n) = f(n – 1) + f(n - 2)</a:t>
            </a:r>
            <a:endParaRPr sz="29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f(0) = 0</a:t>
            </a:r>
            <a:endParaRPr sz="26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f(1) = 1</a:t>
            </a:r>
            <a:endParaRPr sz="26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f(2) = f(1) + f(0) = 1 + 0 = 1</a:t>
            </a:r>
            <a:endParaRPr sz="2600"/>
          </a:p>
          <a:p>
            <a:pPr indent="0" lvl="0" marL="355600" marR="0" rtl="0" algn="just">
              <a:lnSpc>
                <a:spcPct val="100000"/>
              </a:lnSpc>
              <a:spcBef>
                <a:spcPts val="0"/>
              </a:spcBef>
              <a:spcAft>
                <a:spcPts val="0"/>
              </a:spcAft>
              <a:buNone/>
            </a:pPr>
            <a:r>
              <a:rPr lang="en-GB" sz="2600">
                <a:latin typeface="Arial"/>
                <a:ea typeface="Arial"/>
                <a:cs typeface="Arial"/>
                <a:sym typeface="Arial"/>
              </a:rPr>
              <a:t>f(3) = f(2) + f(1) = 1 + 1 = 2  </a:t>
            </a:r>
            <a:endParaRPr sz="26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f(4) = f(3) + f(2) = 2 + 1 = 3  </a:t>
            </a:r>
            <a:endParaRPr sz="26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f(5) = f(4) + f(3) = 3 + 2 = 5  </a:t>
            </a:r>
            <a:endParaRPr sz="26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f(6) = f(5) + f(4) = 5 + 3 = 8</a:t>
            </a:r>
            <a:endParaRPr sz="26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152400" y="152400"/>
            <a:ext cx="8535775"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