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091b3c86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91b3c86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091b3c8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91b3c8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91b3c86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91b3c86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6187d59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187d59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6187d59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6187d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6187d59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6187d59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6187d594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6187d59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187d59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187d59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6187d594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6187d594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70e549422f36c0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0e549422f36c0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187d5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187d5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091b3c86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91b3c86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91b3c86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91b3c86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091b3c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091b3c8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91b3c8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91b3c8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091b3c8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091b3c8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91b3c86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91b3c8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91b3c8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91b3c8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91b3c86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91b3c86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091b3c8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91b3c8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5ag4kmHVs8k"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914400" y="154000"/>
            <a:ext cx="7315200" cy="28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5400"/>
              <a:t>Digit </a:t>
            </a:r>
            <a:endParaRPr b="1" sz="5400"/>
          </a:p>
          <a:p>
            <a:pPr indent="0" lvl="0" marL="0" rtl="0" algn="ctr">
              <a:spcBef>
                <a:spcPts val="0"/>
              </a:spcBef>
              <a:spcAft>
                <a:spcPts val="0"/>
              </a:spcAft>
              <a:buNone/>
            </a:pPr>
            <a:r>
              <a:rPr b="1" lang="en-GB" sz="5400"/>
              <a:t>Dynamic Programming</a:t>
            </a:r>
            <a:endParaRPr b="1" sz="5400"/>
          </a:p>
        </p:txBody>
      </p:sp>
      <p:sp>
        <p:nvSpPr>
          <p:cNvPr id="55" name="Google Shape;55;p13"/>
          <p:cNvSpPr txBox="1"/>
          <p:nvPr/>
        </p:nvSpPr>
        <p:spPr>
          <a:xfrm>
            <a:off x="646775" y="3233925"/>
            <a:ext cx="7684500" cy="16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900"/>
              <a:t>By</a:t>
            </a:r>
            <a:endParaRPr b="1" sz="2900"/>
          </a:p>
          <a:p>
            <a:pPr indent="0" lvl="0" marL="0" rtl="0" algn="ctr">
              <a:spcBef>
                <a:spcPts val="0"/>
              </a:spcBef>
              <a:spcAft>
                <a:spcPts val="0"/>
              </a:spcAft>
              <a:buNone/>
            </a:pPr>
            <a:r>
              <a:t/>
            </a:r>
            <a:endParaRPr b="1" sz="2900"/>
          </a:p>
          <a:p>
            <a:pPr indent="0" lvl="0" marL="0" rtl="0" algn="ctr">
              <a:spcBef>
                <a:spcPts val="0"/>
              </a:spcBef>
              <a:spcAft>
                <a:spcPts val="0"/>
              </a:spcAft>
              <a:buNone/>
            </a:pPr>
            <a:r>
              <a:rPr b="1" lang="en-GB" sz="2900"/>
              <a:t>Rachit Bundela   Priya Jain   Sachin Hegde</a:t>
            </a:r>
            <a:endParaRPr b="1" sz="2900"/>
          </a:p>
          <a:p>
            <a:pPr indent="0" lvl="0" marL="0" rtl="0" algn="ctr">
              <a:spcBef>
                <a:spcPts val="0"/>
              </a:spcBef>
              <a:spcAft>
                <a:spcPts val="0"/>
              </a:spcAft>
              <a:buNone/>
            </a:pPr>
            <a:r>
              <a:t/>
            </a:r>
            <a:endParaRPr b="1"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78600"/>
            <a:ext cx="8520600" cy="632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GB" sz="3700">
                <a:latin typeface="Times New Roman"/>
                <a:ea typeface="Times New Roman"/>
                <a:cs typeface="Times New Roman"/>
                <a:sym typeface="Times New Roman"/>
              </a:rPr>
              <a:t>Top-Down Approach</a:t>
            </a:r>
            <a:endParaRPr b="1" sz="3700">
              <a:latin typeface="Times New Roman"/>
              <a:ea typeface="Times New Roman"/>
              <a:cs typeface="Times New Roman"/>
              <a:sym typeface="Times New Roman"/>
            </a:endParaRPr>
          </a:p>
        </p:txBody>
      </p:sp>
      <p:pic>
        <p:nvPicPr>
          <p:cNvPr id="112" name="Google Shape;112;p22"/>
          <p:cNvPicPr preferRelativeResize="0"/>
          <p:nvPr/>
        </p:nvPicPr>
        <p:blipFill>
          <a:blip r:embed="rId3">
            <a:alphaModFix/>
          </a:blip>
          <a:stretch>
            <a:fillRect/>
          </a:stretch>
        </p:blipFill>
        <p:spPr>
          <a:xfrm>
            <a:off x="1663913" y="1264150"/>
            <a:ext cx="581617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Tabulation - Bottom Up Dynamic Programming</a:t>
            </a:r>
            <a:endParaRPr b="1" sz="3000">
              <a:latin typeface="Times New Roman"/>
              <a:ea typeface="Times New Roman"/>
              <a:cs typeface="Times New Roman"/>
              <a:sym typeface="Times New Roman"/>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900">
                <a:solidFill>
                  <a:srgbClr val="000000"/>
                </a:solidFill>
                <a:latin typeface="Times New Roman"/>
                <a:ea typeface="Times New Roman"/>
                <a:cs typeface="Times New Roman"/>
                <a:sym typeface="Times New Roman"/>
              </a:rPr>
              <a:t>As the name itself suggests starting from the bottom and cumilating answers to the top. Let’s discuss in terms of state transition.</a:t>
            </a:r>
            <a:endParaRPr sz="1900">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GB" sz="1900">
                <a:solidFill>
                  <a:srgbClr val="000000"/>
                </a:solidFill>
                <a:latin typeface="Times New Roman"/>
                <a:ea typeface="Times New Roman"/>
                <a:cs typeface="Times New Roman"/>
                <a:sym typeface="Times New Roman"/>
              </a:rPr>
              <a:t>Let’s describe a state for our DP problem to be dp[x] with dp[0] as base state and dp[n] as our destination state. So, we need to find the value of destination state i.e dp[n].</a:t>
            </a:r>
            <a:endParaRPr sz="1900">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None/>
            </a:pPr>
            <a:r>
              <a:rPr lang="en-GB" sz="1900">
                <a:solidFill>
                  <a:srgbClr val="000000"/>
                </a:solidFill>
                <a:latin typeface="Times New Roman"/>
                <a:ea typeface="Times New Roman"/>
                <a:cs typeface="Times New Roman"/>
                <a:sym typeface="Times New Roman"/>
              </a:rPr>
              <a:t>If we start our transition from our base state i.e dp[0] and follow our state transition relation to reach our destination state dp[n], we call it Bottom Up approach as it is quite clear that we started our transition from the bottom base state and reached the top most desired state.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Memorization - Top Down Dynamic Programming</a:t>
            </a:r>
            <a:endParaRPr b="1">
              <a:latin typeface="Times New Roman"/>
              <a:ea typeface="Times New Roman"/>
              <a:cs typeface="Times New Roman"/>
              <a:sym typeface="Times New Roman"/>
            </a:endParaRPr>
          </a:p>
        </p:txBody>
      </p:sp>
      <p:sp>
        <p:nvSpPr>
          <p:cNvPr id="124" name="Google Shape;124;p24"/>
          <p:cNvSpPr txBox="1"/>
          <p:nvPr>
            <p:ph idx="1" type="body"/>
          </p:nvPr>
        </p:nvSpPr>
        <p:spPr>
          <a:xfrm>
            <a:off x="311700" y="1398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If we need to find the value for some state say dp[n] and instead of starting from the base state that i.e dp[0] we ask our answer from the states that can reach the destination state dp[n] following the state transition relation, then it is the top-down fashion of DP.</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GB" sz="1900">
                <a:solidFill>
                  <a:srgbClr val="000000"/>
                </a:solidFill>
                <a:latin typeface="Times New Roman"/>
                <a:ea typeface="Times New Roman"/>
                <a:cs typeface="Times New Roman"/>
                <a:sym typeface="Times New Roman"/>
              </a:rPr>
              <a:t>Here, we start our journey from the top most destination state and compute its answer by taking in count the values of states that can reach the destination state, till we reach the bottom most base state.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200">
                <a:latin typeface="Times New Roman"/>
                <a:ea typeface="Times New Roman"/>
                <a:cs typeface="Times New Roman"/>
                <a:sym typeface="Times New Roman"/>
              </a:rPr>
              <a:t>Digit DP | Introduction</a:t>
            </a:r>
            <a:endParaRPr b="1" sz="4200">
              <a:latin typeface="Times New Roman"/>
              <a:ea typeface="Times New Roman"/>
              <a:cs typeface="Times New Roman"/>
              <a:sym typeface="Times New Roman"/>
            </a:endParaRPr>
          </a:p>
        </p:txBody>
      </p:sp>
      <p:sp>
        <p:nvSpPr>
          <p:cNvPr id="130" name="Google Shape;130;p25"/>
          <p:cNvSpPr txBox="1"/>
          <p:nvPr>
            <p:ph idx="1" type="body"/>
          </p:nvPr>
        </p:nvSpPr>
        <p:spPr>
          <a:xfrm>
            <a:off x="311700" y="1632375"/>
            <a:ext cx="8520600" cy="2936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There are many types of problems that ask to count the number of integers ‘x’ between two integers say ‘a’ and ‘b’ such that x satisfies a specific property that can be related to its digits.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So, if we say G(x) tells the number of such integers between 1 to x (inclusively), then the number of such integers between a and b can be given by G(b) – G(a-1). This is when </a:t>
            </a:r>
            <a:r>
              <a:rPr b="1" lang="en-GB" sz="1900">
                <a:solidFill>
                  <a:srgbClr val="000000"/>
                </a:solidFill>
                <a:latin typeface="Times New Roman"/>
                <a:ea typeface="Times New Roman"/>
                <a:cs typeface="Times New Roman"/>
                <a:sym typeface="Times New Roman"/>
              </a:rPr>
              <a:t>Digit DP </a:t>
            </a:r>
            <a:r>
              <a:rPr lang="en-GB" sz="1900">
                <a:solidFill>
                  <a:srgbClr val="000000"/>
                </a:solidFill>
                <a:latin typeface="Times New Roman"/>
                <a:ea typeface="Times New Roman"/>
                <a:cs typeface="Times New Roman"/>
                <a:sym typeface="Times New Roman"/>
              </a:rPr>
              <a:t>(Dynamic Programming) comes into action. All such integer counting problems that satisfy the above property can be solved by digit DP approach</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800"/>
              <a:t>Why Digit DP</a:t>
            </a:r>
            <a:endParaRPr b="1" sz="3800"/>
          </a:p>
        </p:txBody>
      </p:sp>
      <p:sp>
        <p:nvSpPr>
          <p:cNvPr id="136" name="Google Shape;136;p26"/>
          <p:cNvSpPr txBox="1"/>
          <p:nvPr>
            <p:ph idx="1" type="body"/>
          </p:nvPr>
        </p:nvSpPr>
        <p:spPr>
          <a:xfrm>
            <a:off x="311700" y="1740050"/>
            <a:ext cx="4924200" cy="317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The First problem that we need to solve is how to get integers which satisfy the given range. suppose our range is from 10^6 to 10^18. One solution is to loop from 10^6 to  10^18 and evaluate each integer but it will require operations in order of 10^18 which is not possible to evaluate in 1 second.  So </a:t>
            </a:r>
            <a:r>
              <a:rPr lang="en-GB" sz="1900">
                <a:solidFill>
                  <a:srgbClr val="000000"/>
                </a:solidFill>
                <a:latin typeface="Times New Roman"/>
                <a:ea typeface="Times New Roman"/>
                <a:cs typeface="Times New Roman"/>
                <a:sym typeface="Times New Roman"/>
              </a:rPr>
              <a:t>let's</a:t>
            </a:r>
            <a:r>
              <a:rPr lang="en-GB" sz="1900">
                <a:solidFill>
                  <a:srgbClr val="000000"/>
                </a:solidFill>
                <a:latin typeface="Times New Roman"/>
                <a:ea typeface="Times New Roman"/>
                <a:cs typeface="Times New Roman"/>
                <a:sym typeface="Times New Roman"/>
              </a:rPr>
              <a:t> think of an alternative.</a:t>
            </a:r>
            <a:endParaRPr sz="1900">
              <a:solidFill>
                <a:srgbClr val="000000"/>
              </a:solidFill>
              <a:latin typeface="Times New Roman"/>
              <a:ea typeface="Times New Roman"/>
              <a:cs typeface="Times New Roman"/>
              <a:sym typeface="Times New Roman"/>
            </a:endParaRPr>
          </a:p>
        </p:txBody>
      </p:sp>
      <p:pic>
        <p:nvPicPr>
          <p:cNvPr id="137" name="Google Shape;137;p26"/>
          <p:cNvPicPr preferRelativeResize="0"/>
          <p:nvPr/>
        </p:nvPicPr>
        <p:blipFill>
          <a:blip r:embed="rId3">
            <a:alphaModFix/>
          </a:blip>
          <a:stretch>
            <a:fillRect/>
          </a:stretch>
        </p:blipFill>
        <p:spPr>
          <a:xfrm>
            <a:off x="5424500" y="1832575"/>
            <a:ext cx="3530750" cy="289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800"/>
              <a:t> </a:t>
            </a:r>
            <a:r>
              <a:rPr b="1" lang="en-GB" sz="3800"/>
              <a:t>Digit DP</a:t>
            </a:r>
            <a:endParaRPr b="1" sz="3800"/>
          </a:p>
        </p:txBody>
      </p:sp>
      <p:sp>
        <p:nvSpPr>
          <p:cNvPr id="143" name="Google Shape;143;p27"/>
          <p:cNvSpPr txBox="1"/>
          <p:nvPr>
            <p:ph idx="1" type="body"/>
          </p:nvPr>
        </p:nvSpPr>
        <p:spPr>
          <a:xfrm>
            <a:off x="311700" y="1832575"/>
            <a:ext cx="5369100" cy="2895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Let's</a:t>
            </a:r>
            <a:r>
              <a:rPr lang="en-GB" sz="1900">
                <a:solidFill>
                  <a:srgbClr val="000000"/>
                </a:solidFill>
                <a:latin typeface="Times New Roman"/>
                <a:ea typeface="Times New Roman"/>
                <a:cs typeface="Times New Roman"/>
                <a:sym typeface="Times New Roman"/>
              </a:rPr>
              <a:t> consider our final solution as F ( L , R  ) . </a:t>
            </a:r>
            <a:r>
              <a:rPr lang="en-GB" sz="1900">
                <a:solidFill>
                  <a:srgbClr val="000000"/>
                </a:solidFill>
                <a:latin typeface="Times New Roman"/>
                <a:ea typeface="Times New Roman"/>
                <a:cs typeface="Times New Roman"/>
                <a:sym typeface="Times New Roman"/>
              </a:rPr>
              <a:t>Let's</a:t>
            </a:r>
            <a:r>
              <a:rPr lang="en-GB" sz="1900">
                <a:solidFill>
                  <a:srgbClr val="000000"/>
                </a:solidFill>
                <a:latin typeface="Times New Roman"/>
                <a:ea typeface="Times New Roman"/>
                <a:cs typeface="Times New Roman"/>
                <a:sym typeface="Times New Roman"/>
              </a:rPr>
              <a:t> break this function into two parts F( L , R ) = F( R , 0 ) – F ( L – 1  , 0 )</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yipee! now we don’t have to worry about the left boundary as it is always zero. We just need to get our right limits right and we are done for this part.</a:t>
            </a:r>
            <a:endParaRPr sz="1900">
              <a:solidFill>
                <a:srgbClr val="000000"/>
              </a:solidFill>
              <a:latin typeface="Times New Roman"/>
              <a:ea typeface="Times New Roman"/>
              <a:cs typeface="Times New Roman"/>
              <a:sym typeface="Times New Roman"/>
            </a:endParaRPr>
          </a:p>
        </p:txBody>
      </p:sp>
      <p:pic>
        <p:nvPicPr>
          <p:cNvPr id="144" name="Google Shape;144;p27"/>
          <p:cNvPicPr preferRelativeResize="0"/>
          <p:nvPr/>
        </p:nvPicPr>
        <p:blipFill>
          <a:blip r:embed="rId3">
            <a:alphaModFix/>
          </a:blip>
          <a:stretch>
            <a:fillRect/>
          </a:stretch>
        </p:blipFill>
        <p:spPr>
          <a:xfrm>
            <a:off x="5846800" y="2202175"/>
            <a:ext cx="2985500" cy="195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900"/>
              <a:t>Key Concept</a:t>
            </a:r>
            <a:endParaRPr b="1" sz="3900"/>
          </a:p>
        </p:txBody>
      </p:sp>
      <p:sp>
        <p:nvSpPr>
          <p:cNvPr id="150" name="Google Shape;150;p28"/>
          <p:cNvSpPr txBox="1"/>
          <p:nvPr>
            <p:ph idx="1" type="body"/>
          </p:nvPr>
        </p:nvSpPr>
        <p:spPr>
          <a:xfrm>
            <a:off x="231150" y="1293425"/>
            <a:ext cx="8681700" cy="3295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Let given number x has n digits. The main idea of digit DP is to first represent the digits as an array of digits t[]. Let’s say a we have tntn-1tn-2 … t2t1 as the decimal representation where ti (0 &lt; i &lt;= n) tells the i-th digit from the right. The leftmost digit tn is the most significant digit.</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Now, after representing the given number this way we generate the numbers less than the given number and simultaneously calculate using DP, if the number satisfy the given property. We start generating integers having number of digits = 1 and then till number of digits = n. Integers having less number of digits than n can be analyzed by setting the leftmost digits to be zero.</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faadcoder&#10;#digitdp&#10;#dynamicprogramming&#10;Digit DP&#10;digit dp tutorials&#10;digit dp tutorials c++&#10;digit dp tutorials for beginners&#10;digit dp concepts&#10;digit dp explanation&#10;competitive coding&#10;competitive coding tutorial&#10;competitive coding for beginners&#10;competitive programming &#10;C++&#10;Advance concepts in coding&#10;Advance dynamic programming&#10;Data structure and algorithms" id="155" name="Google Shape;155;p29" title="Digit DP | Best Explanation ever | faad coder | competitive programming | C++ | Dynamic Programming">
            <a:hlinkClick r:id="rId3"/>
          </p:cNvPr>
          <p:cNvPicPr preferRelativeResize="0"/>
          <p:nvPr/>
        </p:nvPicPr>
        <p:blipFill>
          <a:blip r:embed="rId4">
            <a:alphaModFix/>
          </a:blip>
          <a:stretch>
            <a:fillRect/>
          </a:stretch>
        </p:blipFill>
        <p:spPr>
          <a:xfrm>
            <a:off x="443175" y="644625"/>
            <a:ext cx="8299424" cy="4176575"/>
          </a:xfrm>
          <a:prstGeom prst="rect">
            <a:avLst/>
          </a:prstGeom>
          <a:noFill/>
          <a:ln>
            <a:noFill/>
          </a:ln>
        </p:spPr>
      </p:pic>
      <p:sp>
        <p:nvSpPr>
          <p:cNvPr id="156" name="Google Shape;156;p29"/>
          <p:cNvSpPr txBox="1"/>
          <p:nvPr/>
        </p:nvSpPr>
        <p:spPr>
          <a:xfrm>
            <a:off x="2242725" y="147725"/>
            <a:ext cx="4781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300"/>
              <a:t>Explanation with Example*</a:t>
            </a:r>
            <a:endParaRPr b="1" sz="2300"/>
          </a:p>
        </p:txBody>
      </p:sp>
      <p:sp>
        <p:nvSpPr>
          <p:cNvPr id="157" name="Google Shape;157;p29"/>
          <p:cNvSpPr txBox="1"/>
          <p:nvPr/>
        </p:nvSpPr>
        <p:spPr>
          <a:xfrm>
            <a:off x="228300" y="4821200"/>
            <a:ext cx="8514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 video is little lengthy but it's a good explanation of digt dp.</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Digit DP</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Given an Integer N, and a number K, the task is to find out the total numbers from 0 to N which have exactly K non zero digits and the sum of those digits should be odd and that sum should be distinct. The number N can be as large as 10^18.</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1900">
                <a:solidFill>
                  <a:srgbClr val="000000"/>
                </a:solidFill>
                <a:latin typeface="Times New Roman"/>
                <a:ea typeface="Times New Roman"/>
                <a:cs typeface="Times New Roman"/>
                <a:sym typeface="Times New Roman"/>
              </a:rPr>
              <a:t>Example:</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Input : N = 10, K = 1</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Output : 5</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The numbers which follow the conditions are -&gt;</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1, 3, 5, 7 and 9</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The digit sum of 10 that is (1+0) = 1 is also odd, but 1 is already included in our count.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DDP cont...</a:t>
            </a:r>
            <a:endParaRPr/>
          </a:p>
        </p:txBody>
      </p:sp>
      <p:sp>
        <p:nvSpPr>
          <p:cNvPr id="169" name="Google Shape;169;p31"/>
          <p:cNvSpPr txBox="1"/>
          <p:nvPr>
            <p:ph idx="1" type="body"/>
          </p:nvPr>
        </p:nvSpPr>
        <p:spPr>
          <a:xfrm>
            <a:off x="311700" y="9716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We can use Dynamic Programming and it’s very useful technique that is digit-dp to solve this problem.</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So instead of keeping a record of non-zero integers, we keep a record of zeroes we can keep at different indices, idx in variable K. The number of </a:t>
            </a:r>
            <a:r>
              <a:rPr lang="en-GB" sz="1900">
                <a:solidFill>
                  <a:srgbClr val="000000"/>
                </a:solidFill>
                <a:latin typeface="Times New Roman"/>
                <a:ea typeface="Times New Roman"/>
                <a:cs typeface="Times New Roman"/>
                <a:sym typeface="Times New Roman"/>
              </a:rPr>
              <a:t>zeros,</a:t>
            </a:r>
            <a:r>
              <a:rPr lang="en-GB" sz="1900">
                <a:solidFill>
                  <a:srgbClr val="000000"/>
                </a:solidFill>
                <a:latin typeface="Times New Roman"/>
                <a:ea typeface="Times New Roman"/>
                <a:cs typeface="Times New Roman"/>
                <a:sym typeface="Times New Roman"/>
              </a:rPr>
              <a:t> we can keep can be found initially by subtracting K with the number of digits in N.</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We keep all the digits of N into a vector say, digits.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Now, we calculate range of elements we can keep at idx by analysing K.</a:t>
            </a:r>
            <a:endParaRPr sz="19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Suppose at idx, we are left with K = 1 (A Non-zero value), then our range to put elements is [0, j] where j is the upper bound decided by the tight value obtained from the current index of the digit from vector digits.</a:t>
            </a:r>
            <a:endParaRPr sz="17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If at idx, we are left with K = 0, then our range becomes [1, j] because we can’t put in 0 there.</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DDP cont...</a:t>
            </a:r>
            <a:endParaRPr/>
          </a:p>
        </p:txBody>
      </p:sp>
      <p:sp>
        <p:nvSpPr>
          <p:cNvPr id="175" name="Google Shape;175;p32"/>
          <p:cNvSpPr txBox="1"/>
          <p:nvPr>
            <p:ph idx="1" type="body"/>
          </p:nvPr>
        </p:nvSpPr>
        <p:spPr>
          <a:xfrm>
            <a:off x="311700" y="8268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AutoNum type="arabicPeriod" startAt="5"/>
            </a:pPr>
            <a:r>
              <a:rPr lang="en-GB" sz="1900">
                <a:solidFill>
                  <a:srgbClr val="000000"/>
                </a:solidFill>
                <a:latin typeface="Times New Roman"/>
                <a:ea typeface="Times New Roman"/>
                <a:cs typeface="Times New Roman"/>
                <a:sym typeface="Times New Roman"/>
              </a:rPr>
              <a:t>Now, also take a parameter that is sum, which will calculate the sum of digits of a number till the base case hits successfully.</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startAt="5"/>
            </a:pPr>
            <a:r>
              <a:rPr lang="en-GB" sz="1900">
                <a:solidFill>
                  <a:srgbClr val="000000"/>
                </a:solidFill>
                <a:latin typeface="Times New Roman"/>
                <a:ea typeface="Times New Roman"/>
                <a:cs typeface="Times New Roman"/>
                <a:sym typeface="Times New Roman"/>
              </a:rPr>
              <a:t>Also, a boolean map is used which will store all the odd sums calculated already, so it gives distinct odd sums.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startAt="5"/>
            </a:pPr>
            <a:r>
              <a:rPr lang="en-GB" sz="1900">
                <a:solidFill>
                  <a:srgbClr val="000000"/>
                </a:solidFill>
                <a:latin typeface="Times New Roman"/>
                <a:ea typeface="Times New Roman"/>
                <a:cs typeface="Times New Roman"/>
                <a:sym typeface="Times New Roman"/>
              </a:rPr>
              <a:t>The recurrence will be:</a:t>
            </a:r>
            <a:endParaRPr sz="19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where j = digits[idx]</a:t>
            </a:r>
            <a:r>
              <a:rPr lang="en-GB" sz="1900">
                <a:solidFill>
                  <a:srgbClr val="000000"/>
                </a:solidFill>
                <a:latin typeface="Times New Roman"/>
                <a:ea typeface="Times New Roman"/>
                <a:cs typeface="Times New Roman"/>
                <a:sym typeface="Times New Roman"/>
              </a:rPr>
              <a:t> if tight = 0, else j=9</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startAt="8"/>
            </a:pPr>
            <a:r>
              <a:rPr lang="en-GB" sz="1900">
                <a:solidFill>
                  <a:srgbClr val="000000"/>
                </a:solidFill>
                <a:latin typeface="Times New Roman"/>
                <a:ea typeface="Times New Roman"/>
                <a:cs typeface="Times New Roman"/>
                <a:sym typeface="Times New Roman"/>
              </a:rPr>
              <a:t>Base Case:</a:t>
            </a:r>
            <a:endParaRPr sz="19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When idx = digits.size(), K == 0 and sum is odd.</a:t>
            </a:r>
            <a:endParaRPr sz="17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700">
                <a:solidFill>
                  <a:srgbClr val="000000"/>
                </a:solidFill>
                <a:latin typeface="Times New Roman"/>
                <a:ea typeface="Times New Roman"/>
                <a:cs typeface="Times New Roman"/>
                <a:sym typeface="Times New Roman"/>
              </a:rPr>
              <a:t>We mark the sum as true and return 1 else return 0.</a:t>
            </a:r>
            <a:endParaRPr sz="17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If idx &gt; digits.size() then return 0.</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rgbClr val="000000"/>
                </a:solidFill>
                <a:latin typeface="Times New Roman"/>
                <a:ea typeface="Times New Roman"/>
                <a:cs typeface="Times New Roman"/>
                <a:sym typeface="Times New Roman"/>
              </a:rPr>
              <a:t>So we create a DP table say DP[idx][K][tight][sum] which will store our result.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pic>
        <p:nvPicPr>
          <p:cNvPr id="176" name="Google Shape;176;p32"/>
          <p:cNvPicPr preferRelativeResize="0"/>
          <p:nvPr/>
        </p:nvPicPr>
        <p:blipFill>
          <a:blip r:embed="rId3">
            <a:alphaModFix/>
          </a:blip>
          <a:stretch>
            <a:fillRect/>
          </a:stretch>
        </p:blipFill>
        <p:spPr>
          <a:xfrm>
            <a:off x="845575" y="2571750"/>
            <a:ext cx="6299700"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152400" y="152400"/>
            <a:ext cx="8839202" cy="486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Times New Roman"/>
                <a:ea typeface="Times New Roman"/>
                <a:cs typeface="Times New Roman"/>
                <a:sym typeface="Times New Roman"/>
              </a:rPr>
              <a:t>DYNAMIC PROGRAMMING | Introduction </a:t>
            </a:r>
            <a:endParaRPr b="1" sz="3200">
              <a:latin typeface="Times New Roman"/>
              <a:ea typeface="Times New Roman"/>
              <a:cs typeface="Times New Roman"/>
              <a:sym typeface="Times New Roman"/>
            </a:endParaRPr>
          </a:p>
        </p:txBody>
      </p:sp>
      <p:sp>
        <p:nvSpPr>
          <p:cNvPr id="65" name="Google Shape;65;p15"/>
          <p:cNvSpPr txBox="1"/>
          <p:nvPr>
            <p:ph idx="1" type="body"/>
          </p:nvPr>
        </p:nvSpPr>
        <p:spPr>
          <a:xfrm>
            <a:off x="311700" y="1571250"/>
            <a:ext cx="8520600" cy="299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Dynamic Programming is mainly an optimization over plain recursion. Wherever we see a recursive solution that has repeated calls for same inputs, we can optimize it using Dynamic Programming.</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idea is to simply store the results of subproblems, so that we do not have to re-compute them when needed later.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This simple optimization reduces </a:t>
            </a:r>
            <a:r>
              <a:rPr b="1" lang="en-GB" sz="2000">
                <a:solidFill>
                  <a:schemeClr val="dk1"/>
                </a:solidFill>
                <a:latin typeface="Times New Roman"/>
                <a:ea typeface="Times New Roman"/>
                <a:cs typeface="Times New Roman"/>
                <a:sym typeface="Times New Roman"/>
              </a:rPr>
              <a:t>time complexities</a:t>
            </a:r>
            <a:r>
              <a:rPr lang="en-GB" sz="2000">
                <a:solidFill>
                  <a:schemeClr val="dk1"/>
                </a:solidFill>
                <a:latin typeface="Times New Roman"/>
                <a:ea typeface="Times New Roman"/>
                <a:cs typeface="Times New Roman"/>
                <a:sym typeface="Times New Roman"/>
              </a:rPr>
              <a:t> from exponential to polynomial.</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13275" y="838200"/>
            <a:ext cx="2486025" cy="1228725"/>
          </a:xfrm>
          <a:prstGeom prst="rect">
            <a:avLst/>
          </a:prstGeom>
          <a:noFill/>
          <a:ln>
            <a:noFill/>
          </a:ln>
        </p:spPr>
      </p:pic>
      <p:sp>
        <p:nvSpPr>
          <p:cNvPr id="71" name="Google Shape;71;p16"/>
          <p:cNvSpPr txBox="1"/>
          <p:nvPr/>
        </p:nvSpPr>
        <p:spPr>
          <a:xfrm>
            <a:off x="5218525" y="1157300"/>
            <a:ext cx="3000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nvSpPr>
        <p:spPr>
          <a:xfrm>
            <a:off x="5218525" y="1028700"/>
            <a:ext cx="3000000" cy="30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Times New Roman"/>
                <a:ea typeface="Times New Roman"/>
                <a:cs typeface="Times New Roman"/>
                <a:sym typeface="Times New Roman"/>
              </a:rPr>
              <a:t>Recursion :Exponential</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1600">
                <a:latin typeface="Times New Roman"/>
                <a:ea typeface="Times New Roman"/>
                <a:cs typeface="Times New Roman"/>
                <a:sym typeface="Times New Roman"/>
              </a:rPr>
              <a:t>Dynamic Programming:Linear</a:t>
            </a:r>
            <a:endParaRPr b="1" sz="1600">
              <a:latin typeface="Times New Roman"/>
              <a:ea typeface="Times New Roman"/>
              <a:cs typeface="Times New Roman"/>
              <a:sym typeface="Times New Roman"/>
            </a:endParaRPr>
          </a:p>
        </p:txBody>
      </p:sp>
      <p:pic>
        <p:nvPicPr>
          <p:cNvPr id="73" name="Google Shape;73;p16"/>
          <p:cNvPicPr preferRelativeResize="0"/>
          <p:nvPr/>
        </p:nvPicPr>
        <p:blipFill>
          <a:blip r:embed="rId4">
            <a:alphaModFix/>
          </a:blip>
          <a:stretch>
            <a:fillRect/>
          </a:stretch>
        </p:blipFill>
        <p:spPr>
          <a:xfrm>
            <a:off x="1513275" y="2615800"/>
            <a:ext cx="2486025" cy="154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659200" cy="991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3400">
                <a:latin typeface="Times New Roman"/>
                <a:ea typeface="Times New Roman"/>
                <a:cs typeface="Times New Roman"/>
                <a:sym typeface="Times New Roman"/>
              </a:rPr>
              <a:t>Elements Of Dynamic Programming</a:t>
            </a:r>
            <a:endParaRPr b="1" sz="3400">
              <a:latin typeface="Times New Roman"/>
              <a:ea typeface="Times New Roman"/>
              <a:cs typeface="Times New Roman"/>
              <a:sym typeface="Times New Roman"/>
            </a:endParaRPr>
          </a:p>
        </p:txBody>
      </p:sp>
      <p:sp>
        <p:nvSpPr>
          <p:cNvPr id="79" name="Google Shape;79;p17"/>
          <p:cNvSpPr txBox="1"/>
          <p:nvPr>
            <p:ph idx="1" type="body"/>
          </p:nvPr>
        </p:nvSpPr>
        <p:spPr>
          <a:xfrm>
            <a:off x="311700" y="1705550"/>
            <a:ext cx="8520600" cy="3169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b="1" lang="en-GB" sz="2100">
                <a:solidFill>
                  <a:schemeClr val="dk1"/>
                </a:solidFill>
                <a:latin typeface="Times New Roman"/>
                <a:ea typeface="Times New Roman"/>
                <a:cs typeface="Times New Roman"/>
                <a:sym typeface="Times New Roman"/>
              </a:rPr>
              <a:t>Simple subproblems</a:t>
            </a:r>
            <a:r>
              <a:rPr lang="en-GB" sz="2100">
                <a:solidFill>
                  <a:schemeClr val="dk1"/>
                </a:solidFill>
                <a:latin typeface="Times New Roman"/>
                <a:ea typeface="Times New Roman"/>
                <a:cs typeface="Times New Roman"/>
                <a:sym typeface="Times New Roman"/>
              </a:rPr>
              <a:t> </a:t>
            </a:r>
            <a:r>
              <a:rPr lang="en-GB" sz="2100">
                <a:solidFill>
                  <a:schemeClr val="dk1"/>
                </a:solidFill>
                <a:latin typeface="Times New Roman"/>
                <a:ea typeface="Times New Roman"/>
                <a:cs typeface="Times New Roman"/>
                <a:sym typeface="Times New Roman"/>
              </a:rPr>
              <a:t>– </a:t>
            </a:r>
            <a:r>
              <a:rPr lang="en-GB" sz="2100">
                <a:solidFill>
                  <a:schemeClr val="dk1"/>
                </a:solidFill>
                <a:latin typeface="Times New Roman"/>
                <a:ea typeface="Times New Roman"/>
                <a:cs typeface="Times New Roman"/>
                <a:sym typeface="Times New Roman"/>
              </a:rPr>
              <a:t>We should be able to break the original problem to smaller subproblems that have the same structure.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Char char="●"/>
            </a:pPr>
            <a:r>
              <a:rPr b="1" lang="en-GB" sz="2100">
                <a:solidFill>
                  <a:schemeClr val="dk1"/>
                </a:solidFill>
                <a:latin typeface="Times New Roman"/>
                <a:ea typeface="Times New Roman"/>
                <a:cs typeface="Times New Roman"/>
                <a:sym typeface="Times New Roman"/>
              </a:rPr>
              <a:t>Optimal substructure of the problems</a:t>
            </a:r>
            <a:r>
              <a:rPr lang="en-GB" sz="2100">
                <a:solidFill>
                  <a:schemeClr val="dk1"/>
                </a:solidFill>
                <a:latin typeface="Times New Roman"/>
                <a:ea typeface="Times New Roman"/>
                <a:cs typeface="Times New Roman"/>
                <a:sym typeface="Times New Roman"/>
              </a:rPr>
              <a:t> – The optimal solution to the problem contains within optimal solutions to its subproblems.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Char char="●"/>
            </a:pPr>
            <a:r>
              <a:rPr b="1" lang="en-GB" sz="2100">
                <a:solidFill>
                  <a:schemeClr val="dk1"/>
                </a:solidFill>
                <a:latin typeface="Times New Roman"/>
                <a:ea typeface="Times New Roman"/>
                <a:cs typeface="Times New Roman"/>
                <a:sym typeface="Times New Roman"/>
              </a:rPr>
              <a:t>Overlapping </a:t>
            </a:r>
            <a:r>
              <a:rPr b="1" lang="en-GB" sz="2100">
                <a:solidFill>
                  <a:schemeClr val="dk1"/>
                </a:solidFill>
                <a:latin typeface="Times New Roman"/>
                <a:ea typeface="Times New Roman"/>
                <a:cs typeface="Times New Roman"/>
                <a:sym typeface="Times New Roman"/>
              </a:rPr>
              <a:t>subproblems</a:t>
            </a:r>
            <a:r>
              <a:rPr lang="en-GB" sz="2100">
                <a:solidFill>
                  <a:schemeClr val="dk1"/>
                </a:solidFill>
                <a:latin typeface="Times New Roman"/>
                <a:ea typeface="Times New Roman"/>
                <a:cs typeface="Times New Roman"/>
                <a:sym typeface="Times New Roman"/>
              </a:rPr>
              <a:t> – there exist some places where we solve the same subproblem more than once.</a:t>
            </a:r>
            <a:endParaRPr sz="21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0" y="445025"/>
            <a:ext cx="9144000" cy="80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Times New Roman"/>
                <a:ea typeface="Times New Roman"/>
                <a:cs typeface="Times New Roman"/>
                <a:sym typeface="Times New Roman"/>
              </a:rPr>
              <a:t>How to solve a Dynamic Programming Problem ?</a:t>
            </a:r>
            <a:endParaRPr b="1" sz="3200">
              <a:latin typeface="Times New Roman"/>
              <a:ea typeface="Times New Roman"/>
              <a:cs typeface="Times New Roman"/>
              <a:sym typeface="Times New Roman"/>
            </a:endParaRPr>
          </a:p>
        </p:txBody>
      </p:sp>
      <p:sp>
        <p:nvSpPr>
          <p:cNvPr id="85" name="Google Shape;85;p18"/>
          <p:cNvSpPr txBox="1"/>
          <p:nvPr>
            <p:ph idx="1" type="body"/>
          </p:nvPr>
        </p:nvSpPr>
        <p:spPr>
          <a:xfrm>
            <a:off x="311700" y="1759275"/>
            <a:ext cx="8520600" cy="28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0000"/>
                </a:solidFill>
                <a:latin typeface="Times New Roman"/>
                <a:ea typeface="Times New Roman"/>
                <a:cs typeface="Times New Roman"/>
                <a:sym typeface="Times New Roman"/>
              </a:rPr>
              <a:t>Steps to solve a DP:</a:t>
            </a:r>
            <a:endParaRPr b="1" sz="2200">
              <a:solidFill>
                <a:srgbClr val="000000"/>
              </a:solidFill>
              <a:latin typeface="Times New Roman"/>
              <a:ea typeface="Times New Roman"/>
              <a:cs typeface="Times New Roman"/>
              <a:sym typeface="Times New Roman"/>
            </a:endParaRPr>
          </a:p>
          <a:p>
            <a:pPr indent="-368300" lvl="0" marL="457200" rtl="0" algn="l">
              <a:spcBef>
                <a:spcPts val="160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Identify if it is a DP problem</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Decide a state expression with least parameters</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Formulate state relationship    </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Do tabulation (or add memoization)</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09825"/>
            <a:ext cx="85206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GB">
                <a:latin typeface="Times New Roman"/>
                <a:ea typeface="Times New Roman"/>
                <a:cs typeface="Times New Roman"/>
                <a:sym typeface="Times New Roman"/>
              </a:rPr>
              <a:t>FIBONACCI NUMBERS</a:t>
            </a:r>
            <a:endParaRPr b="1">
              <a:latin typeface="Times New Roman"/>
              <a:ea typeface="Times New Roman"/>
              <a:cs typeface="Times New Roman"/>
              <a:sym typeface="Times New Roman"/>
            </a:endParaRPr>
          </a:p>
        </p:txBody>
      </p:sp>
      <p:sp>
        <p:nvSpPr>
          <p:cNvPr id="91" name="Google Shape;91;p19"/>
          <p:cNvSpPr txBox="1"/>
          <p:nvPr>
            <p:ph idx="1" type="body"/>
          </p:nvPr>
        </p:nvSpPr>
        <p:spPr>
          <a:xfrm>
            <a:off x="311700" y="1214450"/>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The Fibonacci numbers are the numbers in the following integer sequence.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Recurrence Relation:	 </a:t>
            </a:r>
            <a:r>
              <a:rPr lang="en-GB" sz="1150">
                <a:solidFill>
                  <a:srgbClr val="000000"/>
                </a:solidFill>
                <a:highlight>
                  <a:srgbClr val="E0E0E0"/>
                </a:highlight>
                <a:latin typeface="Courier New"/>
                <a:ea typeface="Courier New"/>
                <a:cs typeface="Courier New"/>
                <a:sym typeface="Courier New"/>
              </a:rPr>
              <a:t>F</a:t>
            </a:r>
            <a:r>
              <a:rPr lang="en-GB" sz="850">
                <a:solidFill>
                  <a:srgbClr val="000000"/>
                </a:solidFill>
                <a:highlight>
                  <a:srgbClr val="E0E0E0"/>
                </a:highlight>
                <a:latin typeface="Courier New"/>
                <a:ea typeface="Courier New"/>
                <a:cs typeface="Courier New"/>
                <a:sym typeface="Courier New"/>
              </a:rPr>
              <a:t>n</a:t>
            </a:r>
            <a:r>
              <a:rPr lang="en-GB" sz="1150">
                <a:solidFill>
                  <a:srgbClr val="000000"/>
                </a:solidFill>
                <a:highlight>
                  <a:srgbClr val="E0E0E0"/>
                </a:highlight>
                <a:latin typeface="Courier New"/>
                <a:ea typeface="Courier New"/>
                <a:cs typeface="Courier New"/>
                <a:sym typeface="Courier New"/>
              </a:rPr>
              <a:t> = F</a:t>
            </a:r>
            <a:r>
              <a:rPr lang="en-GB" sz="850">
                <a:solidFill>
                  <a:srgbClr val="000000"/>
                </a:solidFill>
                <a:highlight>
                  <a:srgbClr val="E0E0E0"/>
                </a:highlight>
                <a:latin typeface="Courier New"/>
                <a:ea typeface="Courier New"/>
                <a:cs typeface="Courier New"/>
                <a:sym typeface="Courier New"/>
              </a:rPr>
              <a:t>n-1</a:t>
            </a:r>
            <a:r>
              <a:rPr lang="en-GB" sz="1150">
                <a:solidFill>
                  <a:srgbClr val="000000"/>
                </a:solidFill>
                <a:highlight>
                  <a:srgbClr val="E0E0E0"/>
                </a:highlight>
                <a:latin typeface="Courier New"/>
                <a:ea typeface="Courier New"/>
                <a:cs typeface="Courier New"/>
                <a:sym typeface="Courier New"/>
              </a:rPr>
              <a:t> + F</a:t>
            </a:r>
            <a:r>
              <a:rPr lang="en-GB" sz="850">
                <a:solidFill>
                  <a:srgbClr val="000000"/>
                </a:solidFill>
                <a:highlight>
                  <a:srgbClr val="E0E0E0"/>
                </a:highlight>
                <a:latin typeface="Courier New"/>
                <a:ea typeface="Courier New"/>
                <a:cs typeface="Courier New"/>
                <a:sym typeface="Courier New"/>
              </a:rPr>
              <a:t>n-2</a:t>
            </a:r>
            <a:endParaRPr sz="850">
              <a:solidFill>
                <a:srgbClr val="000000"/>
              </a:solidFill>
              <a:highlight>
                <a:srgbClr val="E0E0E0"/>
              </a:highlight>
              <a:latin typeface="Courier New"/>
              <a:ea typeface="Courier New"/>
              <a:cs typeface="Courier New"/>
              <a:sym typeface="Courier New"/>
            </a:endParaRPr>
          </a:p>
          <a:p>
            <a:pPr indent="457200" lvl="0" marL="914400" rtl="0" algn="l">
              <a:spcBef>
                <a:spcPts val="1600"/>
              </a:spcBef>
              <a:spcAft>
                <a:spcPts val="0"/>
              </a:spcAft>
              <a:buNone/>
            </a:pPr>
            <a:r>
              <a:rPr lang="en-GB" sz="1600">
                <a:solidFill>
                  <a:srgbClr val="000000"/>
                </a:solidFill>
              </a:rPr>
              <a:t>F0 = 0 and F1 = 1.</a:t>
            </a:r>
            <a:endParaRPr sz="1600">
              <a:solidFill>
                <a:srgbClr val="000000"/>
              </a:solidFill>
            </a:endParaRPr>
          </a:p>
          <a:p>
            <a:pPr indent="-342900" lvl="0" marL="457200" rtl="0" algn="l">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We keep calculating the value over and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a:solidFill>
                  <a:srgbClr val="000000"/>
                </a:solidFill>
                <a:latin typeface="Times New Roman"/>
                <a:ea typeface="Times New Roman"/>
                <a:cs typeface="Times New Roman"/>
                <a:sym typeface="Times New Roman"/>
              </a:rPr>
              <a:t>over again.</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pic>
        <p:nvPicPr>
          <p:cNvPr id="92" name="Google Shape;92;p19"/>
          <p:cNvPicPr preferRelativeResize="0"/>
          <p:nvPr/>
        </p:nvPicPr>
        <p:blipFill>
          <a:blip r:embed="rId3">
            <a:alphaModFix/>
          </a:blip>
          <a:stretch>
            <a:fillRect/>
          </a:stretch>
        </p:blipFill>
        <p:spPr>
          <a:xfrm>
            <a:off x="5279475" y="2472100"/>
            <a:ext cx="3552825" cy="2427300"/>
          </a:xfrm>
          <a:prstGeom prst="rect">
            <a:avLst/>
          </a:prstGeom>
          <a:noFill/>
          <a:ln>
            <a:noFill/>
          </a:ln>
        </p:spPr>
      </p:pic>
      <p:pic>
        <p:nvPicPr>
          <p:cNvPr descr="Introduction to Dynamic Programming" id="93" name="Google Shape;93;p19"/>
          <p:cNvPicPr preferRelativeResize="0"/>
          <p:nvPr/>
        </p:nvPicPr>
        <p:blipFill>
          <a:blip r:embed="rId4">
            <a:alphaModFix/>
          </a:blip>
          <a:stretch>
            <a:fillRect/>
          </a:stretch>
        </p:blipFill>
        <p:spPr>
          <a:xfrm>
            <a:off x="2166950" y="1723752"/>
            <a:ext cx="4467225" cy="6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GB" sz="3400">
                <a:latin typeface="Times New Roman"/>
                <a:ea typeface="Times New Roman"/>
                <a:cs typeface="Times New Roman"/>
                <a:sym typeface="Times New Roman"/>
              </a:rPr>
              <a:t>Fibonacci Number</a:t>
            </a:r>
            <a:endParaRPr b="1" sz="3400">
              <a:latin typeface="Times New Roman"/>
              <a:ea typeface="Times New Roman"/>
              <a:cs typeface="Times New Roman"/>
              <a:sym typeface="Times New Roman"/>
            </a:endParaRPr>
          </a:p>
        </p:txBody>
      </p:sp>
      <p:sp>
        <p:nvSpPr>
          <p:cNvPr id="99" name="Google Shape;99;p20"/>
          <p:cNvSpPr txBox="1"/>
          <p:nvPr>
            <p:ph idx="1" type="body"/>
          </p:nvPr>
        </p:nvSpPr>
        <p:spPr>
          <a:xfrm>
            <a:off x="311700" y="1416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 </a:t>
            </a:r>
            <a:r>
              <a:rPr lang="en-GB" sz="1900">
                <a:solidFill>
                  <a:srgbClr val="000000"/>
                </a:solidFill>
                <a:latin typeface="Times New Roman"/>
                <a:ea typeface="Times New Roman"/>
                <a:cs typeface="Times New Roman"/>
                <a:sym typeface="Times New Roman"/>
              </a:rPr>
              <a:t>We can calculate Fn in linear time by remembering solutions to the solved subproblems – dynamic programming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 Compute solution in a bottom-up fashion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 In this case, only two values need to be remembered at any time</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pic>
        <p:nvPicPr>
          <p:cNvPr id="100" name="Google Shape;100;p20"/>
          <p:cNvPicPr preferRelativeResize="0"/>
          <p:nvPr/>
        </p:nvPicPr>
        <p:blipFill>
          <a:blip r:embed="rId3">
            <a:alphaModFix/>
          </a:blip>
          <a:stretch>
            <a:fillRect/>
          </a:stretch>
        </p:blipFill>
        <p:spPr>
          <a:xfrm>
            <a:off x="2299963" y="3518300"/>
            <a:ext cx="3724275" cy="131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b="1" lang="en-GB" sz="3300">
                <a:latin typeface="Times New Roman"/>
                <a:ea typeface="Times New Roman"/>
                <a:cs typeface="Times New Roman"/>
                <a:sym typeface="Times New Roman"/>
              </a:rPr>
              <a:t>Bottom -Up Approach</a:t>
            </a:r>
            <a:endParaRPr b="1" sz="3300">
              <a:latin typeface="Times New Roman"/>
              <a:ea typeface="Times New Roman"/>
              <a:cs typeface="Times New Roman"/>
              <a:sym typeface="Times New Roman"/>
            </a:endParaRPr>
          </a:p>
        </p:txBody>
      </p:sp>
      <p:pic>
        <p:nvPicPr>
          <p:cNvPr id="106" name="Google Shape;106;p21"/>
          <p:cNvPicPr preferRelativeResize="0"/>
          <p:nvPr/>
        </p:nvPicPr>
        <p:blipFill>
          <a:blip r:embed="rId3">
            <a:alphaModFix/>
          </a:blip>
          <a:stretch>
            <a:fillRect/>
          </a:stretch>
        </p:blipFill>
        <p:spPr>
          <a:xfrm>
            <a:off x="1963350" y="1341600"/>
            <a:ext cx="4905375" cy="370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