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85ddfaa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85ddfaa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85ddfaad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5ddfaad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85ddfaad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85ddfaad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85ddfaa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85ddfaa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85ddfaad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85ddfaad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85ddfaad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85ddfaad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85ddfaa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85ddfaa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b97c3f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b97c3f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b97c3fc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b97c3fc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0b97c3fca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0b97c3fc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85ddfaada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85ddfaada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85ddfaada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85ddfaada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0b97c3fca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0b97c3fca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85ddfaada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85ddfaada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85ddfaada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85ddfaada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34400" y="1049763"/>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600"/>
              <a:t>Backtracking</a:t>
            </a:r>
            <a:endParaRPr sz="4600"/>
          </a:p>
        </p:txBody>
      </p:sp>
      <p:sp>
        <p:nvSpPr>
          <p:cNvPr id="278" name="Google Shape;278;p13"/>
          <p:cNvSpPr txBox="1"/>
          <p:nvPr/>
        </p:nvSpPr>
        <p:spPr>
          <a:xfrm>
            <a:off x="167100" y="2922675"/>
            <a:ext cx="8809800" cy="16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100"/>
              <a:t>By</a:t>
            </a:r>
            <a:endParaRPr b="1" sz="3100"/>
          </a:p>
          <a:p>
            <a:pPr indent="0" lvl="0" marL="0" rtl="0" algn="ctr">
              <a:spcBef>
                <a:spcPts val="0"/>
              </a:spcBef>
              <a:spcAft>
                <a:spcPts val="0"/>
              </a:spcAft>
              <a:buNone/>
            </a:pPr>
            <a:r>
              <a:t/>
            </a:r>
            <a:endParaRPr b="1" sz="3100"/>
          </a:p>
          <a:p>
            <a:pPr indent="0" lvl="0" marL="0" rtl="0" algn="ctr">
              <a:spcBef>
                <a:spcPts val="0"/>
              </a:spcBef>
              <a:spcAft>
                <a:spcPts val="0"/>
              </a:spcAft>
              <a:buNone/>
            </a:pPr>
            <a:r>
              <a:rPr b="1" lang="en-GB" sz="3100"/>
              <a:t>Rachit Bundela   Priya Jain   Sachin Hegde</a:t>
            </a:r>
            <a:endParaRPr b="1" sz="3100"/>
          </a:p>
          <a:p>
            <a:pPr indent="0" lvl="0" marL="0" rtl="0" algn="ctr">
              <a:spcBef>
                <a:spcPts val="0"/>
              </a:spcBef>
              <a:spcAft>
                <a:spcPts val="0"/>
              </a:spcAft>
              <a:buNone/>
            </a:pPr>
            <a:r>
              <a:t/>
            </a:r>
            <a:endParaRPr b="1"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lt1"/>
                </a:solidFill>
                <a:latin typeface="Times New Roman"/>
                <a:ea typeface="Times New Roman"/>
                <a:cs typeface="Times New Roman"/>
                <a:sym typeface="Times New Roman"/>
              </a:rPr>
              <a:t>Example 2: N-Queen problem</a:t>
            </a:r>
            <a:endParaRPr/>
          </a:p>
        </p:txBody>
      </p:sp>
      <p:sp>
        <p:nvSpPr>
          <p:cNvPr id="336" name="Google Shape;336;p22"/>
          <p:cNvSpPr txBox="1"/>
          <p:nvPr>
            <p:ph idx="1" type="body"/>
          </p:nvPr>
        </p:nvSpPr>
        <p:spPr>
          <a:xfrm>
            <a:off x="1093000" y="1300950"/>
            <a:ext cx="72414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100">
                <a:solidFill>
                  <a:srgbClr val="000000"/>
                </a:solidFill>
              </a:rPr>
              <a:t>In N-Queen problem, we are given an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NxN chessboard and we have to place</a:t>
            </a:r>
            <a:r>
              <a:rPr b="1" lang="en-GB" sz="2100">
                <a:solidFill>
                  <a:srgbClr val="000000"/>
                </a:solidFill>
              </a:rPr>
              <a:t>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n queens on the board in such a way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that, No two queens attack each other.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A queen will attack another queen if it </a:t>
            </a:r>
            <a:endParaRPr b="1" sz="2100">
              <a:solidFill>
                <a:srgbClr val="000000"/>
              </a:solidFill>
            </a:endParaRPr>
          </a:p>
          <a:p>
            <a:pPr indent="0" lvl="0" marL="0" rtl="0" algn="l">
              <a:lnSpc>
                <a:spcPct val="100000"/>
              </a:lnSpc>
              <a:spcBef>
                <a:spcPts val="1600"/>
              </a:spcBef>
              <a:spcAft>
                <a:spcPts val="1600"/>
              </a:spcAft>
              <a:buNone/>
            </a:pPr>
            <a:r>
              <a:rPr b="1" lang="en-GB" sz="2100">
                <a:solidFill>
                  <a:srgbClr val="000000"/>
                </a:solidFill>
              </a:rPr>
              <a:t>is placed in horizontal, vertical or diagonal points in its way. In this example, we will do 4-Queen problem.</a:t>
            </a:r>
            <a:endParaRPr b="1" sz="2100">
              <a:solidFill>
                <a:srgbClr val="000000"/>
              </a:solidFill>
            </a:endParaRPr>
          </a:p>
        </p:txBody>
      </p:sp>
      <p:pic>
        <p:nvPicPr>
          <p:cNvPr id="337" name="Google Shape;337;p22"/>
          <p:cNvPicPr preferRelativeResize="0"/>
          <p:nvPr/>
        </p:nvPicPr>
        <p:blipFill>
          <a:blip r:embed="rId3">
            <a:alphaModFix/>
          </a:blip>
          <a:stretch>
            <a:fillRect/>
          </a:stretch>
        </p:blipFill>
        <p:spPr>
          <a:xfrm>
            <a:off x="6200800" y="1333500"/>
            <a:ext cx="2857500" cy="24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Example 2 continued...</a:t>
            </a:r>
            <a:endParaRPr sz="3200">
              <a:solidFill>
                <a:srgbClr val="FFFFFF"/>
              </a:solidFill>
              <a:latin typeface="Times New Roman"/>
              <a:ea typeface="Times New Roman"/>
              <a:cs typeface="Times New Roman"/>
              <a:sym typeface="Times New Roman"/>
            </a:endParaRPr>
          </a:p>
        </p:txBody>
      </p:sp>
      <p:sp>
        <p:nvSpPr>
          <p:cNvPr id="343" name="Google Shape;343;p23"/>
          <p:cNvSpPr txBox="1"/>
          <p:nvPr>
            <p:ph idx="1" type="body"/>
          </p:nvPr>
        </p:nvSpPr>
        <p:spPr>
          <a:xfrm>
            <a:off x="1303800" y="14174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200">
                <a:solidFill>
                  <a:srgbClr val="000000"/>
                </a:solidFill>
              </a:rPr>
              <a:t>For solving n queens problem, we will try placing queen into different positions of one row. And checks if it clashes with other queens. In the current positioning of queens if there are any two queens present, they are attacking. We will backtrack to previous location of the queen and change its positions. And check clash of queen again.</a:t>
            </a:r>
            <a:endParaRPr b="1"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2469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Algorithm for Example 2</a:t>
            </a:r>
            <a:endParaRPr/>
          </a:p>
        </p:txBody>
      </p:sp>
      <p:sp>
        <p:nvSpPr>
          <p:cNvPr id="349" name="Google Shape;349;p24"/>
          <p:cNvSpPr txBox="1"/>
          <p:nvPr>
            <p:ph idx="1" type="body"/>
          </p:nvPr>
        </p:nvSpPr>
        <p:spPr>
          <a:xfrm>
            <a:off x="1303800" y="899100"/>
            <a:ext cx="7030500" cy="517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AutoNum type="arabicParenR"/>
            </a:pPr>
            <a:r>
              <a:rPr b="1" lang="en-GB" sz="1900">
                <a:solidFill>
                  <a:srgbClr val="000000"/>
                </a:solidFill>
              </a:rPr>
              <a:t>Step 1 − Start from 1st position in the array.</a:t>
            </a:r>
            <a:endParaRPr b="1" sz="1900">
              <a:solidFill>
                <a:srgbClr val="000000"/>
              </a:solidFill>
            </a:endParaRPr>
          </a:p>
          <a:p>
            <a:pPr indent="0" lvl="0" marL="457200" rtl="0" algn="l">
              <a:spcBef>
                <a:spcPts val="0"/>
              </a:spcBef>
              <a:spcAft>
                <a:spcPts val="0"/>
              </a:spcAft>
              <a:buNone/>
            </a:pPr>
            <a:r>
              <a:t/>
            </a:r>
            <a:endParaRPr b="1" sz="1900">
              <a:solidFill>
                <a:srgbClr val="000000"/>
              </a:solidFill>
            </a:endParaRPr>
          </a:p>
          <a:p>
            <a:pPr indent="0" lvl="0" marL="457200" rtl="0" algn="l">
              <a:spcBef>
                <a:spcPts val="1600"/>
              </a:spcBef>
              <a:spcAft>
                <a:spcPts val="1600"/>
              </a:spcAft>
              <a:buNone/>
            </a:pPr>
            <a:r>
              <a:t/>
            </a:r>
            <a:endParaRPr b="1" sz="1900">
              <a:solidFill>
                <a:srgbClr val="000000"/>
              </a:solidFill>
            </a:endParaRPr>
          </a:p>
        </p:txBody>
      </p:sp>
      <p:sp>
        <p:nvSpPr>
          <p:cNvPr id="350" name="Google Shape;350;p24"/>
          <p:cNvSpPr txBox="1"/>
          <p:nvPr/>
        </p:nvSpPr>
        <p:spPr>
          <a:xfrm>
            <a:off x="1303800" y="4388125"/>
            <a:ext cx="5786400" cy="6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Nunito"/>
              <a:buAutoNum type="arabicParenR" startAt="4"/>
            </a:pPr>
            <a:r>
              <a:rPr b="1" lang="en-GB" sz="1900">
                <a:latin typeface="Nunito"/>
                <a:ea typeface="Nunito"/>
                <a:cs typeface="Nunito"/>
                <a:sym typeface="Nunito"/>
              </a:rPr>
              <a:t>Step 4 − If all rows are tried and no solution is found, return FALSE.</a:t>
            </a:r>
            <a:endParaRPr>
              <a:latin typeface="Nunito"/>
              <a:ea typeface="Nunito"/>
              <a:cs typeface="Nunito"/>
              <a:sym typeface="Nunito"/>
            </a:endParaRPr>
          </a:p>
        </p:txBody>
      </p:sp>
      <p:sp>
        <p:nvSpPr>
          <p:cNvPr id="351" name="Google Shape;351;p24"/>
          <p:cNvSpPr txBox="1"/>
          <p:nvPr/>
        </p:nvSpPr>
        <p:spPr>
          <a:xfrm>
            <a:off x="1303800" y="4128850"/>
            <a:ext cx="5786400" cy="6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Nunito"/>
              <a:buAutoNum type="arabicParenR" startAt="3"/>
            </a:pPr>
            <a:r>
              <a:rPr b="1" lang="en-GB" sz="1900">
                <a:latin typeface="Nunito"/>
                <a:ea typeface="Nunito"/>
                <a:cs typeface="Nunito"/>
                <a:sym typeface="Nunito"/>
              </a:rPr>
              <a:t>Step 3 − If all queens are placed return TRUE.</a:t>
            </a:r>
            <a:endParaRPr>
              <a:latin typeface="Nunito"/>
              <a:ea typeface="Nunito"/>
              <a:cs typeface="Nunito"/>
              <a:sym typeface="Nunito"/>
            </a:endParaRPr>
          </a:p>
        </p:txBody>
      </p:sp>
      <p:sp>
        <p:nvSpPr>
          <p:cNvPr id="352" name="Google Shape;352;p24"/>
          <p:cNvSpPr txBox="1"/>
          <p:nvPr/>
        </p:nvSpPr>
        <p:spPr>
          <a:xfrm>
            <a:off x="1303800" y="1246250"/>
            <a:ext cx="5786400" cy="6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Nunito"/>
              <a:buAutoNum type="arabicParenR" startAt="2"/>
            </a:pPr>
            <a:r>
              <a:rPr b="1" lang="en-GB" sz="1900">
                <a:latin typeface="Nunito"/>
                <a:ea typeface="Nunito"/>
                <a:cs typeface="Nunito"/>
                <a:sym typeface="Nunito"/>
              </a:rPr>
              <a:t>Step 2 − Place queens in the board and check. Do,</a:t>
            </a:r>
            <a:endParaRPr b="1" sz="1900">
              <a:latin typeface="Nunito"/>
              <a:ea typeface="Nunito"/>
              <a:cs typeface="Nunito"/>
              <a:sym typeface="Nunito"/>
            </a:endParaRPr>
          </a:p>
          <a:p>
            <a:pPr indent="0" lvl="0" marL="457200" rtl="0" algn="l">
              <a:lnSpc>
                <a:spcPct val="115000"/>
              </a:lnSpc>
              <a:spcBef>
                <a:spcPts val="0"/>
              </a:spcBef>
              <a:spcAft>
                <a:spcPts val="0"/>
              </a:spcAft>
              <a:buNone/>
            </a:pPr>
            <a:r>
              <a:rPr b="1" lang="en-GB" sz="1900">
                <a:latin typeface="Nunito"/>
                <a:ea typeface="Nunito"/>
                <a:cs typeface="Nunito"/>
                <a:sym typeface="Nunito"/>
              </a:rPr>
              <a:t>a. </a:t>
            </a:r>
            <a:r>
              <a:rPr b="1" lang="en-GB" sz="1600">
                <a:latin typeface="Nunito"/>
                <a:ea typeface="Nunito"/>
                <a:cs typeface="Nunito"/>
                <a:sym typeface="Nunito"/>
              </a:rPr>
              <a:t>After placing the queen, mark the position as a part of the solution and then recursively check if this will lead to a solution.</a:t>
            </a:r>
            <a:endParaRPr b="1" sz="1600">
              <a:latin typeface="Nunito"/>
              <a:ea typeface="Nunito"/>
              <a:cs typeface="Nunito"/>
              <a:sym typeface="Nunito"/>
            </a:endParaRPr>
          </a:p>
          <a:p>
            <a:pPr indent="0" lvl="0" marL="457200" rtl="0" algn="l">
              <a:lnSpc>
                <a:spcPct val="115000"/>
              </a:lnSpc>
              <a:spcBef>
                <a:spcPts val="0"/>
              </a:spcBef>
              <a:spcAft>
                <a:spcPts val="0"/>
              </a:spcAft>
              <a:buNone/>
            </a:pPr>
            <a:r>
              <a:rPr b="1" lang="en-GB" sz="1600">
                <a:latin typeface="Nunito"/>
                <a:ea typeface="Nunito"/>
                <a:cs typeface="Nunito"/>
                <a:sym typeface="Nunito"/>
              </a:rPr>
              <a:t>b. Now, if placing the queen doesn’t lead to a solution and trackback and go to step (a) and place queens to other rows.</a:t>
            </a:r>
            <a:endParaRPr b="1" sz="1600">
              <a:latin typeface="Nunito"/>
              <a:ea typeface="Nunito"/>
              <a:cs typeface="Nunito"/>
              <a:sym typeface="Nunito"/>
            </a:endParaRPr>
          </a:p>
          <a:p>
            <a:pPr indent="0" lvl="0" marL="457200" rtl="0" algn="l">
              <a:lnSpc>
                <a:spcPct val="115000"/>
              </a:lnSpc>
              <a:spcBef>
                <a:spcPts val="0"/>
              </a:spcBef>
              <a:spcAft>
                <a:spcPts val="1600"/>
              </a:spcAft>
              <a:buNone/>
            </a:pPr>
            <a:r>
              <a:rPr b="1" lang="en-GB" sz="1600">
                <a:latin typeface="Nunito"/>
                <a:ea typeface="Nunito"/>
                <a:cs typeface="Nunito"/>
                <a:sym typeface="Nunito"/>
              </a:rPr>
              <a:t>c. If placing queen returns a lead to solution return TRUE.</a:t>
            </a:r>
            <a:endParaRPr sz="16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Example 3:Rat In Maze</a:t>
            </a:r>
            <a:endParaRPr>
              <a:solidFill>
                <a:schemeClr val="lt1"/>
              </a:solidFill>
            </a:endParaRPr>
          </a:p>
        </p:txBody>
      </p:sp>
      <p:sp>
        <p:nvSpPr>
          <p:cNvPr id="358" name="Google Shape;358;p25"/>
          <p:cNvSpPr txBox="1"/>
          <p:nvPr>
            <p:ph idx="1" type="body"/>
          </p:nvPr>
        </p:nvSpPr>
        <p:spPr>
          <a:xfrm>
            <a:off x="578650" y="1478750"/>
            <a:ext cx="7755600" cy="3052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b="1" lang="en-GB" sz="1900">
                <a:solidFill>
                  <a:srgbClr val="000000"/>
                </a:solidFill>
              </a:rPr>
              <a:t>A Maze is given as N*N binary matrix of blocks where source block is the upper left most block i.e., maze[0][0] and destination block is lower rightmost block i.e., maze[N-1][N-1]. A rat starts from source and has to reach the destination. The rat can move only in two directions: forward and down.</a:t>
            </a:r>
            <a:endParaRPr b="1" sz="1900">
              <a:solidFill>
                <a:srgbClr val="000000"/>
              </a:solidFill>
            </a:endParaRPr>
          </a:p>
          <a:p>
            <a:pPr indent="-349250" lvl="0" marL="457200" rtl="0" algn="l">
              <a:spcBef>
                <a:spcPts val="0"/>
              </a:spcBef>
              <a:spcAft>
                <a:spcPts val="0"/>
              </a:spcAft>
              <a:buClr>
                <a:srgbClr val="000000"/>
              </a:buClr>
              <a:buSzPts val="1900"/>
              <a:buChar char="●"/>
            </a:pPr>
            <a:r>
              <a:rPr b="1" lang="en-GB" sz="1900">
                <a:solidFill>
                  <a:srgbClr val="000000"/>
                </a:solidFill>
              </a:rPr>
              <a:t>In the maze matrix, 0 means the block is a dead end and 1 means the block can be used in the path from source to destination. </a:t>
            </a:r>
            <a:endParaRPr b="1" sz="19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3 continued...</a:t>
            </a:r>
            <a:endParaRPr/>
          </a:p>
        </p:txBody>
      </p:sp>
      <p:pic>
        <p:nvPicPr>
          <p:cNvPr id="364" name="Google Shape;364;p26"/>
          <p:cNvPicPr preferRelativeResize="0"/>
          <p:nvPr/>
        </p:nvPicPr>
        <p:blipFill>
          <a:blip r:embed="rId3">
            <a:alphaModFix/>
          </a:blip>
          <a:stretch>
            <a:fillRect/>
          </a:stretch>
        </p:blipFill>
        <p:spPr>
          <a:xfrm>
            <a:off x="4639875" y="1478750"/>
            <a:ext cx="3439726" cy="2908275"/>
          </a:xfrm>
          <a:prstGeom prst="rect">
            <a:avLst/>
          </a:prstGeom>
          <a:noFill/>
          <a:ln>
            <a:noFill/>
          </a:ln>
        </p:spPr>
      </p:pic>
      <p:sp>
        <p:nvSpPr>
          <p:cNvPr id="365" name="Google Shape;365;p26"/>
          <p:cNvSpPr txBox="1"/>
          <p:nvPr/>
        </p:nvSpPr>
        <p:spPr>
          <a:xfrm>
            <a:off x="675100" y="17002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Following is binary matrix representation of the maze.</a:t>
            </a:r>
            <a:endParaRPr/>
          </a:p>
          <a:p>
            <a:pPr indent="457200" lvl="0" marL="0" rtl="0" algn="l">
              <a:spcBef>
                <a:spcPts val="0"/>
              </a:spcBef>
              <a:spcAft>
                <a:spcPts val="0"/>
              </a:spcAft>
              <a:buNone/>
            </a:pPr>
            <a:r>
              <a:rPr lang="en-GB"/>
              <a:t>{1, 0, 0, 0}</a:t>
            </a:r>
            <a:endParaRPr/>
          </a:p>
          <a:p>
            <a:pPr indent="457200" lvl="0" marL="0" rtl="0" algn="l">
              <a:spcBef>
                <a:spcPts val="0"/>
              </a:spcBef>
              <a:spcAft>
                <a:spcPts val="0"/>
              </a:spcAft>
              <a:buNone/>
            </a:pPr>
            <a:r>
              <a:rPr lang="en-GB"/>
              <a:t>{1, 1, 0, 1}</a:t>
            </a:r>
            <a:endParaRPr/>
          </a:p>
          <a:p>
            <a:pPr indent="457200" lvl="0" marL="0" rtl="0" algn="l">
              <a:spcBef>
                <a:spcPts val="0"/>
              </a:spcBef>
              <a:spcAft>
                <a:spcPts val="0"/>
              </a:spcAft>
              <a:buNone/>
            </a:pPr>
            <a:r>
              <a:rPr lang="en-GB"/>
              <a:t>{0, 1, 0, 0}</a:t>
            </a:r>
            <a:endParaRPr/>
          </a:p>
          <a:p>
            <a:pPr indent="0" lvl="0" marL="457200" rtl="0" algn="l">
              <a:spcBef>
                <a:spcPts val="0"/>
              </a:spcBef>
              <a:spcAft>
                <a:spcPts val="0"/>
              </a:spcAft>
              <a:buNone/>
            </a:pPr>
            <a:r>
              <a:rPr lang="en-GB"/>
              <a:t>{1, 1, 1, 1}</a:t>
            </a:r>
            <a:endParaRPr/>
          </a:p>
          <a:p>
            <a:pPr indent="0" lvl="0" marL="0" rtl="0" algn="l">
              <a:spcBef>
                <a:spcPts val="0"/>
              </a:spcBef>
              <a:spcAft>
                <a:spcPts val="0"/>
              </a:spcAft>
              <a:buNone/>
            </a:pPr>
            <a:r>
              <a:rPr lang="en-GB"/>
              <a:t>Solution Matrix:</a:t>
            </a:r>
            <a:endParaRPr/>
          </a:p>
          <a:p>
            <a:pPr indent="457200" lvl="0" marL="0" rtl="0" algn="l">
              <a:spcBef>
                <a:spcPts val="0"/>
              </a:spcBef>
              <a:spcAft>
                <a:spcPts val="0"/>
              </a:spcAft>
              <a:buNone/>
            </a:pPr>
            <a:r>
              <a:rPr lang="en-GB"/>
              <a:t>{1, 0, 0, 0}</a:t>
            </a:r>
            <a:endParaRPr/>
          </a:p>
          <a:p>
            <a:pPr indent="457200" lvl="0" marL="0" rtl="0" algn="l">
              <a:spcBef>
                <a:spcPts val="0"/>
              </a:spcBef>
              <a:spcAft>
                <a:spcPts val="0"/>
              </a:spcAft>
              <a:buNone/>
            </a:pPr>
            <a:r>
              <a:rPr lang="en-GB"/>
              <a:t>{1, 1, 0, 0}</a:t>
            </a:r>
            <a:endParaRPr/>
          </a:p>
          <a:p>
            <a:pPr indent="457200" lvl="0" marL="0" rtl="0" algn="l">
              <a:spcBef>
                <a:spcPts val="0"/>
              </a:spcBef>
              <a:spcAft>
                <a:spcPts val="0"/>
              </a:spcAft>
              <a:buNone/>
            </a:pPr>
            <a:r>
              <a:rPr lang="en-GB"/>
              <a:t>{0, 1, 0, 0}</a:t>
            </a:r>
            <a:endParaRPr/>
          </a:p>
          <a:p>
            <a:pPr indent="457200" lvl="0" marL="0" rtl="0" algn="l">
              <a:spcBef>
                <a:spcPts val="0"/>
              </a:spcBef>
              <a:spcAft>
                <a:spcPts val="0"/>
              </a:spcAft>
              <a:buNone/>
            </a:pPr>
            <a:r>
              <a:rPr lang="en-GB"/>
              <a:t>{0, 1, 1,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 for Example 3</a:t>
            </a:r>
            <a:endParaRPr/>
          </a:p>
        </p:txBody>
      </p:sp>
      <p:sp>
        <p:nvSpPr>
          <p:cNvPr id="371" name="Google Shape;371;p27"/>
          <p:cNvSpPr txBox="1"/>
          <p:nvPr>
            <p:ph idx="1" type="body"/>
          </p:nvPr>
        </p:nvSpPr>
        <p:spPr>
          <a:xfrm>
            <a:off x="942975" y="1318025"/>
            <a:ext cx="7391400" cy="32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GB" sz="1800">
                <a:solidFill>
                  <a:srgbClr val="000000"/>
                </a:solidFill>
              </a:rPr>
              <a:t>Create a solution matrix, initially filled with 0’s.</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Create a recursive function, which takes initial matrix, output matrix and position of rat (i, j).</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if the position is out of the matrix or the position is not valid then return.</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Mark the position output[i][j] as 1 and check if the current position is destination or not. If destination is reached print the output matrix and return.</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Recursively call for position (i+1, j) and (i, j+1).</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Unmark position (i, j), i.e output[i][j] = 0.</a:t>
            </a:r>
            <a:endParaRPr b="1"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28"/>
          <p:cNvPicPr preferRelativeResize="0"/>
          <p:nvPr/>
        </p:nvPicPr>
        <p:blipFill>
          <a:blip r:embed="rId3">
            <a:alphaModFix/>
          </a:blip>
          <a:stretch>
            <a:fillRect/>
          </a:stretch>
        </p:blipFill>
        <p:spPr>
          <a:xfrm>
            <a:off x="152400" y="152400"/>
            <a:ext cx="8839202" cy="486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460775"/>
            <a:ext cx="7030500" cy="6966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GB" sz="3200">
                <a:solidFill>
                  <a:schemeClr val="lt1"/>
                </a:solidFill>
                <a:latin typeface="Times New Roman"/>
                <a:ea typeface="Times New Roman"/>
                <a:cs typeface="Times New Roman"/>
                <a:sym typeface="Times New Roman"/>
              </a:rPr>
              <a:t>  </a:t>
            </a:r>
            <a:r>
              <a:rPr lang="en-GB" sz="3200">
                <a:solidFill>
                  <a:schemeClr val="lt1"/>
                </a:solidFill>
                <a:latin typeface="Times New Roman"/>
                <a:ea typeface="Times New Roman"/>
                <a:cs typeface="Times New Roman"/>
                <a:sym typeface="Times New Roman"/>
              </a:rPr>
              <a:t>Introduction</a:t>
            </a:r>
            <a:endParaRPr sz="3200">
              <a:solidFill>
                <a:schemeClr val="lt1"/>
              </a:solidFill>
              <a:latin typeface="Times New Roman"/>
              <a:ea typeface="Times New Roman"/>
              <a:cs typeface="Times New Roman"/>
              <a:sym typeface="Times New Roman"/>
            </a:endParaRPr>
          </a:p>
        </p:txBody>
      </p:sp>
      <p:sp>
        <p:nvSpPr>
          <p:cNvPr id="284" name="Google Shape;284;p14"/>
          <p:cNvSpPr txBox="1"/>
          <p:nvPr>
            <p:ph idx="1" type="body"/>
          </p:nvPr>
        </p:nvSpPr>
        <p:spPr>
          <a:xfrm>
            <a:off x="664375" y="1232300"/>
            <a:ext cx="7865400" cy="34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b="1" lang="en-GB" sz="2000">
                <a:solidFill>
                  <a:srgbClr val="000000"/>
                </a:solidFill>
              </a:rPr>
              <a:t>Backtracking is an algorithmic-technique for solving problems recursively by trying to build a solution incrementally, one piece at a time, removing those solutions that fail to satisfy the constraints of the problem at any point of time.</a:t>
            </a:r>
            <a:endParaRPr b="1" sz="2000">
              <a:solidFill>
                <a:srgbClr val="000000"/>
              </a:solidFill>
            </a:endParaRPr>
          </a:p>
          <a:p>
            <a:pPr indent="-355600" lvl="0" marL="457200" rtl="0" algn="l">
              <a:spcBef>
                <a:spcPts val="0"/>
              </a:spcBef>
              <a:spcAft>
                <a:spcPts val="0"/>
              </a:spcAft>
              <a:buClr>
                <a:srgbClr val="000000"/>
              </a:buClr>
              <a:buSzPts val="2000"/>
              <a:buChar char="●"/>
            </a:pPr>
            <a:r>
              <a:rPr b="1" lang="en-GB" sz="2000">
                <a:solidFill>
                  <a:srgbClr val="000000"/>
                </a:solidFill>
              </a:rPr>
              <a:t>Backtracking can be defined as a general algorithmic technique that considers searching every possible combination in order to solve a computational problem.</a:t>
            </a:r>
            <a:endParaRPr b="1"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971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Explanation</a:t>
            </a:r>
            <a:endParaRPr sz="3200">
              <a:solidFill>
                <a:srgbClr val="FFFFFF"/>
              </a:solidFill>
              <a:latin typeface="Times New Roman"/>
              <a:ea typeface="Times New Roman"/>
              <a:cs typeface="Times New Roman"/>
              <a:sym typeface="Times New Roman"/>
            </a:endParaRPr>
          </a:p>
        </p:txBody>
      </p:sp>
      <p:sp>
        <p:nvSpPr>
          <p:cNvPr id="290" name="Google Shape;290;p15"/>
          <p:cNvSpPr txBox="1"/>
          <p:nvPr>
            <p:ph idx="1" type="body"/>
          </p:nvPr>
        </p:nvSpPr>
        <p:spPr>
          <a:xfrm>
            <a:off x="1114425" y="804650"/>
            <a:ext cx="7219800" cy="2541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GB" sz="1900">
                <a:solidFill>
                  <a:srgbClr val="000000"/>
                </a:solidFill>
              </a:rPr>
              <a:t>Backtracking algorithm is applied to some specific types of problems,</a:t>
            </a:r>
            <a:endParaRPr b="1" sz="1900">
              <a:solidFill>
                <a:srgbClr val="000000"/>
              </a:solidFill>
            </a:endParaRPr>
          </a:p>
          <a:p>
            <a:pPr indent="-342900" lvl="0" marL="457200" rtl="0" algn="l">
              <a:spcBef>
                <a:spcPts val="800"/>
              </a:spcBef>
              <a:spcAft>
                <a:spcPts val="0"/>
              </a:spcAft>
              <a:buClr>
                <a:srgbClr val="000000"/>
              </a:buClr>
              <a:buSzPts val="1800"/>
              <a:buFont typeface="Nunito"/>
              <a:buAutoNum type="arabicPeriod"/>
            </a:pPr>
            <a:r>
              <a:rPr b="1" lang="en-GB" sz="1800">
                <a:solidFill>
                  <a:srgbClr val="000000"/>
                </a:solidFill>
              </a:rPr>
              <a:t>Decision problem used to find a feasible solution of the problem.</a:t>
            </a:r>
            <a:endParaRPr b="1" sz="1800">
              <a:solidFill>
                <a:srgbClr val="000000"/>
              </a:solidFill>
            </a:endParaRPr>
          </a:p>
          <a:p>
            <a:pPr indent="-342900" lvl="0" marL="457200" rtl="0" algn="l">
              <a:spcBef>
                <a:spcPts val="0"/>
              </a:spcBef>
              <a:spcAft>
                <a:spcPts val="0"/>
              </a:spcAft>
              <a:buClr>
                <a:srgbClr val="000000"/>
              </a:buClr>
              <a:buSzPts val="1800"/>
              <a:buFont typeface="Nunito"/>
              <a:buAutoNum type="arabicPeriod"/>
            </a:pPr>
            <a:r>
              <a:rPr b="1" lang="en-GB" sz="1800">
                <a:solidFill>
                  <a:srgbClr val="000000"/>
                </a:solidFill>
              </a:rPr>
              <a:t>Optimisation problem used to find the best solution that can be applied.</a:t>
            </a:r>
            <a:endParaRPr b="1" sz="1800">
              <a:solidFill>
                <a:srgbClr val="000000"/>
              </a:solidFill>
            </a:endParaRPr>
          </a:p>
          <a:p>
            <a:pPr indent="-342900" lvl="0" marL="457200" rtl="0" algn="l">
              <a:spcBef>
                <a:spcPts val="0"/>
              </a:spcBef>
              <a:spcAft>
                <a:spcPts val="0"/>
              </a:spcAft>
              <a:buClr>
                <a:srgbClr val="000000"/>
              </a:buClr>
              <a:buSzPts val="1800"/>
              <a:buFont typeface="Nunito"/>
              <a:buAutoNum type="arabicPeriod"/>
            </a:pPr>
            <a:r>
              <a:rPr b="1" lang="en-GB" sz="1800">
                <a:solidFill>
                  <a:srgbClr val="000000"/>
                </a:solidFill>
              </a:rPr>
              <a:t>Enumeration problem used to find the set of all feasible solutions of the problem.</a:t>
            </a:r>
            <a:endParaRPr b="1" sz="2400">
              <a:solidFill>
                <a:srgbClr val="000000"/>
              </a:solidFill>
            </a:endParaRPr>
          </a:p>
          <a:p>
            <a:pPr indent="0" lvl="0" marL="0" rtl="0" algn="l">
              <a:spcBef>
                <a:spcPts val="1200"/>
              </a:spcBef>
              <a:spcAft>
                <a:spcPts val="1600"/>
              </a:spcAft>
              <a:buNone/>
            </a:pPr>
            <a:r>
              <a:rPr b="1" lang="en-GB" sz="1900">
                <a:solidFill>
                  <a:srgbClr val="000000"/>
                </a:solidFill>
              </a:rPr>
              <a:t>In backtracking problem, the algorithm tries to find a sequence path to the solution which has some small checkpoints from where the problem can backtrack if no feasible solution is found for the problem</a:t>
            </a:r>
            <a:r>
              <a:rPr b="1" lang="en-GB" sz="1800">
                <a:solidFill>
                  <a:srgbClr val="000000"/>
                </a:solidFill>
                <a:latin typeface="Arial"/>
                <a:ea typeface="Arial"/>
                <a:cs typeface="Arial"/>
                <a:sym typeface="Arial"/>
              </a:rPr>
              <a:t>.</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23900" y="1967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lt1"/>
                </a:solidFill>
                <a:latin typeface="Times New Roman"/>
                <a:ea typeface="Times New Roman"/>
                <a:cs typeface="Times New Roman"/>
                <a:sym typeface="Times New Roman"/>
              </a:rPr>
              <a:t>Working of backtracking</a:t>
            </a:r>
            <a:endParaRPr sz="3200">
              <a:solidFill>
                <a:schemeClr val="lt1"/>
              </a:solidFill>
              <a:latin typeface="Times New Roman"/>
              <a:ea typeface="Times New Roman"/>
              <a:cs typeface="Times New Roman"/>
              <a:sym typeface="Times New Roman"/>
            </a:endParaRPr>
          </a:p>
        </p:txBody>
      </p:sp>
      <p:sp>
        <p:nvSpPr>
          <p:cNvPr id="296" name="Google Shape;296;p16"/>
          <p:cNvSpPr txBox="1"/>
          <p:nvPr>
            <p:ph idx="1" type="body"/>
          </p:nvPr>
        </p:nvSpPr>
        <p:spPr>
          <a:xfrm>
            <a:off x="1243550" y="814800"/>
            <a:ext cx="7030500" cy="2755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t/>
            </a:r>
            <a:endParaRPr sz="1800">
              <a:solidFill>
                <a:srgbClr val="000000"/>
              </a:solidFill>
              <a:latin typeface="Arial"/>
              <a:ea typeface="Arial"/>
              <a:cs typeface="Arial"/>
              <a:sym typeface="Arial"/>
            </a:endParaRPr>
          </a:p>
          <a:p>
            <a:pPr indent="-361950" lvl="0" marL="457200" rtl="0" algn="just">
              <a:spcBef>
                <a:spcPts val="800"/>
              </a:spcBef>
              <a:spcAft>
                <a:spcPts val="0"/>
              </a:spcAft>
              <a:buClr>
                <a:srgbClr val="000000"/>
              </a:buClr>
              <a:buSzPts val="2100"/>
              <a:buAutoNum type="arabicPeriod"/>
            </a:pPr>
            <a:r>
              <a:rPr b="1" lang="en-GB" sz="2100">
                <a:solidFill>
                  <a:srgbClr val="000000"/>
                </a:solidFill>
              </a:rPr>
              <a:t>Green is the start point</a:t>
            </a:r>
            <a:endParaRPr b="1" sz="2100">
              <a:solidFill>
                <a:srgbClr val="000000"/>
              </a:solidFill>
            </a:endParaRPr>
          </a:p>
          <a:p>
            <a:pPr indent="-361950" lvl="0" marL="457200" rtl="0" algn="just">
              <a:spcBef>
                <a:spcPts val="0"/>
              </a:spcBef>
              <a:spcAft>
                <a:spcPts val="0"/>
              </a:spcAft>
              <a:buClr>
                <a:srgbClr val="000000"/>
              </a:buClr>
              <a:buSzPts val="2100"/>
              <a:buAutoNum type="arabicPeriod"/>
            </a:pPr>
            <a:r>
              <a:rPr b="1" lang="en-GB" sz="2100">
                <a:solidFill>
                  <a:srgbClr val="000000"/>
                </a:solidFill>
              </a:rPr>
              <a:t>Blue is the intermediate point</a:t>
            </a:r>
            <a:endParaRPr b="1" sz="2100">
              <a:solidFill>
                <a:srgbClr val="000000"/>
              </a:solidFill>
            </a:endParaRPr>
          </a:p>
          <a:p>
            <a:pPr indent="-361950" lvl="0" marL="457200" rtl="0" algn="just">
              <a:spcBef>
                <a:spcPts val="0"/>
              </a:spcBef>
              <a:spcAft>
                <a:spcPts val="0"/>
              </a:spcAft>
              <a:buClr>
                <a:srgbClr val="000000"/>
              </a:buClr>
              <a:buSzPts val="2100"/>
              <a:buAutoNum type="arabicPeriod"/>
            </a:pPr>
            <a:r>
              <a:rPr b="1" lang="en-GB" sz="2100">
                <a:solidFill>
                  <a:srgbClr val="000000"/>
                </a:solidFill>
              </a:rPr>
              <a:t>Red are points with no feasible </a:t>
            </a:r>
            <a:endParaRPr b="1" sz="2100">
              <a:solidFill>
                <a:srgbClr val="000000"/>
              </a:solidFill>
            </a:endParaRPr>
          </a:p>
          <a:p>
            <a:pPr indent="0" lvl="0" marL="457200" rtl="0" algn="just">
              <a:spcBef>
                <a:spcPts val="800"/>
              </a:spcBef>
              <a:spcAft>
                <a:spcPts val="0"/>
              </a:spcAft>
              <a:buNone/>
            </a:pPr>
            <a:r>
              <a:rPr b="1" lang="en-GB" sz="2100">
                <a:solidFill>
                  <a:srgbClr val="000000"/>
                </a:solidFill>
              </a:rPr>
              <a:t>solution</a:t>
            </a:r>
            <a:endParaRPr b="1" sz="2100">
              <a:solidFill>
                <a:srgbClr val="000000"/>
              </a:solidFill>
            </a:endParaRPr>
          </a:p>
          <a:p>
            <a:pPr indent="-361950" lvl="0" marL="457200" rtl="0" algn="just">
              <a:spcBef>
                <a:spcPts val="800"/>
              </a:spcBef>
              <a:spcAft>
                <a:spcPts val="0"/>
              </a:spcAft>
              <a:buClr>
                <a:srgbClr val="000000"/>
              </a:buClr>
              <a:buSzPts val="2100"/>
              <a:buAutoNum type="arabicPeriod"/>
            </a:pPr>
            <a:r>
              <a:rPr b="1" lang="en-GB" sz="2100">
                <a:solidFill>
                  <a:srgbClr val="000000"/>
                </a:solidFill>
              </a:rPr>
              <a:t>Dark green is end solution</a:t>
            </a:r>
            <a:endParaRPr b="1" sz="2100">
              <a:solidFill>
                <a:srgbClr val="000000"/>
              </a:solidFill>
            </a:endParaRPr>
          </a:p>
          <a:p>
            <a:pPr indent="0" lvl="0" marL="0" rtl="0" algn="just">
              <a:spcBef>
                <a:spcPts val="800"/>
              </a:spcBef>
              <a:spcAft>
                <a:spcPts val="800"/>
              </a:spcAft>
              <a:buNone/>
            </a:pPr>
            <a:r>
              <a:t/>
            </a:r>
            <a:endParaRPr b="1" sz="2100">
              <a:solidFill>
                <a:srgbClr val="000000"/>
              </a:solidFill>
            </a:endParaRPr>
          </a:p>
        </p:txBody>
      </p:sp>
      <p:pic>
        <p:nvPicPr>
          <p:cNvPr id="297" name="Google Shape;297;p16"/>
          <p:cNvPicPr preferRelativeResize="0"/>
          <p:nvPr/>
        </p:nvPicPr>
        <p:blipFill>
          <a:blip r:embed="rId3">
            <a:alphaModFix/>
          </a:blip>
          <a:stretch>
            <a:fillRect/>
          </a:stretch>
        </p:blipFill>
        <p:spPr>
          <a:xfrm>
            <a:off x="5997625" y="1349950"/>
            <a:ext cx="2804550" cy="2220275"/>
          </a:xfrm>
          <a:prstGeom prst="rect">
            <a:avLst/>
          </a:prstGeom>
          <a:noFill/>
          <a:ln>
            <a:noFill/>
          </a:ln>
        </p:spPr>
      </p:pic>
      <p:sp>
        <p:nvSpPr>
          <p:cNvPr id="298" name="Google Shape;298;p16"/>
          <p:cNvSpPr txBox="1"/>
          <p:nvPr/>
        </p:nvSpPr>
        <p:spPr>
          <a:xfrm>
            <a:off x="1295925" y="3616525"/>
            <a:ext cx="7058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Nunito"/>
                <a:ea typeface="Nunito"/>
                <a:cs typeface="Nunito"/>
                <a:sym typeface="Nunito"/>
              </a:rPr>
              <a:t>When the algorithm traverse to an end to check if it is a solution or not, if it is then returns the solution otherwise backtracks to the point one step behind it to find track to the next point to find solution.</a:t>
            </a:r>
            <a:endParaRPr b="1" sz="21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Times New Roman"/>
                <a:ea typeface="Times New Roman"/>
                <a:cs typeface="Times New Roman"/>
                <a:sym typeface="Times New Roman"/>
              </a:rPr>
              <a:t>How to determine if a problem can be solved using Backtracking?</a:t>
            </a:r>
            <a:endParaRPr sz="4400">
              <a:solidFill>
                <a:schemeClr val="lt1"/>
              </a:solidFill>
              <a:latin typeface="Times New Roman"/>
              <a:ea typeface="Times New Roman"/>
              <a:cs typeface="Times New Roman"/>
              <a:sym typeface="Times New Roman"/>
            </a:endParaRPr>
          </a:p>
        </p:txBody>
      </p:sp>
      <p:sp>
        <p:nvSpPr>
          <p:cNvPr id="304" name="Google Shape;304;p17"/>
          <p:cNvSpPr txBox="1"/>
          <p:nvPr>
            <p:ph idx="1" type="body"/>
          </p:nvPr>
        </p:nvSpPr>
        <p:spPr>
          <a:xfrm>
            <a:off x="308875" y="2110900"/>
            <a:ext cx="8648700" cy="285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100">
                <a:solidFill>
                  <a:srgbClr val="000000"/>
                </a:solidFill>
              </a:rPr>
              <a:t>Generally, every constraint satisfaction problem which has clear and well-defined constraints on any objective solution, that incrementally builds candidate to the solution and abandons a candidate (“backtracks”) as soon as it determines that the candidate cannot possibly be completed to a valid solution, can be solved by Backtracking</a:t>
            </a:r>
            <a:endParaRPr b="1" sz="2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Times New Roman"/>
                <a:ea typeface="Times New Roman"/>
                <a:cs typeface="Times New Roman"/>
                <a:sym typeface="Times New Roman"/>
              </a:rPr>
              <a:t>How to determine if a problem can be solved using Backtracking?</a:t>
            </a:r>
            <a:endParaRPr sz="4400">
              <a:solidFill>
                <a:schemeClr val="lt1"/>
              </a:solidFill>
              <a:latin typeface="Times New Roman"/>
              <a:ea typeface="Times New Roman"/>
              <a:cs typeface="Times New Roman"/>
              <a:sym typeface="Times New Roman"/>
            </a:endParaRPr>
          </a:p>
        </p:txBody>
      </p:sp>
      <p:sp>
        <p:nvSpPr>
          <p:cNvPr id="310" name="Google Shape;310;p18"/>
          <p:cNvSpPr txBox="1"/>
          <p:nvPr>
            <p:ph idx="1" type="body"/>
          </p:nvPr>
        </p:nvSpPr>
        <p:spPr>
          <a:xfrm>
            <a:off x="376025" y="1815500"/>
            <a:ext cx="8635200" cy="276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100">
                <a:solidFill>
                  <a:srgbClr val="000000"/>
                </a:solidFill>
              </a:rPr>
              <a:t>Consider a situation that you have three boxes in front of you and only one of them has a gold coin in it but you do not know which one. So, in order to get the coin, you will have to open all of the boxes one by one. You will first check the first box, if it does not contain the coin, you will have to close it and check the second box and so on until you find the coin. This is what backtracking is, that is solving all sub-problems one by one in order to reach the best possible solution.</a:t>
            </a:r>
            <a:endParaRPr b="1" sz="2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19"/>
          <p:cNvPicPr preferRelativeResize="0"/>
          <p:nvPr/>
        </p:nvPicPr>
        <p:blipFill>
          <a:blip r:embed="rId3">
            <a:alphaModFix/>
          </a:blip>
          <a:stretch>
            <a:fillRect/>
          </a:stretch>
        </p:blipFill>
        <p:spPr>
          <a:xfrm>
            <a:off x="1280475" y="1466600"/>
            <a:ext cx="6739475" cy="3166575"/>
          </a:xfrm>
          <a:prstGeom prst="rect">
            <a:avLst/>
          </a:prstGeom>
          <a:noFill/>
          <a:ln>
            <a:noFill/>
          </a:ln>
        </p:spPr>
      </p:pic>
      <p:sp>
        <p:nvSpPr>
          <p:cNvPr id="316" name="Google Shape;316;p19"/>
          <p:cNvSpPr txBox="1"/>
          <p:nvPr/>
        </p:nvSpPr>
        <p:spPr>
          <a:xfrm>
            <a:off x="550600" y="349175"/>
            <a:ext cx="80577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500">
                <a:solidFill>
                  <a:schemeClr val="lt1"/>
                </a:solidFill>
                <a:latin typeface="Times New Roman"/>
                <a:ea typeface="Times New Roman"/>
                <a:cs typeface="Times New Roman"/>
                <a:sym typeface="Times New Roman"/>
              </a:rPr>
              <a:t>Pseudo Code for Backtracking :</a:t>
            </a:r>
            <a:endParaRPr b="1" sz="35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899775" y="598575"/>
            <a:ext cx="78429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lt1"/>
                </a:solidFill>
                <a:latin typeface="Times New Roman"/>
                <a:ea typeface="Times New Roman"/>
                <a:cs typeface="Times New Roman"/>
                <a:sym typeface="Times New Roman"/>
              </a:rPr>
              <a:t>Example 1: The Knight’s tour problem</a:t>
            </a:r>
            <a:endParaRPr sz="3200">
              <a:solidFill>
                <a:schemeClr val="lt1"/>
              </a:solidFill>
              <a:latin typeface="Times New Roman"/>
              <a:ea typeface="Times New Roman"/>
              <a:cs typeface="Times New Roman"/>
              <a:sym typeface="Times New Roman"/>
            </a:endParaRPr>
          </a:p>
        </p:txBody>
      </p:sp>
      <p:sp>
        <p:nvSpPr>
          <p:cNvPr id="322" name="Google Shape;322;p20"/>
          <p:cNvSpPr txBox="1"/>
          <p:nvPr>
            <p:ph idx="1" type="body"/>
          </p:nvPr>
        </p:nvSpPr>
        <p:spPr>
          <a:xfrm>
            <a:off x="2956750" y="1987575"/>
            <a:ext cx="3188700" cy="254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2200">
                <a:solidFill>
                  <a:srgbClr val="000000"/>
                </a:solidFill>
              </a:rPr>
              <a:t>A knight's tour is a sequence of moves of a knight on a chessboard such that the knight visits every square exactly once</a:t>
            </a:r>
            <a:endParaRPr b="1" sz="2200">
              <a:solidFill>
                <a:srgbClr val="000000"/>
              </a:solidFill>
            </a:endParaRPr>
          </a:p>
        </p:txBody>
      </p:sp>
      <p:pic>
        <p:nvPicPr>
          <p:cNvPr id="323" name="Google Shape;323;p20"/>
          <p:cNvPicPr preferRelativeResize="0"/>
          <p:nvPr/>
        </p:nvPicPr>
        <p:blipFill>
          <a:blip r:embed="rId3">
            <a:alphaModFix amt="98000"/>
          </a:blip>
          <a:stretch>
            <a:fillRect/>
          </a:stretch>
        </p:blipFill>
        <p:spPr>
          <a:xfrm>
            <a:off x="6332199" y="1987575"/>
            <a:ext cx="2547301" cy="2544000"/>
          </a:xfrm>
          <a:prstGeom prst="rect">
            <a:avLst/>
          </a:prstGeom>
          <a:noFill/>
          <a:ln>
            <a:noFill/>
          </a:ln>
        </p:spPr>
      </p:pic>
      <p:pic>
        <p:nvPicPr>
          <p:cNvPr id="324" name="Google Shape;324;p20"/>
          <p:cNvPicPr preferRelativeResize="0"/>
          <p:nvPr/>
        </p:nvPicPr>
        <p:blipFill>
          <a:blip r:embed="rId4">
            <a:alphaModFix/>
          </a:blip>
          <a:stretch>
            <a:fillRect/>
          </a:stretch>
        </p:blipFill>
        <p:spPr>
          <a:xfrm>
            <a:off x="77000" y="1987575"/>
            <a:ext cx="2709500" cy="254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204925" y="71800"/>
            <a:ext cx="6734175" cy="3379575"/>
          </a:xfrm>
          <a:prstGeom prst="rect">
            <a:avLst/>
          </a:prstGeom>
          <a:noFill/>
          <a:ln>
            <a:noFill/>
          </a:ln>
        </p:spPr>
      </p:pic>
      <p:pic>
        <p:nvPicPr>
          <p:cNvPr id="330" name="Google Shape;330;p21"/>
          <p:cNvPicPr preferRelativeResize="0"/>
          <p:nvPr/>
        </p:nvPicPr>
        <p:blipFill>
          <a:blip r:embed="rId4">
            <a:alphaModFix/>
          </a:blip>
          <a:stretch>
            <a:fillRect/>
          </a:stretch>
        </p:blipFill>
        <p:spPr>
          <a:xfrm>
            <a:off x="1204925" y="3505100"/>
            <a:ext cx="6734175" cy="16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