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7e4dc14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7e4dc14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7e4dc14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7e4dc14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7e4dc149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7e4dc14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7d55b34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7d55b34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7cbba5a3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7cbba5a3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d55b34a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d55b34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7d55b34a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7d55b34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7e4dc1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7e4dc1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7cbba5a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7cbba5a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7cbba5a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7cbba5a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7cbba5a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7cbba5a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7cbba5a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7cbba5a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7cbba5a3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7cbba5a3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7e4dc11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7e4dc11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7e4dc11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7e4dc11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7e4dc14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7e4dc14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3425" y="152850"/>
            <a:ext cx="8520600" cy="5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u="sng"/>
              <a:t>Music Player using Linked List</a:t>
            </a:r>
            <a:endParaRPr b="1" sz="2400" u="sng"/>
          </a:p>
        </p:txBody>
      </p:sp>
      <p:sp>
        <p:nvSpPr>
          <p:cNvPr id="55" name="Google Shape;55;p13"/>
          <p:cNvSpPr txBox="1"/>
          <p:nvPr>
            <p:ph idx="1" type="subTitle"/>
          </p:nvPr>
        </p:nvSpPr>
        <p:spPr>
          <a:xfrm>
            <a:off x="835150" y="3186900"/>
            <a:ext cx="6788100" cy="18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rgbClr val="000000"/>
                </a:solidFill>
                <a:highlight>
                  <a:srgbClr val="FFFFFF"/>
                </a:highlight>
              </a:rPr>
              <a:t>Presented by:</a:t>
            </a:r>
            <a:endParaRPr sz="2000" u="sng">
              <a:solidFill>
                <a:srgbClr val="000000"/>
              </a:solidFill>
              <a:highlight>
                <a:srgbClr val="FFFFFF"/>
              </a:highlight>
            </a:endParaRPr>
          </a:p>
          <a:p>
            <a:pPr indent="0" lvl="0" marL="0" rtl="0" algn="l">
              <a:spcBef>
                <a:spcPts val="0"/>
              </a:spcBef>
              <a:spcAft>
                <a:spcPts val="0"/>
              </a:spcAft>
              <a:buNone/>
            </a:pPr>
            <a:r>
              <a:t/>
            </a:r>
            <a:endParaRPr sz="2000" u="sng">
              <a:solidFill>
                <a:srgbClr val="000000"/>
              </a:solidFill>
              <a:highlight>
                <a:srgbClr val="FFFFFF"/>
              </a:highlight>
            </a:endParaRPr>
          </a:p>
          <a:p>
            <a:pPr indent="457200" lvl="0" marL="0" rtl="0" algn="l">
              <a:spcBef>
                <a:spcPts val="0"/>
              </a:spcBef>
              <a:spcAft>
                <a:spcPts val="0"/>
              </a:spcAft>
              <a:buNone/>
            </a:pPr>
            <a:r>
              <a:rPr lang="en" sz="2000">
                <a:solidFill>
                  <a:srgbClr val="000000"/>
                </a:solidFill>
                <a:highlight>
                  <a:srgbClr val="FFFFFF"/>
                </a:highlight>
              </a:rPr>
              <a:t>Samarth Agarwal</a:t>
            </a:r>
            <a:endParaRPr sz="2000">
              <a:solidFill>
                <a:srgbClr val="000000"/>
              </a:solidFill>
              <a:highlight>
                <a:srgbClr val="FFFFFF"/>
              </a:highlight>
            </a:endParaRPr>
          </a:p>
          <a:p>
            <a:pPr indent="457200" lvl="0" marL="0" rtl="0" algn="l">
              <a:spcBef>
                <a:spcPts val="0"/>
              </a:spcBef>
              <a:spcAft>
                <a:spcPts val="0"/>
              </a:spcAft>
              <a:buNone/>
            </a:pPr>
            <a:r>
              <a:rPr lang="en" sz="2000">
                <a:solidFill>
                  <a:srgbClr val="000000"/>
                </a:solidFill>
                <a:highlight>
                  <a:srgbClr val="FFFFFF"/>
                </a:highlight>
              </a:rPr>
              <a:t>Mohit Soni</a:t>
            </a:r>
            <a:endParaRPr sz="2000">
              <a:solidFill>
                <a:srgbClr val="000000"/>
              </a:solidFill>
              <a:highlight>
                <a:srgbClr val="FFFFFF"/>
              </a:highlight>
            </a:endParaRPr>
          </a:p>
          <a:p>
            <a:pPr indent="457200" lvl="0" marL="0" rtl="0" algn="l">
              <a:spcBef>
                <a:spcPts val="0"/>
              </a:spcBef>
              <a:spcAft>
                <a:spcPts val="0"/>
              </a:spcAft>
              <a:buNone/>
            </a:pPr>
            <a:r>
              <a:rPr lang="en" sz="2000">
                <a:solidFill>
                  <a:srgbClr val="000000"/>
                </a:solidFill>
                <a:highlight>
                  <a:srgbClr val="FFFFFF"/>
                </a:highlight>
              </a:rPr>
              <a:t>Mohit Bharti</a:t>
            </a:r>
            <a:endParaRPr sz="2000">
              <a:solidFill>
                <a:srgbClr val="000000"/>
              </a:solidFill>
              <a:highlight>
                <a:srgbClr val="FFFFFF"/>
              </a:highlight>
            </a:endParaRPr>
          </a:p>
        </p:txBody>
      </p:sp>
      <p:pic>
        <p:nvPicPr>
          <p:cNvPr id="56" name="Google Shape;56;p13"/>
          <p:cNvPicPr preferRelativeResize="0"/>
          <p:nvPr/>
        </p:nvPicPr>
        <p:blipFill>
          <a:blip r:embed="rId3">
            <a:alphaModFix/>
          </a:blip>
          <a:stretch>
            <a:fillRect/>
          </a:stretch>
        </p:blipFill>
        <p:spPr>
          <a:xfrm>
            <a:off x="3293100" y="886650"/>
            <a:ext cx="2748300" cy="254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 Insertion</a:t>
            </a:r>
            <a:endParaRPr/>
          </a:p>
        </p:txBody>
      </p:sp>
      <p:sp>
        <p:nvSpPr>
          <p:cNvPr id="113" name="Google Shape;113;p2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rPr>
              <a:t>Inserting a Node after given Node</a:t>
            </a:r>
            <a:r>
              <a:rPr lang="en" sz="1200">
                <a:solidFill>
                  <a:schemeClr val="dk1"/>
                </a:solidFill>
                <a:highlight>
                  <a:srgbClr val="FFFFFF"/>
                </a:highlight>
              </a:rPr>
              <a:t>: Inserting a Node after a given Node One have to first allocate the new Node and change the next pointer of the newly created node to the next of the previous node and the next pointer of the previous node to point to the newly created node.</a:t>
            </a:r>
            <a:endParaRPr sz="1200">
              <a:solidFill>
                <a:schemeClr val="dk1"/>
              </a:solidFill>
              <a:highlight>
                <a:srgbClr val="FFFFFF"/>
              </a:highlight>
            </a:endParaRPr>
          </a:p>
          <a:p>
            <a:pPr indent="0" lvl="0" marL="0" rtl="0" algn="l">
              <a:spcBef>
                <a:spcPts val="1600"/>
              </a:spcBef>
              <a:spcAft>
                <a:spcPts val="0"/>
              </a:spcAft>
              <a:buNone/>
            </a:pPr>
            <a:r>
              <a:rPr lang="en" sz="1200">
                <a:solidFill>
                  <a:schemeClr val="dk1"/>
                </a:solidFill>
                <a:highlight>
                  <a:srgbClr val="FFFFFF"/>
                </a:highlight>
              </a:rPr>
              <a:t>Process :</a:t>
            </a:r>
            <a:endParaRPr sz="1200">
              <a:solidFill>
                <a:schemeClr val="dk1"/>
              </a:solidFill>
              <a:highlight>
                <a:srgbClr val="FFFFFF"/>
              </a:highlight>
            </a:endParaRPr>
          </a:p>
          <a:p>
            <a:pPr indent="-304800" lvl="0" marL="457200" rtl="0" algn="l">
              <a:spcBef>
                <a:spcPts val="1600"/>
              </a:spcBef>
              <a:spcAft>
                <a:spcPts val="0"/>
              </a:spcAft>
              <a:buClr>
                <a:schemeClr val="dk1"/>
              </a:buClr>
              <a:buSzPts val="1200"/>
              <a:buAutoNum type="arabicPeriod"/>
            </a:pPr>
            <a:r>
              <a:rPr lang="en" sz="1200">
                <a:solidFill>
                  <a:schemeClr val="dk1"/>
                </a:solidFill>
                <a:highlight>
                  <a:srgbClr val="FFFFFF"/>
                </a:highlight>
              </a:rPr>
              <a:t>check if the given prev_node is NULL</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allocate new node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put in the data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Make next of new node as next of prev_node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Font typeface="Nunito"/>
              <a:buAutoNum type="arabicPeriod"/>
            </a:pPr>
            <a:r>
              <a:rPr lang="en" sz="1200">
                <a:solidFill>
                  <a:schemeClr val="dk1"/>
                </a:solidFill>
                <a:highlight>
                  <a:srgbClr val="FFFFFF"/>
                </a:highlight>
              </a:rPr>
              <a:t>move the next of prev_node as new_nod</a:t>
            </a:r>
            <a:r>
              <a:rPr lang="en" sz="1200">
                <a:solidFill>
                  <a:schemeClr val="dk1"/>
                </a:solidFill>
                <a:highlight>
                  <a:srgbClr val="FFFFFF"/>
                </a:highlight>
                <a:latin typeface="Nunito"/>
                <a:ea typeface="Nunito"/>
                <a:cs typeface="Nunito"/>
                <a:sym typeface="Nunito"/>
              </a:rPr>
              <a:t>e</a:t>
            </a:r>
            <a:endParaRPr sz="1200">
              <a:solidFill>
                <a:schemeClr val="dk1"/>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sz="1200">
              <a:solidFill>
                <a:schemeClr val="dk1"/>
              </a:solidFill>
              <a:highlight>
                <a:srgbClr val="FFFFFF"/>
              </a:highlight>
              <a:latin typeface="Nunito"/>
              <a:ea typeface="Nunito"/>
              <a:cs typeface="Nunito"/>
              <a:sym typeface="Nunito"/>
            </a:endParaRPr>
          </a:p>
          <a:p>
            <a:pPr indent="0" lvl="0" marL="0" rtl="0" algn="l">
              <a:spcBef>
                <a:spcPts val="1600"/>
              </a:spcBef>
              <a:spcAft>
                <a:spcPts val="1600"/>
              </a:spcAft>
              <a:buNone/>
            </a:pPr>
            <a:r>
              <a:rPr lang="en">
                <a:solidFill>
                  <a:schemeClr val="dk1"/>
                </a:solidFill>
                <a:highlight>
                  <a:srgbClr val="FFFFFF"/>
                </a:highlight>
              </a:rPr>
              <a:t>Time Complexity</a:t>
            </a:r>
            <a:r>
              <a:rPr lang="en">
                <a:solidFill>
                  <a:schemeClr val="dk1"/>
                </a:solidFill>
                <a:highlight>
                  <a:srgbClr val="FFFFFF"/>
                </a:highlight>
                <a:latin typeface="Nunito"/>
                <a:ea typeface="Nunito"/>
                <a:cs typeface="Nunito"/>
                <a:sym typeface="Nunito"/>
              </a:rPr>
              <a:t> - O(1)</a:t>
            </a:r>
            <a:endParaRPr>
              <a:solidFill>
                <a:schemeClr val="dk1"/>
              </a:solidFill>
              <a:highlight>
                <a:srgbClr val="FFFFFF"/>
              </a:highlight>
              <a:latin typeface="Nunito"/>
              <a:ea typeface="Nunito"/>
              <a:cs typeface="Nunito"/>
              <a:sym typeface="Nunito"/>
            </a:endParaRPr>
          </a:p>
        </p:txBody>
      </p:sp>
      <p:pic>
        <p:nvPicPr>
          <p:cNvPr id="114" name="Google Shape;114;p22"/>
          <p:cNvPicPr preferRelativeResize="0"/>
          <p:nvPr/>
        </p:nvPicPr>
        <p:blipFill>
          <a:blip r:embed="rId3">
            <a:alphaModFix/>
          </a:blip>
          <a:stretch>
            <a:fillRect/>
          </a:stretch>
        </p:blipFill>
        <p:spPr>
          <a:xfrm>
            <a:off x="4448088" y="2451663"/>
            <a:ext cx="4139575" cy="143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 Insertion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rPr>
              <a:t>Inserting a Node at the End</a:t>
            </a:r>
            <a:r>
              <a:rPr lang="en" sz="1200">
                <a:solidFill>
                  <a:schemeClr val="dk1"/>
                </a:solidFill>
                <a:highlight>
                  <a:srgbClr val="FFFFFF"/>
                </a:highlight>
              </a:rPr>
              <a:t>: Inserting a new Node at the last of a Linked list is generally a six step process in total. The new node is always added after the last node of the given Linked List.</a:t>
            </a:r>
            <a:endParaRPr sz="1200">
              <a:solidFill>
                <a:schemeClr val="dk1"/>
              </a:solidFill>
              <a:highlight>
                <a:srgbClr val="FFFFFF"/>
              </a:highlight>
            </a:endParaRPr>
          </a:p>
          <a:p>
            <a:pPr indent="0" lvl="0" marL="0" rtl="0" algn="l">
              <a:spcBef>
                <a:spcPts val="1600"/>
              </a:spcBef>
              <a:spcAft>
                <a:spcPts val="0"/>
              </a:spcAft>
              <a:buNone/>
            </a:pPr>
            <a:r>
              <a:rPr lang="en" sz="1200">
                <a:solidFill>
                  <a:schemeClr val="dk1"/>
                </a:solidFill>
                <a:highlight>
                  <a:srgbClr val="FFFFFF"/>
                </a:highlight>
              </a:rPr>
              <a:t>Process :</a:t>
            </a:r>
            <a:endParaRPr sz="1200">
              <a:solidFill>
                <a:schemeClr val="dk1"/>
              </a:solidFill>
              <a:highlight>
                <a:srgbClr val="FFFFFF"/>
              </a:highlight>
            </a:endParaRPr>
          </a:p>
          <a:p>
            <a:pPr indent="-304800" lvl="0" marL="457200" rtl="0" algn="l">
              <a:spcBef>
                <a:spcPts val="1600"/>
              </a:spcBef>
              <a:spcAft>
                <a:spcPts val="0"/>
              </a:spcAft>
              <a:buClr>
                <a:schemeClr val="dk1"/>
              </a:buClr>
              <a:buSzPts val="1200"/>
              <a:buAutoNum type="arabicPeriod"/>
            </a:pPr>
            <a:r>
              <a:rPr lang="en" sz="1200">
                <a:solidFill>
                  <a:schemeClr val="dk1"/>
                </a:solidFill>
                <a:highlight>
                  <a:srgbClr val="FFFFFF"/>
                </a:highlight>
              </a:rPr>
              <a:t>allocate node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put in the data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This new node is going to be the last node,  so make next of it as NULL</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If the Linked List is empty, then make the new node as head</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Else traverse till the last node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Change the next of last node</a:t>
            </a:r>
            <a:endParaRPr sz="1200">
              <a:solidFill>
                <a:schemeClr val="dk1"/>
              </a:solidFill>
              <a:highlight>
                <a:srgbClr val="FFFFFF"/>
              </a:highlight>
            </a:endParaRPr>
          </a:p>
          <a:p>
            <a:pPr indent="0" lvl="0" marL="0" rtl="0" algn="l">
              <a:spcBef>
                <a:spcPts val="1600"/>
              </a:spcBef>
              <a:spcAft>
                <a:spcPts val="0"/>
              </a:spcAft>
              <a:buNone/>
            </a:pPr>
            <a:r>
              <a:t/>
            </a:r>
            <a:endParaRPr sz="1200">
              <a:solidFill>
                <a:schemeClr val="dk1"/>
              </a:solidFill>
              <a:highlight>
                <a:srgbClr val="FFFFFF"/>
              </a:highlight>
            </a:endParaRPr>
          </a:p>
          <a:p>
            <a:pPr indent="0" lvl="0" marL="0" rtl="0" algn="l">
              <a:spcBef>
                <a:spcPts val="1600"/>
              </a:spcBef>
              <a:spcAft>
                <a:spcPts val="1600"/>
              </a:spcAft>
              <a:buNone/>
            </a:pPr>
            <a:r>
              <a:rPr lang="en">
                <a:solidFill>
                  <a:schemeClr val="dk1"/>
                </a:solidFill>
                <a:highlight>
                  <a:srgbClr val="FFFFFF"/>
                </a:highlight>
              </a:rPr>
              <a:t>Time Complexity - O(n)</a:t>
            </a:r>
            <a:endParaRPr>
              <a:solidFill>
                <a:schemeClr val="dk1"/>
              </a:solidFill>
              <a:highlight>
                <a:srgbClr val="FFFFFF"/>
              </a:highlight>
            </a:endParaRPr>
          </a:p>
        </p:txBody>
      </p:sp>
      <p:pic>
        <p:nvPicPr>
          <p:cNvPr id="121" name="Google Shape;121;p23"/>
          <p:cNvPicPr preferRelativeResize="0"/>
          <p:nvPr/>
        </p:nvPicPr>
        <p:blipFill>
          <a:blip r:embed="rId3">
            <a:alphaModFix/>
          </a:blip>
          <a:stretch>
            <a:fillRect/>
          </a:stretch>
        </p:blipFill>
        <p:spPr>
          <a:xfrm>
            <a:off x="4692750" y="3162832"/>
            <a:ext cx="4139550" cy="13362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 Deletion</a:t>
            </a:r>
            <a:endParaRPr/>
          </a:p>
        </p:txBody>
      </p:sp>
      <p:sp>
        <p:nvSpPr>
          <p:cNvPr id="127" name="Google Shape;127;p24"/>
          <p:cNvSpPr txBox="1"/>
          <p:nvPr>
            <p:ph idx="1" type="body"/>
          </p:nvPr>
        </p:nvSpPr>
        <p:spPr>
          <a:xfrm>
            <a:off x="410850" y="1164850"/>
            <a:ext cx="8520600" cy="3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there can be many situations when it comes to deleting a Node from a Linked List. Some of the most frequent such situations are:</a:t>
            </a:r>
            <a:endParaRPr sz="1200">
              <a:solidFill>
                <a:schemeClr val="dk1"/>
              </a:solidFill>
              <a:highlight>
                <a:srgbClr val="FFFFFF"/>
              </a:highlight>
            </a:endParaRPr>
          </a:p>
          <a:p>
            <a:pPr indent="-304800" lvl="0" marL="457200" rtl="0" algn="l">
              <a:spcBef>
                <a:spcPts val="1600"/>
              </a:spcBef>
              <a:spcAft>
                <a:spcPts val="0"/>
              </a:spcAft>
              <a:buClr>
                <a:schemeClr val="dk1"/>
              </a:buClr>
              <a:buSzPts val="1200"/>
              <a:buFont typeface="Arial"/>
              <a:buChar char="●"/>
            </a:pPr>
            <a:r>
              <a:rPr lang="en" sz="1200">
                <a:solidFill>
                  <a:schemeClr val="dk1"/>
                </a:solidFill>
                <a:highlight>
                  <a:srgbClr val="FFFFFF"/>
                </a:highlight>
              </a:rPr>
              <a:t>Given the data value of a Node, delete the first occurrence of that data in the list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Find previous node of the node to be deleted.</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Change the next of previous node.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Free memory for the node to be deleted.</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304800" lvl="0" marL="457200" rtl="0" algn="l">
              <a:spcBef>
                <a:spcPts val="800"/>
              </a:spcBef>
              <a:spcAft>
                <a:spcPts val="0"/>
              </a:spcAft>
              <a:buClr>
                <a:schemeClr val="dk1"/>
              </a:buClr>
              <a:buSzPts val="1200"/>
              <a:buFont typeface="Arial"/>
              <a:buChar char="●"/>
            </a:pPr>
            <a:r>
              <a:rPr lang="en" sz="1200">
                <a:solidFill>
                  <a:schemeClr val="dk1"/>
                </a:solidFill>
                <a:highlight>
                  <a:srgbClr val="FFFFFF"/>
                </a:highlight>
              </a:rPr>
              <a:t>Given the position of a node, delete the node present at the given position in the list.</a:t>
            </a:r>
            <a:endParaRPr sz="1200">
              <a:solidFill>
                <a:schemeClr val="dk1"/>
              </a:solidFill>
              <a:highlight>
                <a:srgbClr val="FFFFFF"/>
              </a:highlight>
            </a:endParaRPr>
          </a:p>
          <a:p>
            <a:pPr indent="0" lvl="0" marL="457200" rtl="0" algn="l">
              <a:spcBef>
                <a:spcPts val="800"/>
              </a:spcBef>
              <a:spcAft>
                <a:spcPts val="0"/>
              </a:spcAft>
              <a:buNone/>
            </a:pPr>
            <a:r>
              <a:rPr lang="en" sz="1200">
                <a:solidFill>
                  <a:schemeClr val="dk1"/>
                </a:solidFill>
                <a:highlight>
                  <a:srgbClr val="FFFFFF"/>
                </a:highlight>
              </a:rPr>
              <a:t> If the node to be deleted is the root node, we can simply delete it by updating the head pointer to point to the next of the root node. </a:t>
            </a:r>
            <a:endParaRPr sz="1200">
              <a:solidFill>
                <a:schemeClr val="dk1"/>
              </a:solidFill>
              <a:highlight>
                <a:srgbClr val="FFFFFF"/>
              </a:highlight>
            </a:endParaRPr>
          </a:p>
          <a:p>
            <a:pPr indent="0" lvl="0" marL="457200" rtl="0" algn="l">
              <a:spcBef>
                <a:spcPts val="800"/>
              </a:spcBef>
              <a:spcAft>
                <a:spcPts val="0"/>
              </a:spcAft>
              <a:buNone/>
            </a:pPr>
            <a:r>
              <a:rPr lang="en" sz="1200">
                <a:solidFill>
                  <a:schemeClr val="dk1"/>
                </a:solidFill>
                <a:highlight>
                  <a:srgbClr val="FFFFFF"/>
                </a:highlight>
              </a:rPr>
              <a:t>To delete a node present somewhere in between, we must have the pointer to the node previous to the node to be deleted. So if the position is not zero, run a loop position-1 times and get the pointer to the previous node and follow the method discussed in the first situation above to delete the node.</a:t>
            </a:r>
            <a:endParaRPr sz="1200">
              <a:solidFill>
                <a:schemeClr val="dk1"/>
              </a:solidFill>
              <a:highlight>
                <a:srgbClr val="FFFFFF"/>
              </a:highlight>
            </a:endParaRPr>
          </a:p>
          <a:p>
            <a:pPr indent="-304800" lvl="0" marL="457200" rtl="0" algn="l">
              <a:spcBef>
                <a:spcPts val="800"/>
              </a:spcBef>
              <a:spcAft>
                <a:spcPts val="0"/>
              </a:spcAft>
              <a:buClr>
                <a:schemeClr val="dk1"/>
              </a:buClr>
              <a:buSzPts val="1200"/>
              <a:buFont typeface="Arial"/>
              <a:buChar char="●"/>
            </a:pPr>
            <a:r>
              <a:rPr lang="en" sz="1200">
                <a:solidFill>
                  <a:schemeClr val="dk1"/>
                </a:solidFill>
                <a:highlight>
                  <a:srgbClr val="FFFFFF"/>
                </a:highlight>
              </a:rPr>
              <a:t>Given a pointer to the node to be deleted, delete the node</a:t>
            </a:r>
            <a:endParaRPr sz="1200">
              <a:solidFill>
                <a:schemeClr val="dk1"/>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 Deletion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To delete a node from linked list, we need to do following steps.</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rPr>
              <a:t>1) Find previous node of the node to be deleted.</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rgbClr val="FFFFFF"/>
                </a:highlight>
              </a:rPr>
              <a:t>2) Change the next of previous node.</a:t>
            </a:r>
            <a:endParaRPr sz="1200">
              <a:solidFill>
                <a:schemeClr val="dk1"/>
              </a:solidFill>
              <a:highlight>
                <a:srgbClr val="FFFFFF"/>
              </a:highlight>
            </a:endParaRPr>
          </a:p>
          <a:p>
            <a:pPr indent="0" lvl="0" marL="0" rtl="0" algn="l">
              <a:spcBef>
                <a:spcPts val="1600"/>
              </a:spcBef>
              <a:spcAft>
                <a:spcPts val="1600"/>
              </a:spcAft>
              <a:buNone/>
            </a:pPr>
            <a:r>
              <a:rPr lang="en" sz="1200">
                <a:solidFill>
                  <a:schemeClr val="dk1"/>
                </a:solidFill>
                <a:highlight>
                  <a:srgbClr val="FFFFFF"/>
                </a:highlight>
              </a:rPr>
              <a:t>3) Free memory for the node to be deleted.</a:t>
            </a:r>
            <a:endParaRPr/>
          </a:p>
        </p:txBody>
      </p:sp>
      <p:pic>
        <p:nvPicPr>
          <p:cNvPr id="134" name="Google Shape;134;p25"/>
          <p:cNvPicPr preferRelativeResize="0"/>
          <p:nvPr/>
        </p:nvPicPr>
        <p:blipFill>
          <a:blip r:embed="rId3">
            <a:alphaModFix/>
          </a:blip>
          <a:stretch>
            <a:fillRect/>
          </a:stretch>
        </p:blipFill>
        <p:spPr>
          <a:xfrm>
            <a:off x="2354850" y="2982425"/>
            <a:ext cx="6209400" cy="158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In Linked List.</a:t>
            </a:r>
            <a:endParaRPr/>
          </a:p>
        </p:txBody>
      </p:sp>
      <p:sp>
        <p:nvSpPr>
          <p:cNvPr id="140" name="Google Shape;140;p26"/>
          <p:cNvSpPr txBox="1"/>
          <p:nvPr>
            <p:ph idx="1" type="body"/>
          </p:nvPr>
        </p:nvSpPr>
        <p:spPr>
          <a:xfrm>
            <a:off x="311700" y="1152475"/>
            <a:ext cx="8520600" cy="30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22222"/>
                </a:solidFill>
                <a:highlight>
                  <a:srgbClr val="FFFFFF"/>
                </a:highlight>
              </a:rPr>
              <a:t>Searching</a:t>
            </a:r>
            <a:r>
              <a:rPr lang="en" sz="1300">
                <a:solidFill>
                  <a:srgbClr val="222222"/>
                </a:solidFill>
                <a:highlight>
                  <a:srgbClr val="FFFFFF"/>
                </a:highlight>
              </a:rPr>
              <a:t> is performed in order to find the location of a particular element in the </a:t>
            </a:r>
            <a:r>
              <a:rPr b="1" lang="en" sz="1300">
                <a:solidFill>
                  <a:srgbClr val="222222"/>
                </a:solidFill>
                <a:highlight>
                  <a:srgbClr val="FFFFFF"/>
                </a:highlight>
              </a:rPr>
              <a:t>list</a:t>
            </a:r>
            <a:r>
              <a:rPr lang="en" sz="1300">
                <a:solidFill>
                  <a:srgbClr val="222222"/>
                </a:solidFill>
                <a:highlight>
                  <a:srgbClr val="FFFFFF"/>
                </a:highlight>
              </a:rPr>
              <a:t>.</a:t>
            </a:r>
            <a:endParaRPr sz="1300">
              <a:solidFill>
                <a:srgbClr val="222222"/>
              </a:solidFill>
              <a:highlight>
                <a:srgbClr val="FFFFFF"/>
              </a:highlight>
            </a:endParaRPr>
          </a:p>
          <a:p>
            <a:pPr indent="0" lvl="0" marL="0" rtl="0" algn="l">
              <a:spcBef>
                <a:spcPts val="1600"/>
              </a:spcBef>
              <a:spcAft>
                <a:spcPts val="0"/>
              </a:spcAft>
              <a:buNone/>
            </a:pPr>
            <a:r>
              <a:rPr lang="en" sz="1300">
                <a:solidFill>
                  <a:srgbClr val="222222"/>
                </a:solidFill>
                <a:highlight>
                  <a:srgbClr val="FFFFFF"/>
                </a:highlight>
              </a:rPr>
              <a:t>Eg:- </a:t>
            </a:r>
            <a:r>
              <a:rPr lang="en" sz="1300">
                <a:solidFill>
                  <a:schemeClr val="dk1"/>
                </a:solidFill>
                <a:highlight>
                  <a:srgbClr val="FFFFFF"/>
                </a:highlight>
                <a:latin typeface="Roboto"/>
                <a:ea typeface="Roboto"/>
                <a:cs typeface="Roboto"/>
                <a:sym typeface="Roboto"/>
              </a:rPr>
              <a:t>14-&gt;21-&gt;11-&gt;30-&gt;10    </a:t>
            </a:r>
            <a:endParaRPr sz="13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3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key 1= 14, key 2 = 15</a:t>
            </a:r>
            <a:endParaRPr sz="13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13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Time complexity of searching an element in the linked list is O(n).</a:t>
            </a:r>
            <a:endParaRPr sz="13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of Searching In Linked List</a:t>
            </a:r>
            <a:endParaRPr/>
          </a:p>
        </p:txBody>
      </p:sp>
      <p:sp>
        <p:nvSpPr>
          <p:cNvPr id="146" name="Google Shape;146;p27"/>
          <p:cNvSpPr txBox="1"/>
          <p:nvPr>
            <p:ph idx="1" type="body"/>
          </p:nvPr>
        </p:nvSpPr>
        <p:spPr>
          <a:xfrm>
            <a:off x="311700" y="1778350"/>
            <a:ext cx="8520600" cy="25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00"/>
                </a:solidFill>
                <a:highlight>
                  <a:srgbClr val="FFFFFF"/>
                </a:highlight>
              </a:rPr>
              <a:t>1) Initialize a node pointer, current = head.</a:t>
            </a:r>
            <a:endParaRPr sz="1150">
              <a:solidFill>
                <a:srgbClr val="000000"/>
              </a:solidFill>
              <a:highlight>
                <a:srgbClr val="FFFFFF"/>
              </a:highlight>
            </a:endParaRPr>
          </a:p>
          <a:p>
            <a:pPr indent="0" lvl="0" marL="0" rtl="0" algn="l">
              <a:spcBef>
                <a:spcPts val="1600"/>
              </a:spcBef>
              <a:spcAft>
                <a:spcPts val="0"/>
              </a:spcAft>
              <a:buNone/>
            </a:pPr>
            <a:r>
              <a:rPr lang="en" sz="1150">
                <a:solidFill>
                  <a:srgbClr val="000000"/>
                </a:solidFill>
                <a:highlight>
                  <a:srgbClr val="FFFFFF"/>
                </a:highlight>
              </a:rPr>
              <a:t>2) while current is not NULL</a:t>
            </a:r>
            <a:endParaRPr sz="1150">
              <a:solidFill>
                <a:srgbClr val="000000"/>
              </a:solidFill>
              <a:highlight>
                <a:srgbClr val="FFFFFF"/>
              </a:highlight>
            </a:endParaRPr>
          </a:p>
          <a:p>
            <a:pPr indent="0" lvl="0" marL="0" rtl="0" algn="l">
              <a:spcBef>
                <a:spcPts val="1600"/>
              </a:spcBef>
              <a:spcAft>
                <a:spcPts val="0"/>
              </a:spcAft>
              <a:buNone/>
            </a:pPr>
            <a:r>
              <a:rPr lang="en" sz="1150">
                <a:solidFill>
                  <a:srgbClr val="000000"/>
                </a:solidFill>
                <a:highlight>
                  <a:srgbClr val="FFFFFF"/>
                </a:highlight>
              </a:rPr>
              <a:t>    a) current-&gt;key is equal to the key being searched return true.</a:t>
            </a:r>
            <a:endParaRPr sz="1150">
              <a:solidFill>
                <a:srgbClr val="000000"/>
              </a:solidFill>
              <a:highlight>
                <a:srgbClr val="FFFFFF"/>
              </a:highlight>
            </a:endParaRPr>
          </a:p>
          <a:p>
            <a:pPr indent="0" lvl="0" marL="0" rtl="0" algn="l">
              <a:spcBef>
                <a:spcPts val="1600"/>
              </a:spcBef>
              <a:spcAft>
                <a:spcPts val="0"/>
              </a:spcAft>
              <a:buNone/>
            </a:pPr>
            <a:r>
              <a:rPr lang="en" sz="1150">
                <a:solidFill>
                  <a:srgbClr val="000000"/>
                </a:solidFill>
                <a:highlight>
                  <a:srgbClr val="FFFFFF"/>
                </a:highlight>
              </a:rPr>
              <a:t>    b) current = current-&gt;next</a:t>
            </a:r>
            <a:endParaRPr sz="1150">
              <a:solidFill>
                <a:srgbClr val="000000"/>
              </a:solidFill>
              <a:highlight>
                <a:srgbClr val="FFFFFF"/>
              </a:highlight>
            </a:endParaRPr>
          </a:p>
          <a:p>
            <a:pPr indent="0" lvl="0" marL="101600" marR="101600" rtl="0" algn="l">
              <a:lnSpc>
                <a:spcPct val="158000"/>
              </a:lnSpc>
              <a:spcBef>
                <a:spcPts val="1600"/>
              </a:spcBef>
              <a:spcAft>
                <a:spcPts val="0"/>
              </a:spcAft>
              <a:buClr>
                <a:schemeClr val="dk1"/>
              </a:buClr>
              <a:buSzPts val="1100"/>
              <a:buFont typeface="Arial"/>
              <a:buNone/>
            </a:pPr>
            <a:r>
              <a:rPr lang="en" sz="1150">
                <a:solidFill>
                  <a:srgbClr val="000000"/>
                </a:solidFill>
                <a:highlight>
                  <a:srgbClr val="FFFFFF"/>
                </a:highlight>
              </a:rPr>
              <a:t>3) Return false</a:t>
            </a:r>
            <a:endParaRPr sz="1150">
              <a:solidFill>
                <a:srgbClr val="000000"/>
              </a:solidFill>
              <a:highlight>
                <a:srgbClr val="FFFFFF"/>
              </a:highlight>
            </a:endParaRPr>
          </a:p>
          <a:p>
            <a:pPr indent="0" lvl="0" marL="0" rtl="0" algn="l">
              <a:spcBef>
                <a:spcPts val="800"/>
              </a:spcBef>
              <a:spcAft>
                <a:spcPts val="16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Player Implementation using Linked List</a:t>
            </a:r>
            <a:endParaRPr/>
          </a:p>
        </p:txBody>
      </p:sp>
      <p:sp>
        <p:nvSpPr>
          <p:cNvPr id="152" name="Google Shape;152;p28"/>
          <p:cNvSpPr txBox="1"/>
          <p:nvPr>
            <p:ph idx="1" type="body"/>
          </p:nvPr>
        </p:nvSpPr>
        <p:spPr>
          <a:xfrm>
            <a:off x="311700" y="1425600"/>
            <a:ext cx="8520600" cy="29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Songs in music player are linked to previous and next song. you can play songs either from starting or ending of the list.</a:t>
            </a:r>
            <a:endParaRPr sz="12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chemeClr val="dk1"/>
                </a:solidFill>
                <a:highlight>
                  <a:srgbClr val="FFFFFF"/>
                </a:highlight>
                <a:latin typeface="Roboto"/>
                <a:ea typeface="Roboto"/>
                <a:cs typeface="Roboto"/>
                <a:sym typeface="Roboto"/>
              </a:rPr>
              <a:t>-&gt; We can use Doubly linked list.</a:t>
            </a:r>
            <a:endParaRPr sz="1200">
              <a:solidFill>
                <a:schemeClr val="dk1"/>
              </a:solidFill>
              <a:highlight>
                <a:srgbClr val="FFFFFF"/>
              </a:highlight>
              <a:latin typeface="Roboto"/>
              <a:ea typeface="Roboto"/>
              <a:cs typeface="Roboto"/>
              <a:sym typeface="Roboto"/>
            </a:endParaRPr>
          </a:p>
          <a:p>
            <a:pPr indent="457200" lvl="0" marL="0" rtl="0" algn="l">
              <a:spcBef>
                <a:spcPts val="1600"/>
              </a:spcBef>
              <a:spcAft>
                <a:spcPts val="0"/>
              </a:spcAft>
              <a:buNone/>
            </a:pPr>
            <a:r>
              <a:rPr lang="en" sz="1200">
                <a:solidFill>
                  <a:schemeClr val="dk1"/>
                </a:solidFill>
                <a:highlight>
                  <a:srgbClr val="FFFFFF"/>
                </a:highlight>
                <a:latin typeface="Roboto"/>
                <a:ea typeface="Roboto"/>
                <a:cs typeface="Roboto"/>
                <a:sym typeface="Roboto"/>
              </a:rPr>
              <a:t>-&gt;Skip Backward/Forward</a:t>
            </a:r>
            <a:endParaRPr sz="1200">
              <a:solidFill>
                <a:schemeClr val="dk1"/>
              </a:solidFill>
              <a:highlight>
                <a:srgbClr val="FFFFFF"/>
              </a:highlight>
              <a:latin typeface="Roboto"/>
              <a:ea typeface="Roboto"/>
              <a:cs typeface="Roboto"/>
              <a:sym typeface="Roboto"/>
            </a:endParaRPr>
          </a:p>
          <a:p>
            <a:pPr indent="457200" lvl="0" marL="0" rtl="0" algn="l">
              <a:spcBef>
                <a:spcPts val="1600"/>
              </a:spcBef>
              <a:spcAft>
                <a:spcPts val="0"/>
              </a:spcAft>
              <a:buNone/>
            </a:pPr>
            <a:r>
              <a:rPr lang="en" sz="1200">
                <a:solidFill>
                  <a:schemeClr val="dk1"/>
                </a:solidFill>
                <a:highlight>
                  <a:srgbClr val="FFFFFF"/>
                </a:highlight>
                <a:latin typeface="Roboto"/>
                <a:ea typeface="Roboto"/>
                <a:cs typeface="Roboto"/>
                <a:sym typeface="Roboto"/>
              </a:rPr>
              <a:t>-&gt;Play Next Track</a:t>
            </a:r>
            <a:endParaRPr sz="1200">
              <a:solidFill>
                <a:schemeClr val="dk1"/>
              </a:solidFill>
              <a:highlight>
                <a:srgbClr val="FFFFFF"/>
              </a:highlight>
              <a:latin typeface="Roboto"/>
              <a:ea typeface="Roboto"/>
              <a:cs typeface="Roboto"/>
              <a:sym typeface="Roboto"/>
            </a:endParaRPr>
          </a:p>
          <a:p>
            <a:pPr indent="457200" lvl="0" marL="0" rtl="0" algn="l">
              <a:spcBef>
                <a:spcPts val="1600"/>
              </a:spcBef>
              <a:spcAft>
                <a:spcPts val="0"/>
              </a:spcAft>
              <a:buNone/>
            </a:pPr>
            <a:r>
              <a:rPr lang="en" sz="1200">
                <a:solidFill>
                  <a:schemeClr val="dk1"/>
                </a:solidFill>
                <a:highlight>
                  <a:srgbClr val="FFFFFF"/>
                </a:highlight>
                <a:latin typeface="Roboto"/>
                <a:ea typeface="Roboto"/>
                <a:cs typeface="Roboto"/>
                <a:sym typeface="Roboto"/>
              </a:rPr>
              <a:t>-&gt;Append</a:t>
            </a:r>
            <a:endParaRPr sz="1200">
              <a:solidFill>
                <a:schemeClr val="dk1"/>
              </a:solidFill>
              <a:highlight>
                <a:srgbClr val="FFFFFF"/>
              </a:highlight>
              <a:latin typeface="Roboto"/>
              <a:ea typeface="Roboto"/>
              <a:cs typeface="Roboto"/>
              <a:sym typeface="Roboto"/>
            </a:endParaRPr>
          </a:p>
          <a:p>
            <a:pPr indent="457200" lvl="0" marL="0" rtl="0" algn="l">
              <a:spcBef>
                <a:spcPts val="1600"/>
              </a:spcBef>
              <a:spcAft>
                <a:spcPts val="1600"/>
              </a:spcAft>
              <a:buNone/>
            </a:pPr>
            <a:r>
              <a:rPr lang="en" sz="1200">
                <a:solidFill>
                  <a:schemeClr val="dk1"/>
                </a:solidFill>
                <a:highlight>
                  <a:srgbClr val="FFFFFF"/>
                </a:highlight>
                <a:latin typeface="Roboto"/>
                <a:ea typeface="Roboto"/>
                <a:cs typeface="Roboto"/>
                <a:sym typeface="Roboto"/>
              </a:rPr>
              <a:t>-&gt;Beginning/End</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104900" y="163700"/>
            <a:ext cx="6934200" cy="461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Content	</a:t>
            </a:r>
            <a:endParaRPr b="1" u="sng"/>
          </a:p>
        </p:txBody>
      </p:sp>
      <p:sp>
        <p:nvSpPr>
          <p:cNvPr id="62" name="Google Shape;62;p14"/>
          <p:cNvSpPr txBox="1"/>
          <p:nvPr>
            <p:ph idx="1" type="body"/>
          </p:nvPr>
        </p:nvSpPr>
        <p:spPr>
          <a:xfrm>
            <a:off x="163750" y="1471100"/>
            <a:ext cx="8520600" cy="289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Why Linked List not array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Introduction to Linked List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Insertion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Deletion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Searching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 it is implemented in music player</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Why Linked List not Array	</a:t>
            </a:r>
            <a:endParaRPr b="1" u="sng"/>
          </a:p>
        </p:txBody>
      </p:sp>
      <p:sp>
        <p:nvSpPr>
          <p:cNvPr id="68" name="Google Shape;68;p15"/>
          <p:cNvSpPr txBox="1"/>
          <p:nvPr>
            <p:ph idx="1" type="body"/>
          </p:nvPr>
        </p:nvSpPr>
        <p:spPr>
          <a:xfrm>
            <a:off x="311700" y="1505250"/>
            <a:ext cx="8520600" cy="32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highlight>
                  <a:srgbClr val="FFFFFF"/>
                </a:highlight>
                <a:latin typeface="Roboto"/>
                <a:ea typeface="Roboto"/>
                <a:cs typeface="Roboto"/>
                <a:sym typeface="Roboto"/>
              </a:rPr>
              <a:t>Arrays can be used to store linear data of similar types, but arrays have the following limitations.</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400">
                <a:solidFill>
                  <a:srgbClr val="000000"/>
                </a:solidFill>
                <a:highlight>
                  <a:srgbClr val="FFFFFF"/>
                </a:highlight>
                <a:latin typeface="Roboto"/>
                <a:ea typeface="Roboto"/>
                <a:cs typeface="Roboto"/>
                <a:sym typeface="Roboto"/>
              </a:rPr>
              <a:t>1)</a:t>
            </a:r>
            <a:r>
              <a:rPr lang="en" sz="1400">
                <a:solidFill>
                  <a:srgbClr val="000000"/>
                </a:solidFill>
                <a:highlight>
                  <a:srgbClr val="FFFFFF"/>
                </a:highlight>
                <a:latin typeface="Roboto"/>
                <a:ea typeface="Roboto"/>
                <a:cs typeface="Roboto"/>
                <a:sym typeface="Roboto"/>
              </a:rPr>
              <a:t> The size of the arrays is fixed: So we must know the upper limit on the number of elements in advance. Also, generally, the allocated memory is equal to the upper limit irrespective of the usage.</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400">
                <a:solidFill>
                  <a:srgbClr val="000000"/>
                </a:solidFill>
                <a:highlight>
                  <a:srgbClr val="FFFFFF"/>
                </a:highlight>
                <a:latin typeface="Roboto"/>
                <a:ea typeface="Roboto"/>
                <a:cs typeface="Roboto"/>
                <a:sym typeface="Roboto"/>
              </a:rPr>
              <a:t>2)</a:t>
            </a:r>
            <a:r>
              <a:rPr lang="en" sz="1400">
                <a:solidFill>
                  <a:srgbClr val="000000"/>
                </a:solidFill>
                <a:highlight>
                  <a:srgbClr val="FFFFFF"/>
                </a:highlight>
                <a:latin typeface="Roboto"/>
                <a:ea typeface="Roboto"/>
                <a:cs typeface="Roboto"/>
                <a:sym typeface="Roboto"/>
              </a:rPr>
              <a:t> Inserting a new element in an array of elements is expensive because the room has to be created for the new elements and to create room existing elements have to be shifted.</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400" u="sng">
                <a:solidFill>
                  <a:srgbClr val="000000"/>
                </a:solidFill>
                <a:highlight>
                  <a:srgbClr val="FFFFFF"/>
                </a:highlight>
                <a:latin typeface="Roboto"/>
                <a:ea typeface="Roboto"/>
                <a:cs typeface="Roboto"/>
                <a:sym typeface="Roboto"/>
              </a:rPr>
              <a:t>Advantages over arrays</a:t>
            </a:r>
            <a:endParaRPr b="1" sz="1400" u="sng">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400">
                <a:solidFill>
                  <a:srgbClr val="000000"/>
                </a:solidFill>
                <a:highlight>
                  <a:srgbClr val="FFFFFF"/>
                </a:highlight>
                <a:latin typeface="Roboto"/>
                <a:ea typeface="Roboto"/>
                <a:cs typeface="Roboto"/>
                <a:sym typeface="Roboto"/>
              </a:rPr>
              <a:t>1)</a:t>
            </a:r>
            <a:r>
              <a:rPr lang="en" sz="1400">
                <a:solidFill>
                  <a:srgbClr val="000000"/>
                </a:solidFill>
                <a:highlight>
                  <a:srgbClr val="FFFFFF"/>
                </a:highlight>
                <a:latin typeface="Roboto"/>
                <a:ea typeface="Roboto"/>
                <a:cs typeface="Roboto"/>
                <a:sym typeface="Roboto"/>
              </a:rPr>
              <a:t> Dynamic size</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400">
                <a:solidFill>
                  <a:srgbClr val="000000"/>
                </a:solidFill>
                <a:highlight>
                  <a:srgbClr val="FFFFFF"/>
                </a:highlight>
                <a:latin typeface="Roboto"/>
                <a:ea typeface="Roboto"/>
                <a:cs typeface="Roboto"/>
                <a:sym typeface="Roboto"/>
              </a:rPr>
              <a:t>2)</a:t>
            </a:r>
            <a:r>
              <a:rPr lang="en" sz="1400">
                <a:solidFill>
                  <a:srgbClr val="000000"/>
                </a:solidFill>
                <a:highlight>
                  <a:srgbClr val="FFFFFF"/>
                </a:highlight>
                <a:latin typeface="Roboto"/>
                <a:ea typeface="Roboto"/>
                <a:cs typeface="Roboto"/>
                <a:sym typeface="Roboto"/>
              </a:rPr>
              <a:t> Ease of insertion/deletion</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66975" y="197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Introduction to Linked List</a:t>
            </a:r>
            <a:endParaRPr b="1" u="sng"/>
          </a:p>
        </p:txBody>
      </p:sp>
      <p:sp>
        <p:nvSpPr>
          <p:cNvPr id="74" name="Google Shape;74;p16"/>
          <p:cNvSpPr txBox="1"/>
          <p:nvPr>
            <p:ph idx="1" type="body"/>
          </p:nvPr>
        </p:nvSpPr>
        <p:spPr>
          <a:xfrm>
            <a:off x="311700" y="1152475"/>
            <a:ext cx="8520600" cy="120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highlight>
                  <a:srgbClr val="FFFFFF"/>
                </a:highlight>
                <a:latin typeface="Roboto"/>
                <a:ea typeface="Roboto"/>
                <a:cs typeface="Roboto"/>
                <a:sym typeface="Roboto"/>
              </a:rPr>
              <a:t>A linked list is a linear data structure, in which the elements are not stored at contiguous memory locations. The elements in a linked list are linked using pointers as shown in the below image:</a:t>
            </a:r>
            <a:endParaRPr/>
          </a:p>
        </p:txBody>
      </p:sp>
      <p:pic>
        <p:nvPicPr>
          <p:cNvPr id="75" name="Google Shape;75;p16"/>
          <p:cNvPicPr preferRelativeResize="0"/>
          <p:nvPr/>
        </p:nvPicPr>
        <p:blipFill>
          <a:blip r:embed="rId3">
            <a:alphaModFix/>
          </a:blip>
          <a:stretch>
            <a:fillRect/>
          </a:stretch>
        </p:blipFill>
        <p:spPr>
          <a:xfrm>
            <a:off x="721375" y="2361475"/>
            <a:ext cx="7229475" cy="1388200"/>
          </a:xfrm>
          <a:prstGeom prst="rect">
            <a:avLst/>
          </a:prstGeom>
          <a:noFill/>
          <a:ln>
            <a:noFill/>
          </a:ln>
        </p:spPr>
      </p:pic>
      <p:sp>
        <p:nvSpPr>
          <p:cNvPr id="76" name="Google Shape;76;p16"/>
          <p:cNvSpPr txBox="1"/>
          <p:nvPr/>
        </p:nvSpPr>
        <p:spPr>
          <a:xfrm>
            <a:off x="431350" y="3886225"/>
            <a:ext cx="7906500" cy="9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rPr>
              <a:t>In simple words, a linked list consists of nodes where each node contains a data field and a reference(link) to the next node in the list.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266150" y="424200"/>
            <a:ext cx="8520600" cy="4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highlight>
                  <a:srgbClr val="FFFFFF"/>
                </a:highlight>
                <a:latin typeface="Roboto"/>
                <a:ea typeface="Roboto"/>
                <a:cs typeface="Roboto"/>
                <a:sym typeface="Roboto"/>
              </a:rPr>
              <a:t>A linked list is represented by a pointer to the first node of the linked list. The first node is called the head. If the linked list is empty, then the value of the head is NULL.</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400">
                <a:solidFill>
                  <a:srgbClr val="000000"/>
                </a:solidFill>
                <a:highlight>
                  <a:srgbClr val="FFFFFF"/>
                </a:highlight>
                <a:latin typeface="Roboto"/>
                <a:ea typeface="Roboto"/>
                <a:cs typeface="Roboto"/>
                <a:sym typeface="Roboto"/>
              </a:rPr>
              <a:t>Each node in a list consists of at least two parts:</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400">
                <a:solidFill>
                  <a:srgbClr val="000000"/>
                </a:solidFill>
                <a:highlight>
                  <a:srgbClr val="FFFFFF"/>
                </a:highlight>
                <a:latin typeface="Roboto"/>
                <a:ea typeface="Roboto"/>
                <a:cs typeface="Roboto"/>
                <a:sym typeface="Roboto"/>
              </a:rPr>
              <a:t>1) data</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400">
                <a:solidFill>
                  <a:srgbClr val="000000"/>
                </a:solidFill>
                <a:highlight>
                  <a:srgbClr val="FFFFFF"/>
                </a:highlight>
                <a:latin typeface="Roboto"/>
                <a:ea typeface="Roboto"/>
                <a:cs typeface="Roboto"/>
                <a:sym typeface="Roboto"/>
              </a:rPr>
              <a:t>2) Pointer (Or Reference) to the next node</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b="1" lang="en" u="sng">
                <a:solidFill>
                  <a:srgbClr val="000000"/>
                </a:solidFill>
                <a:highlight>
                  <a:srgbClr val="FFFFFF"/>
                </a:highlight>
                <a:latin typeface="Roboto"/>
                <a:ea typeface="Roboto"/>
                <a:cs typeface="Roboto"/>
                <a:sym typeface="Roboto"/>
              </a:rPr>
              <a:t>Basic Operations of Linked List</a:t>
            </a:r>
            <a:endParaRPr b="1" u="sng">
              <a:solidFill>
                <a:srgbClr val="000000"/>
              </a:solidFill>
              <a:highlight>
                <a:srgbClr val="FFFFFF"/>
              </a:highlight>
              <a:latin typeface="Roboto"/>
              <a:ea typeface="Roboto"/>
              <a:cs typeface="Roboto"/>
              <a:sym typeface="Roboto"/>
            </a:endParaRPr>
          </a:p>
          <a:p>
            <a:pPr indent="-317500" lvl="0" marL="457200" rtl="0" algn="l">
              <a:spcBef>
                <a:spcPts val="160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Construction: Allocate and initialize the head node.</a:t>
            </a:r>
            <a:endParaRPr sz="1400">
              <a:solidFill>
                <a:srgbClr val="000000"/>
              </a:solidFill>
              <a:highlight>
                <a:srgbClr val="FFFFFF"/>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Empty: Check whether the list is empty</a:t>
            </a:r>
            <a:endParaRPr sz="1400">
              <a:solidFill>
                <a:srgbClr val="000000"/>
              </a:solidFill>
              <a:highlight>
                <a:srgbClr val="FFFFFF"/>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Insertion: Add an element to the list at any point</a:t>
            </a:r>
            <a:endParaRPr sz="1400">
              <a:solidFill>
                <a:srgbClr val="000000"/>
              </a:solidFill>
              <a:highlight>
                <a:srgbClr val="FFFFFF"/>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Deletion: Remove an item from the list at any point</a:t>
            </a:r>
            <a:endParaRPr sz="1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Types of Linked List</a:t>
            </a:r>
            <a:endParaRPr b="1" u="sng"/>
          </a:p>
        </p:txBody>
      </p:sp>
      <p:sp>
        <p:nvSpPr>
          <p:cNvPr id="87" name="Google Shape;87;p18"/>
          <p:cNvSpPr txBox="1"/>
          <p:nvPr>
            <p:ph idx="1" type="body"/>
          </p:nvPr>
        </p:nvSpPr>
        <p:spPr>
          <a:xfrm>
            <a:off x="243425" y="1186600"/>
            <a:ext cx="8520600" cy="177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arenR"/>
            </a:pPr>
            <a:r>
              <a:rPr b="1" lang="en" sz="1400" u="sng">
                <a:solidFill>
                  <a:srgbClr val="000000"/>
                </a:solidFill>
              </a:rPr>
              <a:t>Singly Linked List: </a:t>
            </a:r>
            <a:endParaRPr b="1" sz="1400" u="sng">
              <a:solidFill>
                <a:srgbClr val="000000"/>
              </a:solidFill>
            </a:endParaRPr>
          </a:p>
          <a:p>
            <a:pPr indent="0" lvl="0" marL="457200" rtl="0" algn="l">
              <a:spcBef>
                <a:spcPts val="1600"/>
              </a:spcBef>
              <a:spcAft>
                <a:spcPts val="0"/>
              </a:spcAft>
              <a:buNone/>
            </a:pPr>
            <a:r>
              <a:rPr lang="en" sz="1400">
                <a:solidFill>
                  <a:srgbClr val="000000"/>
                </a:solidFill>
              </a:rPr>
              <a:t>-Begins with a pointer to the first node.</a:t>
            </a:r>
            <a:endParaRPr sz="1400">
              <a:solidFill>
                <a:srgbClr val="000000"/>
              </a:solidFill>
            </a:endParaRPr>
          </a:p>
          <a:p>
            <a:pPr indent="0" lvl="0" marL="457200" rtl="0" algn="l">
              <a:spcBef>
                <a:spcPts val="1600"/>
              </a:spcBef>
              <a:spcAft>
                <a:spcPts val="0"/>
              </a:spcAft>
              <a:buNone/>
            </a:pPr>
            <a:r>
              <a:rPr lang="en" sz="1400">
                <a:solidFill>
                  <a:srgbClr val="000000"/>
                </a:solidFill>
              </a:rPr>
              <a:t>-Terminates with a NULL pointer</a:t>
            </a:r>
            <a:endParaRPr sz="1400">
              <a:solidFill>
                <a:srgbClr val="000000"/>
              </a:solidFill>
            </a:endParaRPr>
          </a:p>
          <a:p>
            <a:pPr indent="0" lvl="0" marL="457200" rtl="0" algn="l">
              <a:spcBef>
                <a:spcPts val="1600"/>
              </a:spcBef>
              <a:spcAft>
                <a:spcPts val="0"/>
              </a:spcAft>
              <a:buNone/>
            </a:pPr>
            <a:r>
              <a:rPr lang="en" sz="1400">
                <a:solidFill>
                  <a:srgbClr val="000000"/>
                </a:solidFill>
              </a:rPr>
              <a:t>-Only traversed in one direction</a:t>
            </a:r>
            <a:endParaRPr sz="1400">
              <a:solidFill>
                <a:srgbClr val="000000"/>
              </a:solidFill>
            </a:endParaRPr>
          </a:p>
          <a:p>
            <a:pPr indent="0" lvl="0" marL="457200" rtl="0" algn="l">
              <a:spcBef>
                <a:spcPts val="1600"/>
              </a:spcBef>
              <a:spcAft>
                <a:spcPts val="1600"/>
              </a:spcAft>
              <a:buNone/>
            </a:pPr>
            <a:r>
              <a:t/>
            </a:r>
            <a:endParaRPr sz="1400">
              <a:solidFill>
                <a:srgbClr val="000000"/>
              </a:solidFill>
            </a:endParaRPr>
          </a:p>
        </p:txBody>
      </p:sp>
      <p:pic>
        <p:nvPicPr>
          <p:cNvPr id="88" name="Google Shape;88;p18"/>
          <p:cNvPicPr preferRelativeResize="0"/>
          <p:nvPr/>
        </p:nvPicPr>
        <p:blipFill>
          <a:blip r:embed="rId3">
            <a:alphaModFix/>
          </a:blip>
          <a:stretch>
            <a:fillRect/>
          </a:stretch>
        </p:blipFill>
        <p:spPr>
          <a:xfrm>
            <a:off x="1125500" y="3133275"/>
            <a:ext cx="6782126" cy="19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186525" y="119650"/>
            <a:ext cx="8520600" cy="2344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chemeClr val="dk1"/>
              </a:solidFill>
            </a:endParaRPr>
          </a:p>
          <a:p>
            <a:pPr indent="0" lvl="0" marL="0" rtl="0" algn="l">
              <a:spcBef>
                <a:spcPts val="1600"/>
              </a:spcBef>
              <a:spcAft>
                <a:spcPts val="0"/>
              </a:spcAft>
              <a:buNone/>
            </a:pPr>
            <a:r>
              <a:rPr b="1" lang="en" sz="1400" u="sng">
                <a:solidFill>
                  <a:schemeClr val="dk1"/>
                </a:solidFill>
              </a:rPr>
              <a:t>2)	Doubly Linked List:</a:t>
            </a:r>
            <a:r>
              <a:rPr b="1" lang="en" sz="1400">
                <a:solidFill>
                  <a:schemeClr val="dk1"/>
                </a:solidFill>
              </a:rPr>
              <a:t> </a:t>
            </a:r>
            <a:endParaRPr sz="1400">
              <a:solidFill>
                <a:schemeClr val="dk1"/>
              </a:solidFill>
            </a:endParaRPr>
          </a:p>
          <a:p>
            <a:pPr indent="0" lvl="0" marL="457200" rtl="0" algn="l">
              <a:spcBef>
                <a:spcPts val="1600"/>
              </a:spcBef>
              <a:spcAft>
                <a:spcPts val="0"/>
              </a:spcAft>
              <a:buNone/>
            </a:pPr>
            <a:r>
              <a:rPr lang="en" sz="1400">
                <a:solidFill>
                  <a:schemeClr val="dk1"/>
                </a:solidFill>
              </a:rPr>
              <a:t>-Each node has a forward pointer and a backward pointer</a:t>
            </a:r>
            <a:endParaRPr sz="1400">
              <a:solidFill>
                <a:schemeClr val="dk1"/>
              </a:solidFill>
            </a:endParaRPr>
          </a:p>
          <a:p>
            <a:pPr indent="0" lvl="0" marL="457200" rtl="0" algn="l">
              <a:spcBef>
                <a:spcPts val="1600"/>
              </a:spcBef>
              <a:spcAft>
                <a:spcPts val="0"/>
              </a:spcAft>
              <a:buNone/>
            </a:pPr>
            <a:r>
              <a:rPr lang="en" sz="1400">
                <a:solidFill>
                  <a:schemeClr val="dk1"/>
                </a:solidFill>
              </a:rPr>
              <a:t>-allow traversal in both forward and backward direction.</a:t>
            </a:r>
            <a:endParaRPr sz="1400">
              <a:solidFill>
                <a:schemeClr val="dk1"/>
              </a:solidFill>
            </a:endParaRPr>
          </a:p>
          <a:p>
            <a:pPr indent="0" lvl="0" marL="457200" rtl="0" algn="l">
              <a:spcBef>
                <a:spcPts val="1600"/>
              </a:spcBef>
              <a:spcAft>
                <a:spcPts val="1600"/>
              </a:spcAft>
              <a:buClr>
                <a:schemeClr val="dk1"/>
              </a:buClr>
              <a:buSzPts val="1100"/>
              <a:buFont typeface="Arial"/>
              <a:buNone/>
            </a:pPr>
            <a:r>
              <a:t/>
            </a:r>
            <a:endParaRPr sz="1400">
              <a:solidFill>
                <a:schemeClr val="dk1"/>
              </a:solidFill>
              <a:highlight>
                <a:schemeClr val="lt1"/>
              </a:highlight>
            </a:endParaRPr>
          </a:p>
        </p:txBody>
      </p:sp>
      <p:pic>
        <p:nvPicPr>
          <p:cNvPr id="94" name="Google Shape;94;p19"/>
          <p:cNvPicPr preferRelativeResize="0"/>
          <p:nvPr/>
        </p:nvPicPr>
        <p:blipFill>
          <a:blip r:embed="rId3">
            <a:alphaModFix/>
          </a:blip>
          <a:stretch>
            <a:fillRect/>
          </a:stretch>
        </p:blipFill>
        <p:spPr>
          <a:xfrm>
            <a:off x="195513" y="2718750"/>
            <a:ext cx="8639175" cy="177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54800" y="540675"/>
            <a:ext cx="8520600" cy="15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1"/>
                </a:solidFill>
              </a:rPr>
              <a:t>3)	</a:t>
            </a:r>
            <a:r>
              <a:rPr b="1" lang="en" sz="1400" u="sng">
                <a:solidFill>
                  <a:schemeClr val="dk1"/>
                </a:solidFill>
              </a:rPr>
              <a:t>Circularly Linked list:</a:t>
            </a:r>
            <a:r>
              <a:rPr b="1" lang="en" sz="1400">
                <a:solidFill>
                  <a:schemeClr val="dk1"/>
                </a:solidFill>
              </a:rPr>
              <a:t> </a:t>
            </a:r>
            <a:endParaRPr b="1" sz="1400">
              <a:solidFill>
                <a:schemeClr val="dk1"/>
              </a:solidFill>
            </a:endParaRPr>
          </a:p>
          <a:p>
            <a:pPr indent="0" lvl="0" marL="457200" rtl="0" algn="l">
              <a:spcBef>
                <a:spcPts val="1600"/>
              </a:spcBef>
              <a:spcAft>
                <a:spcPts val="0"/>
              </a:spcAft>
              <a:buClr>
                <a:schemeClr val="dk1"/>
              </a:buClr>
              <a:buSzPts val="1100"/>
              <a:buFont typeface="Arial"/>
              <a:buNone/>
            </a:pPr>
            <a:r>
              <a:rPr lang="en" sz="1400">
                <a:solidFill>
                  <a:schemeClr val="dk1"/>
                </a:solidFill>
                <a:highlight>
                  <a:schemeClr val="lt1"/>
                </a:highlight>
              </a:rPr>
              <a:t>-Last item contains link of the first element as next.</a:t>
            </a:r>
            <a:endParaRPr sz="1400">
              <a:solidFill>
                <a:schemeClr val="dk1"/>
              </a:solidFill>
              <a:highlight>
                <a:schemeClr val="lt1"/>
              </a:highlight>
            </a:endParaRPr>
          </a:p>
          <a:p>
            <a:pPr indent="0" lvl="0" marL="457200" rtl="0" algn="l">
              <a:spcBef>
                <a:spcPts val="1600"/>
              </a:spcBef>
              <a:spcAft>
                <a:spcPts val="1600"/>
              </a:spcAft>
              <a:buClr>
                <a:schemeClr val="dk1"/>
              </a:buClr>
              <a:buSzPts val="1100"/>
              <a:buFont typeface="Arial"/>
              <a:buNone/>
            </a:pPr>
            <a:r>
              <a:rPr lang="en" sz="1400">
                <a:solidFill>
                  <a:schemeClr val="dk1"/>
                </a:solidFill>
                <a:highlight>
                  <a:schemeClr val="lt1"/>
                </a:highlight>
              </a:rPr>
              <a:t>-allow traversal usually in one direction only.</a:t>
            </a:r>
            <a:endParaRPr/>
          </a:p>
        </p:txBody>
      </p:sp>
      <p:pic>
        <p:nvPicPr>
          <p:cNvPr id="100" name="Google Shape;100;p20"/>
          <p:cNvPicPr preferRelativeResize="0"/>
          <p:nvPr/>
        </p:nvPicPr>
        <p:blipFill>
          <a:blip r:embed="rId3">
            <a:alphaModFix/>
          </a:blip>
          <a:stretch>
            <a:fillRect/>
          </a:stretch>
        </p:blipFill>
        <p:spPr>
          <a:xfrm>
            <a:off x="869300" y="2486550"/>
            <a:ext cx="7572375" cy="233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 Insertion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rPr>
              <a:t>Inserting a Node at Beginning</a:t>
            </a:r>
            <a:r>
              <a:rPr lang="en" sz="1200">
                <a:solidFill>
                  <a:schemeClr val="dk1"/>
                </a:solidFill>
                <a:highlight>
                  <a:srgbClr val="FFFFFF"/>
                </a:highlight>
              </a:rPr>
              <a:t>: Inserting a node at the start of the list is a </a:t>
            </a:r>
            <a:r>
              <a:rPr b="1" i="1" lang="en" sz="1200">
                <a:solidFill>
                  <a:schemeClr val="dk1"/>
                </a:solidFill>
                <a:highlight>
                  <a:srgbClr val="FFFFFF"/>
                </a:highlight>
              </a:rPr>
              <a:t>four-step</a:t>
            </a:r>
            <a:r>
              <a:rPr lang="en" sz="1200">
                <a:solidFill>
                  <a:schemeClr val="dk1"/>
                </a:solidFill>
                <a:highlight>
                  <a:srgbClr val="FFFFFF"/>
                </a:highlight>
              </a:rPr>
              <a:t> process. In this process, the new node is always added before the head of the given Linked List and the newly added node becomes the new head of the Linked List.</a:t>
            </a:r>
            <a:endParaRPr sz="1200">
              <a:solidFill>
                <a:schemeClr val="dk1"/>
              </a:solidFill>
              <a:highlight>
                <a:srgbClr val="FFFFFF"/>
              </a:highlight>
            </a:endParaRPr>
          </a:p>
          <a:p>
            <a:pPr indent="0" lvl="0" marL="0" rtl="0" algn="l">
              <a:spcBef>
                <a:spcPts val="1600"/>
              </a:spcBef>
              <a:spcAft>
                <a:spcPts val="0"/>
              </a:spcAft>
              <a:buNone/>
            </a:pPr>
            <a:r>
              <a:rPr lang="en" sz="1200">
                <a:solidFill>
                  <a:schemeClr val="dk1"/>
                </a:solidFill>
                <a:highlight>
                  <a:srgbClr val="FFFFFF"/>
                </a:highlight>
              </a:rPr>
              <a:t>Process : </a:t>
            </a:r>
            <a:endParaRPr sz="1200">
              <a:solidFill>
                <a:schemeClr val="dk1"/>
              </a:solidFill>
              <a:highlight>
                <a:srgbClr val="FFFFFF"/>
              </a:highlight>
            </a:endParaRPr>
          </a:p>
          <a:p>
            <a:pPr indent="-304800" lvl="0" marL="457200" rtl="0" algn="l">
              <a:spcBef>
                <a:spcPts val="1600"/>
              </a:spcBef>
              <a:spcAft>
                <a:spcPts val="0"/>
              </a:spcAft>
              <a:buClr>
                <a:schemeClr val="dk1"/>
              </a:buClr>
              <a:buSzPts val="1200"/>
              <a:buAutoNum type="arabicPeriod"/>
            </a:pPr>
            <a:r>
              <a:rPr lang="en" sz="1200">
                <a:solidFill>
                  <a:schemeClr val="dk1"/>
                </a:solidFill>
                <a:highlight>
                  <a:srgbClr val="FFFFFF"/>
                </a:highlight>
              </a:rPr>
              <a:t>Allocate Node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Put in the data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Make next of new node as head</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move the head to point to the new node </a:t>
            </a:r>
            <a:endParaRPr sz="1200">
              <a:solidFill>
                <a:schemeClr val="dk1"/>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rgbClr val="000000"/>
                </a:solidFill>
              </a:rPr>
              <a:t>Time Complexity - O(1)</a:t>
            </a:r>
            <a:endParaRPr>
              <a:solidFill>
                <a:srgbClr val="000000"/>
              </a:solidFill>
            </a:endParaRPr>
          </a:p>
        </p:txBody>
      </p:sp>
      <p:pic>
        <p:nvPicPr>
          <p:cNvPr id="107" name="Google Shape;107;p21"/>
          <p:cNvPicPr preferRelativeResize="0"/>
          <p:nvPr/>
        </p:nvPicPr>
        <p:blipFill rotWithShape="1">
          <a:blip r:embed="rId3">
            <a:alphaModFix/>
          </a:blip>
          <a:srcRect b="0" l="0" r="0" t="0"/>
          <a:stretch/>
        </p:blipFill>
        <p:spPr>
          <a:xfrm>
            <a:off x="4035800" y="2433000"/>
            <a:ext cx="4362724" cy="107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