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96eafb5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96eafb5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96eafb5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96eafb5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96eafb5c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96eafb5c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860cd2d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860cd2d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860cd2d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860cd2d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860cd2d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860cd2d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860cd2d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860cd2d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96eafb5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96eafb5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96eafb5c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96eafb5c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96eafb5c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96eafb5c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8491f4a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8491f4a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0ba0c78a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0ba0c78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0ba0c78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0ba0c78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0ba0c78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0ba0c78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0ba0c78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0ba0c78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80bad119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0bad119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8491f4a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8491f4a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6eafb5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96eafb5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96eafb5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96eafb5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96eafb5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96eafb5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96eafb5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96eafb5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96eafb5c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96eafb5c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96eafb5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96eafb5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09300" y="131025"/>
            <a:ext cx="8520600" cy="6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u="sng"/>
              <a:t> 				</a:t>
            </a:r>
            <a:r>
              <a:rPr lang="en" sz="3500" u="sng"/>
              <a:t>Inbuilt Sort() Function</a:t>
            </a:r>
            <a:endParaRPr sz="3500" u="sng"/>
          </a:p>
        </p:txBody>
      </p:sp>
      <p:sp>
        <p:nvSpPr>
          <p:cNvPr id="278" name="Google Shape;278;p13"/>
          <p:cNvSpPr txBox="1"/>
          <p:nvPr>
            <p:ph idx="1" type="subTitle"/>
          </p:nvPr>
        </p:nvSpPr>
        <p:spPr>
          <a:xfrm>
            <a:off x="406950" y="3249000"/>
            <a:ext cx="8520600" cy="18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u="sng">
                <a:solidFill>
                  <a:srgbClr val="000000"/>
                </a:solidFill>
                <a:highlight>
                  <a:schemeClr val="lt1"/>
                </a:highlight>
              </a:rPr>
              <a:t>Presented by:</a:t>
            </a:r>
            <a:endParaRPr sz="2000" u="sng">
              <a:solidFill>
                <a:srgbClr val="000000"/>
              </a:solidFill>
              <a:highlight>
                <a:schemeClr val="lt1"/>
              </a:highlight>
            </a:endParaRPr>
          </a:p>
          <a:p>
            <a:pPr indent="0" lvl="0" marL="0" rtl="0" algn="l">
              <a:spcBef>
                <a:spcPts val="0"/>
              </a:spcBef>
              <a:spcAft>
                <a:spcPts val="0"/>
              </a:spcAft>
              <a:buClr>
                <a:schemeClr val="dk1"/>
              </a:buClr>
              <a:buSzPts val="1100"/>
              <a:buFont typeface="Arial"/>
              <a:buNone/>
            </a:pPr>
            <a:r>
              <a:t/>
            </a:r>
            <a:endParaRPr sz="2000" u="sng">
              <a:solidFill>
                <a:srgbClr val="000000"/>
              </a:solidFill>
              <a:highlight>
                <a:schemeClr val="lt1"/>
              </a:highlight>
            </a:endParaRPr>
          </a:p>
          <a:p>
            <a:pPr indent="457200" lvl="0" marL="457200" rtl="0" algn="l">
              <a:spcBef>
                <a:spcPts val="0"/>
              </a:spcBef>
              <a:spcAft>
                <a:spcPts val="0"/>
              </a:spcAft>
              <a:buClr>
                <a:schemeClr val="dk1"/>
              </a:buClr>
              <a:buSzPts val="1100"/>
              <a:buFont typeface="Arial"/>
              <a:buNone/>
            </a:pPr>
            <a:r>
              <a:rPr lang="en" sz="2000">
                <a:solidFill>
                  <a:srgbClr val="000000"/>
                </a:solidFill>
                <a:highlight>
                  <a:schemeClr val="lt1"/>
                </a:highlight>
              </a:rPr>
              <a:t>Samarth Agarwal</a:t>
            </a:r>
            <a:endParaRPr sz="2000">
              <a:solidFill>
                <a:srgbClr val="000000"/>
              </a:solidFill>
              <a:highlight>
                <a:schemeClr val="lt1"/>
              </a:highlight>
            </a:endParaRPr>
          </a:p>
          <a:p>
            <a:pPr indent="457200" lvl="0" marL="457200" rtl="0" algn="l">
              <a:spcBef>
                <a:spcPts val="0"/>
              </a:spcBef>
              <a:spcAft>
                <a:spcPts val="0"/>
              </a:spcAft>
              <a:buClr>
                <a:schemeClr val="dk1"/>
              </a:buClr>
              <a:buSzPts val="1100"/>
              <a:buFont typeface="Arial"/>
              <a:buNone/>
            </a:pPr>
            <a:r>
              <a:rPr lang="en" sz="2000">
                <a:solidFill>
                  <a:srgbClr val="000000"/>
                </a:solidFill>
                <a:highlight>
                  <a:schemeClr val="lt1"/>
                </a:highlight>
              </a:rPr>
              <a:t>Mohit Soni	</a:t>
            </a:r>
            <a:endParaRPr sz="2000">
              <a:solidFill>
                <a:srgbClr val="000000"/>
              </a:solidFill>
              <a:highlight>
                <a:schemeClr val="lt1"/>
              </a:highlight>
            </a:endParaRPr>
          </a:p>
          <a:p>
            <a:pPr indent="457200" lvl="0" marL="457200" rtl="0" algn="l">
              <a:spcBef>
                <a:spcPts val="0"/>
              </a:spcBef>
              <a:spcAft>
                <a:spcPts val="0"/>
              </a:spcAft>
              <a:buClr>
                <a:schemeClr val="dk1"/>
              </a:buClr>
              <a:buSzPts val="1100"/>
              <a:buFont typeface="Arial"/>
              <a:buNone/>
            </a:pPr>
            <a:r>
              <a:rPr lang="en" sz="2000">
                <a:solidFill>
                  <a:srgbClr val="000000"/>
                </a:solidFill>
                <a:highlight>
                  <a:schemeClr val="lt1"/>
                </a:highlight>
              </a:rPr>
              <a:t>Mohit Bharti</a:t>
            </a:r>
            <a:endParaRPr sz="2000">
              <a:solidFill>
                <a:srgbClr val="000000"/>
              </a:solidFill>
              <a:highlight>
                <a:schemeClr val="lt1"/>
              </a:highlight>
            </a:endParaRPr>
          </a:p>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3293100" y="886650"/>
            <a:ext cx="2393083" cy="221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Heap Sort</a:t>
            </a:r>
            <a:endParaRPr>
              <a:solidFill>
                <a:srgbClr val="000000"/>
              </a:solidFill>
            </a:endParaRPr>
          </a:p>
        </p:txBody>
      </p:sp>
      <p:sp>
        <p:nvSpPr>
          <p:cNvPr id="331" name="Google Shape;331;p22"/>
          <p:cNvSpPr txBox="1"/>
          <p:nvPr>
            <p:ph idx="1" type="body"/>
          </p:nvPr>
        </p:nvSpPr>
        <p:spPr>
          <a:xfrm>
            <a:off x="1502100" y="1597875"/>
            <a:ext cx="7030500" cy="30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Heap sort</a:t>
            </a:r>
            <a:r>
              <a:rPr lang="en" sz="1600">
                <a:solidFill>
                  <a:srgbClr val="000000"/>
                </a:solidFill>
                <a:highlight>
                  <a:srgbClr val="FFFFFF"/>
                </a:highlight>
                <a:latin typeface="Times New Roman"/>
                <a:ea typeface="Times New Roman"/>
                <a:cs typeface="Times New Roman"/>
                <a:sym typeface="Times New Roman"/>
              </a:rPr>
              <a:t> is a comparison based sorting technique based on Binary Heap data structure. It is similar to selection sort where we first find the maximum element and place the maximum element at the end. We repeat the same process for remaining element.</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600">
                <a:solidFill>
                  <a:srgbClr val="000000"/>
                </a:solidFill>
                <a:highlight>
                  <a:srgbClr val="FFFFFF"/>
                </a:highlight>
                <a:latin typeface="Times New Roman"/>
                <a:ea typeface="Times New Roman"/>
                <a:cs typeface="Times New Roman"/>
                <a:sym typeface="Times New Roman"/>
              </a:rPr>
              <a:t>A </a:t>
            </a:r>
            <a:r>
              <a:rPr b="1" lang="en" sz="1600">
                <a:solidFill>
                  <a:srgbClr val="000000"/>
                </a:solidFill>
                <a:highlight>
                  <a:srgbClr val="FFFFFF"/>
                </a:highlight>
                <a:latin typeface="Times New Roman"/>
                <a:ea typeface="Times New Roman"/>
                <a:cs typeface="Times New Roman"/>
                <a:sym typeface="Times New Roman"/>
              </a:rPr>
              <a:t>Binary Heap</a:t>
            </a:r>
            <a:r>
              <a:rPr lang="en" sz="1600">
                <a:solidFill>
                  <a:srgbClr val="000000"/>
                </a:solidFill>
                <a:highlight>
                  <a:srgbClr val="FFFFFF"/>
                </a:highlight>
                <a:latin typeface="Times New Roman"/>
                <a:ea typeface="Times New Roman"/>
                <a:cs typeface="Times New Roman"/>
                <a:sym typeface="Times New Roman"/>
              </a:rPr>
              <a:t> is a Complete Binary Tree where items are stored in a special order such that value in a parent node is greater(or smaller) than the values in its two children nodes. The former is called as max heap and the latter is called min heap. The heap can be represented by binary tree or array.</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type="title"/>
          </p:nvPr>
        </p:nvSpPr>
        <p:spPr>
          <a:xfrm flipH="1">
            <a:off x="1239175" y="598575"/>
            <a:ext cx="7250700" cy="153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Why array based representation for Binary Heap?</a:t>
            </a:r>
            <a:endParaRPr sz="16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b="0" lang="en" sz="1500">
                <a:solidFill>
                  <a:srgbClr val="000000"/>
                </a:solidFill>
                <a:highlight>
                  <a:srgbClr val="FFFFFF"/>
                </a:highlight>
                <a:latin typeface="Times New Roman"/>
                <a:ea typeface="Times New Roman"/>
                <a:cs typeface="Times New Roman"/>
                <a:sym typeface="Times New Roman"/>
              </a:rPr>
              <a:t>Since a Binary Heap is a Complete Binary Tree, it can be easily represented as array and array based representation is space efficient. If the parent node is stored at index I, the left child can be calculated by 2 * I + 1 and right child by 2 * I + 2 (assuming the indexing starts at 0).</a:t>
            </a:r>
            <a:endParaRPr sz="1500">
              <a:solidFill>
                <a:srgbClr val="000000"/>
              </a:solidFill>
              <a:highlight>
                <a:srgbClr val="FFFFFF"/>
              </a:highlight>
              <a:latin typeface="Times New Roman"/>
              <a:ea typeface="Times New Roman"/>
              <a:cs typeface="Times New Roman"/>
              <a:sym typeface="Times New Roman"/>
            </a:endParaRPr>
          </a:p>
        </p:txBody>
      </p:sp>
      <p:sp>
        <p:nvSpPr>
          <p:cNvPr id="337" name="Google Shape;337;p23"/>
          <p:cNvSpPr txBox="1"/>
          <p:nvPr>
            <p:ph idx="1" type="body"/>
          </p:nvPr>
        </p:nvSpPr>
        <p:spPr>
          <a:xfrm>
            <a:off x="436225" y="2571750"/>
            <a:ext cx="7030500" cy="22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Heap Sort Algorithm for sorting in increasing order:</a:t>
            </a:r>
            <a:endParaRPr b="1" sz="15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1.</a:t>
            </a:r>
            <a:r>
              <a:rPr lang="en" sz="1500">
                <a:solidFill>
                  <a:srgbClr val="000000"/>
                </a:solidFill>
                <a:highlight>
                  <a:srgbClr val="FFFFFF"/>
                </a:highlight>
                <a:latin typeface="Times New Roman"/>
                <a:ea typeface="Times New Roman"/>
                <a:cs typeface="Times New Roman"/>
                <a:sym typeface="Times New Roman"/>
              </a:rPr>
              <a:t> Build a max heap from the input data.</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2.</a:t>
            </a:r>
            <a:r>
              <a:rPr lang="en" sz="1500">
                <a:solidFill>
                  <a:srgbClr val="000000"/>
                </a:solidFill>
                <a:highlight>
                  <a:srgbClr val="FFFFFF"/>
                </a:highlight>
                <a:latin typeface="Times New Roman"/>
                <a:ea typeface="Times New Roman"/>
                <a:cs typeface="Times New Roman"/>
                <a:sym typeface="Times New Roman"/>
              </a:rPr>
              <a:t> At this point, the largest item is stored at the root of the heap. Replace it with the last item of the heap followed by reducing the size of heap by 1. Finally, heapify the root of tree.</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b="1" lang="en" sz="1500">
                <a:solidFill>
                  <a:srgbClr val="000000"/>
                </a:solidFill>
                <a:highlight>
                  <a:srgbClr val="FFFFFF"/>
                </a:highlight>
                <a:latin typeface="Times New Roman"/>
                <a:ea typeface="Times New Roman"/>
                <a:cs typeface="Times New Roman"/>
                <a:sym typeface="Times New Roman"/>
              </a:rPr>
              <a:t>3.</a:t>
            </a:r>
            <a:r>
              <a:rPr lang="en" sz="1500">
                <a:solidFill>
                  <a:srgbClr val="000000"/>
                </a:solidFill>
                <a:highlight>
                  <a:srgbClr val="FFFFFF"/>
                </a:highlight>
                <a:latin typeface="Times New Roman"/>
                <a:ea typeface="Times New Roman"/>
                <a:cs typeface="Times New Roman"/>
                <a:sym typeface="Times New Roman"/>
              </a:rPr>
              <a:t> Repeat above steps while size of heap is greater than 1.</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24"/>
          <p:cNvSpPr txBox="1"/>
          <p:nvPr>
            <p:ph type="title"/>
          </p:nvPr>
        </p:nvSpPr>
        <p:spPr>
          <a:xfrm>
            <a:off x="6422925" y="586200"/>
            <a:ext cx="2196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50">
                <a:solidFill>
                  <a:srgbClr val="000000"/>
                </a:solidFill>
                <a:highlight>
                  <a:srgbClr val="FFFFFF"/>
                </a:highlight>
                <a:latin typeface="Times New Roman"/>
                <a:ea typeface="Times New Roman"/>
                <a:cs typeface="Times New Roman"/>
                <a:sym typeface="Times New Roman"/>
              </a:rPr>
              <a:t>We have an unsorted array Arr having 6 elements and then max-heap will be built</a:t>
            </a:r>
            <a:endParaRPr sz="3200">
              <a:solidFill>
                <a:srgbClr val="000000"/>
              </a:solidFill>
              <a:latin typeface="Times New Roman"/>
              <a:ea typeface="Times New Roman"/>
              <a:cs typeface="Times New Roman"/>
              <a:sym typeface="Times New Roman"/>
            </a:endParaRPr>
          </a:p>
        </p:txBody>
      </p:sp>
      <p:sp>
        <p:nvSpPr>
          <p:cNvPr id="343" name="Google Shape;343;p24"/>
          <p:cNvSpPr txBox="1"/>
          <p:nvPr>
            <p:ph idx="1" type="body"/>
          </p:nvPr>
        </p:nvSpPr>
        <p:spPr>
          <a:xfrm>
            <a:off x="1041100" y="3804950"/>
            <a:ext cx="3098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latin typeface="Times New Roman"/>
                <a:ea typeface="Times New Roman"/>
                <a:cs typeface="Times New Roman"/>
                <a:sym typeface="Times New Roman"/>
              </a:rPr>
              <a:t>After building max-heap, the elements in the array Arr will be:</a:t>
            </a:r>
            <a:endParaRPr sz="1600">
              <a:solidFill>
                <a:srgbClr val="000000"/>
              </a:solidFill>
              <a:latin typeface="Times New Roman"/>
              <a:ea typeface="Times New Roman"/>
              <a:cs typeface="Times New Roman"/>
              <a:sym typeface="Times New Roman"/>
            </a:endParaRPr>
          </a:p>
        </p:txBody>
      </p:sp>
      <p:pic>
        <p:nvPicPr>
          <p:cNvPr descr="enter image description here" id="344" name="Google Shape;344;p24"/>
          <p:cNvPicPr preferRelativeResize="0"/>
          <p:nvPr/>
        </p:nvPicPr>
        <p:blipFill rotWithShape="1">
          <a:blip r:embed="rId3">
            <a:alphaModFix/>
          </a:blip>
          <a:srcRect b="9616" l="9445" r="5149" t="8684"/>
          <a:stretch/>
        </p:blipFill>
        <p:spPr>
          <a:xfrm>
            <a:off x="176350" y="334625"/>
            <a:ext cx="5750800" cy="2379650"/>
          </a:xfrm>
          <a:prstGeom prst="rect">
            <a:avLst/>
          </a:prstGeom>
          <a:noFill/>
          <a:ln>
            <a:noFill/>
          </a:ln>
        </p:spPr>
      </p:pic>
      <p:pic>
        <p:nvPicPr>
          <p:cNvPr descr="enter image description here" id="345" name="Google Shape;345;p24"/>
          <p:cNvPicPr preferRelativeResize="0"/>
          <p:nvPr/>
        </p:nvPicPr>
        <p:blipFill rotWithShape="1">
          <a:blip r:embed="rId4">
            <a:alphaModFix/>
          </a:blip>
          <a:srcRect b="0" l="14079" r="21632" t="0"/>
          <a:stretch/>
        </p:blipFill>
        <p:spPr>
          <a:xfrm>
            <a:off x="4224975" y="3257550"/>
            <a:ext cx="3904101" cy="18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25"/>
          <p:cNvPicPr preferRelativeResize="0"/>
          <p:nvPr/>
        </p:nvPicPr>
        <p:blipFill>
          <a:blip r:embed="rId3">
            <a:alphaModFix/>
          </a:blip>
          <a:stretch>
            <a:fillRect/>
          </a:stretch>
        </p:blipFill>
        <p:spPr>
          <a:xfrm>
            <a:off x="2628475" y="112550"/>
            <a:ext cx="6210300" cy="2211600"/>
          </a:xfrm>
          <a:prstGeom prst="rect">
            <a:avLst/>
          </a:prstGeom>
          <a:noFill/>
          <a:ln>
            <a:noFill/>
          </a:ln>
        </p:spPr>
      </p:pic>
      <p:sp>
        <p:nvSpPr>
          <p:cNvPr id="351" name="Google Shape;351;p25"/>
          <p:cNvSpPr txBox="1"/>
          <p:nvPr/>
        </p:nvSpPr>
        <p:spPr>
          <a:xfrm>
            <a:off x="168825" y="247600"/>
            <a:ext cx="2239800" cy="14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1</a:t>
            </a:r>
            <a:r>
              <a:rPr lang="en" sz="1300">
                <a:highlight>
                  <a:srgbClr val="FFFFFF"/>
                </a:highlight>
                <a:latin typeface="Times New Roman"/>
                <a:ea typeface="Times New Roman"/>
                <a:cs typeface="Times New Roman"/>
                <a:sym typeface="Times New Roman"/>
              </a:rPr>
              <a:t>: 8 is swapped with 5.</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2</a:t>
            </a:r>
            <a:r>
              <a:rPr lang="en" sz="1300">
                <a:highlight>
                  <a:srgbClr val="FFFFFF"/>
                </a:highlight>
                <a:latin typeface="Times New Roman"/>
                <a:ea typeface="Times New Roman"/>
                <a:cs typeface="Times New Roman"/>
                <a:sym typeface="Times New Roman"/>
              </a:rPr>
              <a:t>: 8 is disconnected from heap as 8 is in correct position now </a:t>
            </a:r>
            <a:endParaRPr sz="1300">
              <a:latin typeface="Times New Roman"/>
              <a:ea typeface="Times New Roman"/>
              <a:cs typeface="Times New Roman"/>
              <a:sym typeface="Times New Roman"/>
            </a:endParaRPr>
          </a:p>
        </p:txBody>
      </p:sp>
      <p:pic>
        <p:nvPicPr>
          <p:cNvPr id="352" name="Google Shape;352;p25"/>
          <p:cNvPicPr preferRelativeResize="0"/>
          <p:nvPr/>
        </p:nvPicPr>
        <p:blipFill>
          <a:blip r:embed="rId4">
            <a:alphaModFix/>
          </a:blip>
          <a:stretch>
            <a:fillRect/>
          </a:stretch>
        </p:blipFill>
        <p:spPr>
          <a:xfrm>
            <a:off x="2718500" y="2571750"/>
            <a:ext cx="5711451" cy="2211600"/>
          </a:xfrm>
          <a:prstGeom prst="rect">
            <a:avLst/>
          </a:prstGeom>
          <a:noFill/>
          <a:ln>
            <a:noFill/>
          </a:ln>
        </p:spPr>
      </p:pic>
      <p:sp>
        <p:nvSpPr>
          <p:cNvPr id="353" name="Google Shape;353;p25"/>
          <p:cNvSpPr txBox="1"/>
          <p:nvPr/>
        </p:nvSpPr>
        <p:spPr>
          <a:xfrm>
            <a:off x="303875" y="2757450"/>
            <a:ext cx="2104800" cy="16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3</a:t>
            </a:r>
            <a:r>
              <a:rPr lang="en" sz="1300">
                <a:highlight>
                  <a:srgbClr val="FFFFFF"/>
                </a:highlight>
                <a:latin typeface="Times New Roman"/>
                <a:ea typeface="Times New Roman"/>
                <a:cs typeface="Times New Roman"/>
                <a:sym typeface="Times New Roman"/>
              </a:rPr>
              <a:t>: Max-heap is created and 7 is swapped with 3.</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4</a:t>
            </a:r>
            <a:r>
              <a:rPr lang="en" sz="1300">
                <a:highlight>
                  <a:srgbClr val="FFFFFF"/>
                </a:highlight>
                <a:latin typeface="Times New Roman"/>
                <a:ea typeface="Times New Roman"/>
                <a:cs typeface="Times New Roman"/>
                <a:sym typeface="Times New Roman"/>
              </a:rPr>
              <a:t>: 7 is disconnected from heap.</a:t>
            </a:r>
            <a:endParaRPr sz="13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26"/>
          <p:cNvPicPr preferRelativeResize="0"/>
          <p:nvPr/>
        </p:nvPicPr>
        <p:blipFill>
          <a:blip r:embed="rId3">
            <a:alphaModFix/>
          </a:blip>
          <a:stretch>
            <a:fillRect/>
          </a:stretch>
        </p:blipFill>
        <p:spPr>
          <a:xfrm>
            <a:off x="2554875" y="62350"/>
            <a:ext cx="6043874" cy="2391225"/>
          </a:xfrm>
          <a:prstGeom prst="rect">
            <a:avLst/>
          </a:prstGeom>
          <a:noFill/>
          <a:ln>
            <a:noFill/>
          </a:ln>
        </p:spPr>
      </p:pic>
      <p:sp>
        <p:nvSpPr>
          <p:cNvPr id="359" name="Google Shape;359;p26"/>
          <p:cNvSpPr txBox="1"/>
          <p:nvPr/>
        </p:nvSpPr>
        <p:spPr>
          <a:xfrm>
            <a:off x="191400" y="270125"/>
            <a:ext cx="21609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5</a:t>
            </a:r>
            <a:r>
              <a:rPr lang="en" sz="1300">
                <a:highlight>
                  <a:srgbClr val="FFFFFF"/>
                </a:highlight>
                <a:latin typeface="Times New Roman"/>
                <a:ea typeface="Times New Roman"/>
                <a:cs typeface="Times New Roman"/>
                <a:sym typeface="Times New Roman"/>
              </a:rPr>
              <a:t>: Max heap is created and 5 is swapped with 1.</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6</a:t>
            </a:r>
            <a:r>
              <a:rPr lang="en" sz="1300">
                <a:highlight>
                  <a:srgbClr val="FFFFFF"/>
                </a:highlight>
                <a:latin typeface="Times New Roman"/>
                <a:ea typeface="Times New Roman"/>
                <a:cs typeface="Times New Roman"/>
                <a:sym typeface="Times New Roman"/>
              </a:rPr>
              <a:t>: 5 is disconnected from heap.</a:t>
            </a:r>
            <a:endParaRPr sz="1300">
              <a:latin typeface="Times New Roman"/>
              <a:ea typeface="Times New Roman"/>
              <a:cs typeface="Times New Roman"/>
              <a:sym typeface="Times New Roman"/>
            </a:endParaRPr>
          </a:p>
        </p:txBody>
      </p:sp>
      <p:pic>
        <p:nvPicPr>
          <p:cNvPr id="360" name="Google Shape;360;p26"/>
          <p:cNvPicPr preferRelativeResize="0"/>
          <p:nvPr/>
        </p:nvPicPr>
        <p:blipFill>
          <a:blip r:embed="rId4">
            <a:alphaModFix/>
          </a:blip>
          <a:stretch>
            <a:fillRect/>
          </a:stretch>
        </p:blipFill>
        <p:spPr>
          <a:xfrm>
            <a:off x="2696025" y="2673500"/>
            <a:ext cx="5902724" cy="2042325"/>
          </a:xfrm>
          <a:prstGeom prst="rect">
            <a:avLst/>
          </a:prstGeom>
          <a:noFill/>
          <a:ln>
            <a:noFill/>
          </a:ln>
        </p:spPr>
      </p:pic>
      <p:sp>
        <p:nvSpPr>
          <p:cNvPr id="361" name="Google Shape;361;p26"/>
          <p:cNvSpPr txBox="1"/>
          <p:nvPr/>
        </p:nvSpPr>
        <p:spPr>
          <a:xfrm>
            <a:off x="191400" y="2788663"/>
            <a:ext cx="2160900" cy="18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7</a:t>
            </a:r>
            <a:r>
              <a:rPr lang="en" sz="1300">
                <a:highlight>
                  <a:srgbClr val="FFFFFF"/>
                </a:highlight>
                <a:latin typeface="Times New Roman"/>
                <a:ea typeface="Times New Roman"/>
                <a:cs typeface="Times New Roman"/>
                <a:sym typeface="Times New Roman"/>
              </a:rPr>
              <a:t>: Max heap is created and 4 is swapped with 3</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00">
                <a:highlight>
                  <a:srgbClr val="FFFFFF"/>
                </a:highlight>
                <a:latin typeface="Times New Roman"/>
                <a:ea typeface="Times New Roman"/>
                <a:cs typeface="Times New Roman"/>
                <a:sym typeface="Times New Roman"/>
              </a:rPr>
              <a:t>.</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8</a:t>
            </a:r>
            <a:r>
              <a:rPr lang="en" sz="1300">
                <a:highlight>
                  <a:srgbClr val="FFFFFF"/>
                </a:highlight>
                <a:latin typeface="Times New Roman"/>
                <a:ea typeface="Times New Roman"/>
                <a:cs typeface="Times New Roman"/>
                <a:sym typeface="Times New Roman"/>
              </a:rPr>
              <a:t>: 4 is disconnected from heap.</a:t>
            </a:r>
            <a:endParaRPr sz="1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27"/>
          <p:cNvPicPr preferRelativeResize="0"/>
          <p:nvPr/>
        </p:nvPicPr>
        <p:blipFill>
          <a:blip r:embed="rId3">
            <a:alphaModFix/>
          </a:blip>
          <a:stretch>
            <a:fillRect/>
          </a:stretch>
        </p:blipFill>
        <p:spPr>
          <a:xfrm>
            <a:off x="2639750" y="107375"/>
            <a:ext cx="6000750" cy="2289925"/>
          </a:xfrm>
          <a:prstGeom prst="rect">
            <a:avLst/>
          </a:prstGeom>
          <a:noFill/>
          <a:ln>
            <a:noFill/>
          </a:ln>
        </p:spPr>
      </p:pic>
      <p:sp>
        <p:nvSpPr>
          <p:cNvPr id="367" name="Google Shape;367;p27"/>
          <p:cNvSpPr txBox="1"/>
          <p:nvPr/>
        </p:nvSpPr>
        <p:spPr>
          <a:xfrm>
            <a:off x="180075" y="213850"/>
            <a:ext cx="2239800" cy="14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9</a:t>
            </a:r>
            <a:r>
              <a:rPr lang="en" sz="1300">
                <a:highlight>
                  <a:srgbClr val="FFFFFF"/>
                </a:highlight>
                <a:latin typeface="Times New Roman"/>
                <a:ea typeface="Times New Roman"/>
                <a:cs typeface="Times New Roman"/>
                <a:sym typeface="Times New Roman"/>
              </a:rPr>
              <a:t>: Max heap is created and 3 is swapped with 1.</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300">
                <a:highlight>
                  <a:srgbClr val="FFFFFF"/>
                </a:highlight>
                <a:latin typeface="Times New Roman"/>
                <a:ea typeface="Times New Roman"/>
                <a:cs typeface="Times New Roman"/>
                <a:sym typeface="Times New Roman"/>
              </a:rPr>
              <a:t>Step 10</a:t>
            </a:r>
            <a:r>
              <a:rPr lang="en" sz="1300">
                <a:highlight>
                  <a:srgbClr val="FFFFFF"/>
                </a:highlight>
                <a:latin typeface="Times New Roman"/>
                <a:ea typeface="Times New Roman"/>
                <a:cs typeface="Times New Roman"/>
                <a:sym typeface="Times New Roman"/>
              </a:rPr>
              <a:t>: 3 is disconnected</a:t>
            </a:r>
            <a:r>
              <a:rPr lang="en" sz="1300">
                <a:solidFill>
                  <a:srgbClr val="252C33"/>
                </a:solidFill>
                <a:highlight>
                  <a:srgbClr val="FFFFFF"/>
                </a:highlight>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p:txBody>
      </p:sp>
      <p:pic>
        <p:nvPicPr>
          <p:cNvPr descr="enter image description here" id="368" name="Google Shape;368;p27"/>
          <p:cNvPicPr preferRelativeResize="0"/>
          <p:nvPr/>
        </p:nvPicPr>
        <p:blipFill rotWithShape="1">
          <a:blip r:embed="rId4">
            <a:alphaModFix/>
          </a:blip>
          <a:srcRect b="0" l="14696" r="23345" t="0"/>
          <a:stretch/>
        </p:blipFill>
        <p:spPr>
          <a:xfrm>
            <a:off x="3338500" y="3072625"/>
            <a:ext cx="4603250" cy="1600200"/>
          </a:xfrm>
          <a:prstGeom prst="rect">
            <a:avLst/>
          </a:prstGeom>
          <a:noFill/>
          <a:ln>
            <a:noFill/>
          </a:ln>
        </p:spPr>
      </p:pic>
      <p:sp>
        <p:nvSpPr>
          <p:cNvPr id="369" name="Google Shape;369;p27"/>
          <p:cNvSpPr txBox="1"/>
          <p:nvPr/>
        </p:nvSpPr>
        <p:spPr>
          <a:xfrm>
            <a:off x="652775" y="3524725"/>
            <a:ext cx="2329800" cy="11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highlight>
                  <a:srgbClr val="FFFFFF"/>
                </a:highlight>
                <a:latin typeface="Times New Roman"/>
                <a:ea typeface="Times New Roman"/>
                <a:cs typeface="Times New Roman"/>
                <a:sym typeface="Times New Roman"/>
              </a:rPr>
              <a:t>After all the steps, we will get a sorted array.</a:t>
            </a:r>
            <a:endParaRPr b="1"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nvSpPr>
        <p:spPr>
          <a:xfrm>
            <a:off x="472700" y="326400"/>
            <a:ext cx="7946100" cy="15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Times New Roman"/>
                <a:ea typeface="Times New Roman"/>
                <a:cs typeface="Times New Roman"/>
                <a:sym typeface="Times New Roman"/>
              </a:rPr>
              <a:t>Time Complexity: </a:t>
            </a:r>
            <a:r>
              <a:rPr lang="en" sz="1600">
                <a:highlight>
                  <a:srgbClr val="FFFFFF"/>
                </a:highlight>
                <a:latin typeface="Times New Roman"/>
                <a:ea typeface="Times New Roman"/>
                <a:cs typeface="Times New Roman"/>
                <a:sym typeface="Times New Roman"/>
              </a:rPr>
              <a:t>Time complexity of heapify is O(Logn). Time complexity of </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highlight>
                  <a:srgbClr val="FFFFFF"/>
                </a:highlight>
                <a:latin typeface="Times New Roman"/>
                <a:ea typeface="Times New Roman"/>
                <a:cs typeface="Times New Roman"/>
                <a:sym typeface="Times New Roman"/>
              </a:rPr>
              <a:t>createAndBuildHeap() is O(n) and overall time complexity of Heap Sort is O(nLogn)</a:t>
            </a:r>
            <a:r>
              <a:rPr lang="en" sz="1200">
                <a:highlight>
                  <a:srgbClr val="FFFFFF"/>
                </a:highlight>
                <a:latin typeface="Roboto"/>
                <a:ea typeface="Roboto"/>
                <a:cs typeface="Roboto"/>
                <a:sym typeface="Roboto"/>
              </a:rPr>
              <a:t>.</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380" name="Google Shape;380;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It is highly efficient algorithm with average time complexity of </a:t>
            </a:r>
            <a:r>
              <a:rPr lang="en">
                <a:solidFill>
                  <a:srgbClr val="222222"/>
                </a:solidFill>
                <a:highlight>
                  <a:srgbClr val="FFFFFF"/>
                </a:highlight>
              </a:rPr>
              <a:t>O(n log n).</a:t>
            </a:r>
            <a:endParaRPr>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latin typeface="Arial"/>
                <a:ea typeface="Arial"/>
                <a:cs typeface="Arial"/>
                <a:sym typeface="Arial"/>
              </a:rPr>
              <a:t>-&gt;</a:t>
            </a:r>
            <a:r>
              <a:rPr lang="en">
                <a:solidFill>
                  <a:srgbClr val="222222"/>
                </a:solidFill>
                <a:highlight>
                  <a:srgbClr val="FFFFFF"/>
                </a:highlight>
              </a:rPr>
              <a:t>It is </a:t>
            </a:r>
            <a:r>
              <a:rPr lang="en">
                <a:solidFill>
                  <a:srgbClr val="000000"/>
                </a:solidFill>
                <a:highlight>
                  <a:srgbClr val="FFFFFF"/>
                </a:highlight>
              </a:rPr>
              <a:t>based on partitioning of array of data into smaller arrays.</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-&gt; Array is divided into two subarrays, one subarray contain values smaller than pivot (specified value) and another subarray contains value greater than pivot.</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-&gt;Quicksort partition and then calls itself recursively twice to sort the two resulting subarrays.</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Algorithm</a:t>
            </a:r>
            <a:endParaRPr/>
          </a:p>
        </p:txBody>
      </p:sp>
      <p:sp>
        <p:nvSpPr>
          <p:cNvPr id="386" name="Google Shape;386;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000000"/>
                </a:solidFill>
                <a:highlight>
                  <a:srgbClr val="EEEEEE"/>
                </a:highlight>
                <a:latin typeface="Courier New"/>
                <a:ea typeface="Courier New"/>
                <a:cs typeface="Courier New"/>
                <a:sym typeface="Courier New"/>
              </a:rPr>
              <a:t>Step 1 − Make the right-most index value pivot</a:t>
            </a:r>
            <a:endParaRPr sz="14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450">
                <a:solidFill>
                  <a:srgbClr val="000000"/>
                </a:solidFill>
                <a:highlight>
                  <a:srgbClr val="EEEEEE"/>
                </a:highlight>
                <a:latin typeface="Courier New"/>
                <a:ea typeface="Courier New"/>
                <a:cs typeface="Courier New"/>
                <a:sym typeface="Courier New"/>
              </a:rPr>
              <a:t>Step 2 − partition the array using pivot value</a:t>
            </a:r>
            <a:endParaRPr sz="14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450">
                <a:solidFill>
                  <a:srgbClr val="000000"/>
                </a:solidFill>
                <a:highlight>
                  <a:srgbClr val="EEEEEE"/>
                </a:highlight>
                <a:latin typeface="Courier New"/>
                <a:ea typeface="Courier New"/>
                <a:cs typeface="Courier New"/>
                <a:sym typeface="Courier New"/>
              </a:rPr>
              <a:t>Step 3 − quicksort left partition recursively</a:t>
            </a:r>
            <a:endParaRPr sz="1450">
              <a:solidFill>
                <a:srgbClr val="000000"/>
              </a:solidFill>
              <a:highlight>
                <a:srgbClr val="EEEEEE"/>
              </a:highlight>
              <a:latin typeface="Courier New"/>
              <a:ea typeface="Courier New"/>
              <a:cs typeface="Courier New"/>
              <a:sym typeface="Courier New"/>
            </a:endParaRPr>
          </a:p>
          <a:p>
            <a:pPr indent="0" lvl="0" marL="50800" marR="50800" rtl="0" algn="l">
              <a:spcBef>
                <a:spcPts val="1600"/>
              </a:spcBef>
              <a:spcAft>
                <a:spcPts val="0"/>
              </a:spcAft>
              <a:buNone/>
            </a:pPr>
            <a:r>
              <a:rPr lang="en" sz="1450">
                <a:solidFill>
                  <a:srgbClr val="000000"/>
                </a:solidFill>
                <a:highlight>
                  <a:srgbClr val="EEEEEE"/>
                </a:highlight>
                <a:latin typeface="Courier New"/>
                <a:ea typeface="Courier New"/>
                <a:cs typeface="Courier New"/>
                <a:sym typeface="Courier New"/>
              </a:rPr>
              <a:t>Step 4 − quicksort right partition recursively</a:t>
            </a:r>
            <a:endParaRPr sz="1450">
              <a:solidFill>
                <a:srgbClr val="000000"/>
              </a:solidFill>
              <a:highlight>
                <a:srgbClr val="EEEEEE"/>
              </a:highlight>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25975"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Pivot Algorithm</a:t>
            </a:r>
            <a:endParaRPr/>
          </a:p>
        </p:txBody>
      </p:sp>
      <p:sp>
        <p:nvSpPr>
          <p:cNvPr id="392" name="Google Shape;392;p31"/>
          <p:cNvSpPr txBox="1"/>
          <p:nvPr>
            <p:ph idx="1" type="body"/>
          </p:nvPr>
        </p:nvSpPr>
        <p:spPr>
          <a:xfrm>
            <a:off x="1414650" y="1369275"/>
            <a:ext cx="7030500" cy="34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highlight>
                  <a:srgbClr val="EEEEEE"/>
                </a:highlight>
                <a:latin typeface="Courier New"/>
                <a:ea typeface="Courier New"/>
                <a:cs typeface="Courier New"/>
                <a:sym typeface="Courier New"/>
              </a:rPr>
              <a:t>Step 1 − Choose the highest index value as pivot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2 − Take two variables to point left and right of the list excluding pivot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3 − left points to the low index</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4 − right points to the high</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5 − while value at left is less than pivot move right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6 − while value at right is greater than pivot move left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7 − if both step 5 and step 6 does not match swap left and right</a:t>
            </a:r>
            <a:endParaRPr sz="1150">
              <a:solidFill>
                <a:srgbClr val="000000"/>
              </a:solidFill>
              <a:highlight>
                <a:srgbClr val="EEEEEE"/>
              </a:highlight>
              <a:latin typeface="Courier New"/>
              <a:ea typeface="Courier New"/>
              <a:cs typeface="Courier New"/>
              <a:sym typeface="Courier New"/>
            </a:endParaRPr>
          </a:p>
          <a:p>
            <a:pPr indent="0" lvl="0" marL="50800" marR="5080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Step 8 − if left = right, then swap(arr[left],pivot).</a:t>
            </a:r>
            <a:endParaRPr sz="1150">
              <a:solidFill>
                <a:srgbClr val="000000"/>
              </a:solidFill>
              <a:highlight>
                <a:srgbClr val="EEEEEE"/>
              </a:highlight>
              <a:latin typeface="Courier New"/>
              <a:ea typeface="Courier New"/>
              <a:cs typeface="Courier New"/>
              <a:sym typeface="Courier New"/>
            </a:endParaRPr>
          </a:p>
          <a:p>
            <a:pPr indent="0" lvl="0" marL="50800" marR="50800" rtl="0" algn="l">
              <a:spcBef>
                <a:spcPts val="0"/>
              </a:spcBef>
              <a:spcAft>
                <a:spcPts val="0"/>
              </a:spcAft>
              <a:buNone/>
            </a:pPr>
            <a:r>
              <a:t/>
            </a:r>
            <a:endParaRPr sz="1150">
              <a:solidFill>
                <a:srgbClr val="000000"/>
              </a:solidFill>
              <a:highlight>
                <a:srgbClr val="EEEEEE"/>
              </a:highlight>
              <a:latin typeface="Courier New"/>
              <a:ea typeface="Courier New"/>
              <a:cs typeface="Courier New"/>
              <a:sym typeface="Courier New"/>
            </a:endParaRPr>
          </a:p>
          <a:p>
            <a:pPr indent="0" lvl="0" marL="50800" marR="50800" rtl="0" algn="l">
              <a:spcBef>
                <a:spcPts val="0"/>
              </a:spcBef>
              <a:spcAft>
                <a:spcPts val="0"/>
              </a:spcAft>
              <a:buNone/>
            </a:pPr>
            <a:r>
              <a:rPr lang="en" sz="1150">
                <a:solidFill>
                  <a:srgbClr val="000000"/>
                </a:solidFill>
                <a:highlight>
                  <a:srgbClr val="EEEEEE"/>
                </a:highlight>
                <a:latin typeface="Courier New"/>
                <a:ea typeface="Courier New"/>
                <a:cs typeface="Courier New"/>
                <a:sym typeface="Courier New"/>
              </a:rPr>
              <a:t>Step 9 - The point where they met is position of new pivot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Content</a:t>
            </a:r>
            <a:endParaRPr u="sng">
              <a:latin typeface="Times New Roman"/>
              <a:ea typeface="Times New Roman"/>
              <a:cs typeface="Times New Roman"/>
              <a:sym typeface="Times New Roman"/>
            </a:endParaRPr>
          </a:p>
        </p:txBody>
      </p:sp>
      <p:sp>
        <p:nvSpPr>
          <p:cNvPr id="285" name="Google Shape;285;p14"/>
          <p:cNvSpPr txBox="1"/>
          <p:nvPr>
            <p:ph idx="1" type="body"/>
          </p:nvPr>
        </p:nvSpPr>
        <p:spPr>
          <a:xfrm>
            <a:off x="677925" y="1928975"/>
            <a:ext cx="7030500" cy="2674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Introduction to STL and sort()</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Internal structure of sort()</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Insertion sort</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Heap sort</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Quick sort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Example</a:t>
            </a:r>
            <a:endParaRPr/>
          </a:p>
        </p:txBody>
      </p:sp>
      <p:sp>
        <p:nvSpPr>
          <p:cNvPr id="398" name="Google Shape;398;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600"/>
          </a:p>
        </p:txBody>
      </p:sp>
      <p:pic>
        <p:nvPicPr>
          <p:cNvPr id="399" name="Google Shape;399;p32"/>
          <p:cNvPicPr preferRelativeResize="0"/>
          <p:nvPr/>
        </p:nvPicPr>
        <p:blipFill>
          <a:blip r:embed="rId3">
            <a:alphaModFix/>
          </a:blip>
          <a:stretch>
            <a:fillRect/>
          </a:stretch>
        </p:blipFill>
        <p:spPr>
          <a:xfrm>
            <a:off x="1152875" y="1387250"/>
            <a:ext cx="7114925" cy="264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Pseudo Code</a:t>
            </a:r>
            <a:endParaRPr/>
          </a:p>
        </p:txBody>
      </p:sp>
      <p:sp>
        <p:nvSpPr>
          <p:cNvPr id="405" name="Google Shape;405;p33"/>
          <p:cNvSpPr txBox="1"/>
          <p:nvPr>
            <p:ph idx="1" type="body"/>
          </p:nvPr>
        </p:nvSpPr>
        <p:spPr>
          <a:xfrm>
            <a:off x="1425725" y="1302750"/>
            <a:ext cx="7030500" cy="3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highlight>
                  <a:srgbClr val="EEEEEE"/>
                </a:highlight>
                <a:latin typeface="Courier New"/>
                <a:ea typeface="Courier New"/>
                <a:cs typeface="Courier New"/>
                <a:sym typeface="Courier New"/>
              </a:rPr>
              <a:t>procedure quickSort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right</a:t>
            </a:r>
            <a:r>
              <a:rPr lang="en" sz="1150">
                <a:solidFill>
                  <a:srgbClr val="666600"/>
                </a:solidFill>
                <a:highlight>
                  <a:srgbClr val="EEEEEE"/>
                </a:highlight>
                <a:latin typeface="Courier New"/>
                <a:ea typeface="Courier New"/>
                <a:cs typeface="Courier New"/>
                <a:sym typeface="Courier New"/>
              </a:rPr>
              <a: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if</a:t>
            </a:r>
            <a:r>
              <a:rPr lang="en" sz="1150">
                <a:solidFill>
                  <a:srgbClr val="000000"/>
                </a:solidFill>
                <a:highlight>
                  <a:srgbClr val="EEEEEE"/>
                </a:highlight>
                <a:latin typeface="Courier New"/>
                <a:ea typeface="Courier New"/>
                <a:cs typeface="Courier New"/>
                <a:sym typeface="Courier New"/>
              </a:rPr>
              <a:t> right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 </a:t>
            </a:r>
            <a:r>
              <a:rPr lang="en" sz="1150">
                <a:solidFill>
                  <a:srgbClr val="666600"/>
                </a:solidFill>
                <a:highlight>
                  <a:srgbClr val="EEEEEE"/>
                </a:highlight>
                <a:latin typeface="Courier New"/>
                <a:ea typeface="Courier New"/>
                <a:cs typeface="Courier New"/>
                <a:sym typeface="Courier New"/>
              </a:rPr>
              <a:t>&lt;=</a:t>
            </a:r>
            <a:r>
              <a:rPr lang="en" sz="1150">
                <a:solidFill>
                  <a:srgbClr val="000000"/>
                </a:solidFill>
                <a:highlight>
                  <a:srgbClr val="EEEEEE"/>
                </a:highlight>
                <a:latin typeface="Courier New"/>
                <a:ea typeface="Courier New"/>
                <a:cs typeface="Courier New"/>
                <a:sym typeface="Courier New"/>
              </a:rPr>
              <a:t> </a:t>
            </a:r>
            <a:r>
              <a:rPr lang="en" sz="1150">
                <a:solidFill>
                  <a:srgbClr val="006666"/>
                </a:solidFill>
                <a:highlight>
                  <a:srgbClr val="EEEEEE"/>
                </a:highlight>
                <a:latin typeface="Courier New"/>
                <a:ea typeface="Courier New"/>
                <a:cs typeface="Courier New"/>
                <a:sym typeface="Courier New"/>
              </a:rPr>
              <a:t>0</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return</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else</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pivot </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A</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right</a:t>
            </a:r>
            <a:r>
              <a:rPr lang="en" sz="1150">
                <a:solidFill>
                  <a:srgbClr val="666600"/>
                </a:solidFill>
                <a:highlight>
                  <a:srgbClr val="EEEEEE"/>
                </a:highlight>
                <a:latin typeface="Courier New"/>
                <a:ea typeface="Courier New"/>
                <a:cs typeface="Courier New"/>
                <a:sym typeface="Courier New"/>
              </a:rPr>
              <a: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partition </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partitionFunc</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right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pivot</a:t>
            </a:r>
            <a:r>
              <a:rPr lang="en" sz="1150">
                <a:solidFill>
                  <a:srgbClr val="666600"/>
                </a:solidFill>
                <a:highlight>
                  <a:srgbClr val="EEEEEE"/>
                </a:highlight>
                <a:latin typeface="Courier New"/>
                <a:ea typeface="Courier New"/>
                <a:cs typeface="Courier New"/>
                <a:sym typeface="Courier New"/>
              </a:rPr>
              <a: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quickSort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partition</a:t>
            </a:r>
            <a:r>
              <a:rPr lang="en" sz="1150">
                <a:solidFill>
                  <a:srgbClr val="666600"/>
                </a:solidFill>
                <a:highlight>
                  <a:srgbClr val="EEEEEE"/>
                </a:highlight>
                <a:latin typeface="Courier New"/>
                <a:ea typeface="Courier New"/>
                <a:cs typeface="Courier New"/>
                <a:sym typeface="Courier New"/>
              </a:rPr>
              <a:t>-</a:t>
            </a:r>
            <a:r>
              <a:rPr lang="en" sz="1150">
                <a:solidFill>
                  <a:srgbClr val="006666"/>
                </a:solidFill>
                <a:highlight>
                  <a:srgbClr val="EEEEEE"/>
                </a:highlight>
                <a:latin typeface="Courier New"/>
                <a:ea typeface="Courier New"/>
                <a:cs typeface="Courier New"/>
                <a:sym typeface="Courier New"/>
              </a:rPr>
              <a:t>1</a:t>
            </a:r>
            <a:r>
              <a:rPr lang="en" sz="1150">
                <a:solidFill>
                  <a:srgbClr val="666600"/>
                </a:solidFill>
                <a:highlight>
                  <a:srgbClr val="EEEEEE"/>
                </a:highlight>
                <a:latin typeface="Courier New"/>
                <a:ea typeface="Courier New"/>
                <a:cs typeface="Courier New"/>
                <a:sym typeface="Courier New"/>
              </a:rPr>
              <a: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quickSort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partition</a:t>
            </a:r>
            <a:r>
              <a:rPr lang="en" sz="1150">
                <a:solidFill>
                  <a:srgbClr val="666600"/>
                </a:solidFill>
                <a:highlight>
                  <a:srgbClr val="EEEEEE"/>
                </a:highlight>
                <a:latin typeface="Courier New"/>
                <a:ea typeface="Courier New"/>
                <a:cs typeface="Courier New"/>
                <a:sym typeface="Courier New"/>
              </a:rPr>
              <a:t>+</a:t>
            </a:r>
            <a:r>
              <a:rPr lang="en" sz="1150">
                <a:solidFill>
                  <a:srgbClr val="006666"/>
                </a:solidFill>
                <a:highlight>
                  <a:srgbClr val="EEEEEE"/>
                </a:highlight>
                <a:latin typeface="Courier New"/>
                <a:ea typeface="Courier New"/>
                <a:cs typeface="Courier New"/>
                <a:sym typeface="Courier New"/>
              </a:rPr>
              <a:t>1</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right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if</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25400" marR="25400" rtl="0" algn="l">
              <a:spcBef>
                <a:spcPts val="1600"/>
              </a:spcBef>
              <a:spcAft>
                <a:spcPts val="0"/>
              </a:spcAft>
              <a:buNone/>
            </a:pP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procedure</a:t>
            </a:r>
            <a:endParaRPr sz="1150">
              <a:solidFill>
                <a:srgbClr val="000000"/>
              </a:solidFill>
              <a:highlight>
                <a:srgbClr val="EEEEE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Pivot Pseudo Code</a:t>
            </a:r>
            <a:endParaRPr/>
          </a:p>
        </p:txBody>
      </p:sp>
      <p:sp>
        <p:nvSpPr>
          <p:cNvPr id="411" name="Google Shape;411;p34"/>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88"/>
                </a:solidFill>
                <a:highlight>
                  <a:srgbClr val="EEEEEE"/>
                </a:highlight>
                <a:latin typeface="Courier New"/>
                <a:ea typeface="Courier New"/>
                <a:cs typeface="Courier New"/>
                <a:sym typeface="Courier New"/>
              </a:rPr>
              <a:t>function</a:t>
            </a:r>
            <a:r>
              <a:rPr lang="en" sz="1150">
                <a:solidFill>
                  <a:srgbClr val="000000"/>
                </a:solidFill>
                <a:highlight>
                  <a:srgbClr val="EEEEEE"/>
                </a:highlight>
                <a:latin typeface="Courier New"/>
                <a:ea typeface="Courier New"/>
                <a:cs typeface="Courier New"/>
                <a:sym typeface="Courier New"/>
              </a:rPr>
              <a:t> partitionFunc</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right</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pivot</a:t>
            </a:r>
            <a:r>
              <a:rPr lang="en" sz="1150">
                <a:solidFill>
                  <a:srgbClr val="666600"/>
                </a:solidFill>
                <a:highlight>
                  <a:srgbClr val="EEEEEE"/>
                </a:highlight>
                <a:latin typeface="Courier New"/>
                <a:ea typeface="Courier New"/>
                <a:cs typeface="Courier New"/>
                <a:sym typeface="Courier New"/>
              </a:rPr>
              <a: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leftPointer </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left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rightPointer </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right </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a:t>
            </a:r>
            <a:r>
              <a:rPr lang="en" sz="1150">
                <a:solidFill>
                  <a:srgbClr val="006666"/>
                </a:solidFill>
                <a:highlight>
                  <a:srgbClr val="EEEEEE"/>
                </a:highlight>
                <a:latin typeface="Courier New"/>
                <a:ea typeface="Courier New"/>
                <a:cs typeface="Courier New"/>
                <a:sym typeface="Courier New"/>
              </a:rPr>
              <a:t>1</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True</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do</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r>
              <a:rPr lang="en" sz="1150">
                <a:solidFill>
                  <a:srgbClr val="000000"/>
                </a:solidFill>
                <a:highlight>
                  <a:srgbClr val="EEEEEE"/>
                </a:highlight>
                <a:latin typeface="Courier New"/>
                <a:ea typeface="Courier New"/>
                <a:cs typeface="Courier New"/>
                <a:sym typeface="Courier New"/>
              </a:rPr>
              <a:t> A</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leftPointer</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a:t>
            </a:r>
            <a:r>
              <a:rPr lang="en" sz="1150">
                <a:solidFill>
                  <a:srgbClr val="666600"/>
                </a:solidFill>
                <a:highlight>
                  <a:srgbClr val="EEEEEE"/>
                </a:highlight>
                <a:latin typeface="Courier New"/>
                <a:ea typeface="Courier New"/>
                <a:cs typeface="Courier New"/>
                <a:sym typeface="Courier New"/>
              </a:rPr>
              <a:t>&lt;</a:t>
            </a:r>
            <a:r>
              <a:rPr lang="en" sz="1150">
                <a:solidFill>
                  <a:srgbClr val="000000"/>
                </a:solidFill>
                <a:highlight>
                  <a:srgbClr val="EEEEEE"/>
                </a:highlight>
                <a:latin typeface="Courier New"/>
                <a:ea typeface="Courier New"/>
                <a:cs typeface="Courier New"/>
                <a:sym typeface="Courier New"/>
              </a:rPr>
              <a:t> pivot </a:t>
            </a:r>
            <a:r>
              <a:rPr lang="en" sz="1150">
                <a:solidFill>
                  <a:srgbClr val="000088"/>
                </a:solidFill>
                <a:highlight>
                  <a:srgbClr val="EEEEEE"/>
                </a:highlight>
                <a:latin typeface="Courier New"/>
                <a:ea typeface="Courier New"/>
                <a:cs typeface="Courier New"/>
                <a:sym typeface="Courier New"/>
              </a:rPr>
              <a:t>do</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880000"/>
                </a:solidFill>
                <a:highlight>
                  <a:srgbClr val="EEEEEE"/>
                </a:highlight>
                <a:latin typeface="Courier New"/>
                <a:ea typeface="Courier New"/>
                <a:cs typeface="Courier New"/>
                <a:sym typeface="Courier New"/>
              </a:rPr>
              <a:t>//do-nothing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r>
              <a:rPr lang="en" sz="1150">
                <a:solidFill>
                  <a:srgbClr val="000000"/>
                </a:solidFill>
                <a:highlight>
                  <a:srgbClr val="EEEEEE"/>
                </a:highlight>
                <a:latin typeface="Courier New"/>
                <a:ea typeface="Courier New"/>
                <a:cs typeface="Courier New"/>
                <a:sym typeface="Courier New"/>
              </a:rPr>
              <a:t> rightPointer </a:t>
            </a:r>
            <a:r>
              <a:rPr lang="en" sz="1150">
                <a:solidFill>
                  <a:srgbClr val="666600"/>
                </a:solidFill>
                <a:highlight>
                  <a:srgbClr val="EEEEEE"/>
                </a:highlight>
                <a:latin typeface="Courier New"/>
                <a:ea typeface="Courier New"/>
                <a:cs typeface="Courier New"/>
                <a:sym typeface="Courier New"/>
              </a:rPr>
              <a:t>&gt;</a:t>
            </a:r>
            <a:r>
              <a:rPr lang="en" sz="1150">
                <a:solidFill>
                  <a:srgbClr val="000000"/>
                </a:solidFill>
                <a:highlight>
                  <a:srgbClr val="EEEEEE"/>
                </a:highlight>
                <a:latin typeface="Courier New"/>
                <a:ea typeface="Courier New"/>
                <a:cs typeface="Courier New"/>
                <a:sym typeface="Courier New"/>
              </a:rPr>
              <a:t> </a:t>
            </a:r>
            <a:r>
              <a:rPr lang="en" sz="1150">
                <a:solidFill>
                  <a:srgbClr val="006666"/>
                </a:solidFill>
                <a:highlight>
                  <a:srgbClr val="EEEEEE"/>
                </a:highlight>
                <a:latin typeface="Courier New"/>
                <a:ea typeface="Courier New"/>
                <a:cs typeface="Courier New"/>
                <a:sym typeface="Courier New"/>
              </a:rPr>
              <a:t>0</a:t>
            </a:r>
            <a:r>
              <a:rPr lang="en" sz="1150">
                <a:solidFill>
                  <a:srgbClr val="000000"/>
                </a:solidFill>
                <a:highlight>
                  <a:srgbClr val="EEEEEE"/>
                </a:highlight>
                <a:latin typeface="Courier New"/>
                <a:ea typeface="Courier New"/>
                <a:cs typeface="Courier New"/>
                <a:sym typeface="Courier New"/>
              </a:rPr>
              <a:t> </a:t>
            </a:r>
            <a:r>
              <a:rPr lang="en" sz="1150">
                <a:solidFill>
                  <a:srgbClr val="666600"/>
                </a:solidFill>
                <a:highlight>
                  <a:srgbClr val="EEEEEE"/>
                </a:highlight>
                <a:latin typeface="Courier New"/>
                <a:ea typeface="Courier New"/>
                <a:cs typeface="Courier New"/>
                <a:sym typeface="Courier New"/>
              </a:rPr>
              <a:t>&amp;&amp;</a:t>
            </a:r>
            <a:r>
              <a:rPr lang="en" sz="1150">
                <a:solidFill>
                  <a:srgbClr val="000000"/>
                </a:solidFill>
                <a:highlight>
                  <a:srgbClr val="EEEEEE"/>
                </a:highlight>
                <a:latin typeface="Courier New"/>
                <a:ea typeface="Courier New"/>
                <a:cs typeface="Courier New"/>
                <a:sym typeface="Courier New"/>
              </a:rPr>
              <a:t> A</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rightPointer</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 </a:t>
            </a:r>
            <a:r>
              <a:rPr lang="en" sz="1150">
                <a:solidFill>
                  <a:srgbClr val="666600"/>
                </a:solidFill>
                <a:highlight>
                  <a:srgbClr val="EEEEEE"/>
                </a:highlight>
                <a:latin typeface="Courier New"/>
                <a:ea typeface="Courier New"/>
                <a:cs typeface="Courier New"/>
                <a:sym typeface="Courier New"/>
              </a:rPr>
              <a:t>&gt;</a:t>
            </a:r>
            <a:r>
              <a:rPr lang="en" sz="1150">
                <a:solidFill>
                  <a:srgbClr val="000000"/>
                </a:solidFill>
                <a:highlight>
                  <a:srgbClr val="EEEEEE"/>
                </a:highlight>
                <a:latin typeface="Courier New"/>
                <a:ea typeface="Courier New"/>
                <a:cs typeface="Courier New"/>
                <a:sym typeface="Courier New"/>
              </a:rPr>
              <a:t> pivot </a:t>
            </a:r>
            <a:r>
              <a:rPr lang="en" sz="1150">
                <a:solidFill>
                  <a:srgbClr val="000088"/>
                </a:solidFill>
                <a:highlight>
                  <a:srgbClr val="EEEEEE"/>
                </a:highlight>
                <a:latin typeface="Courier New"/>
                <a:ea typeface="Courier New"/>
                <a:cs typeface="Courier New"/>
                <a:sym typeface="Courier New"/>
              </a:rPr>
              <a:t>do</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880000"/>
                </a:solidFill>
                <a:highlight>
                  <a:srgbClr val="EEEEEE"/>
                </a:highlight>
                <a:latin typeface="Courier New"/>
                <a:ea typeface="Courier New"/>
                <a:cs typeface="Courier New"/>
                <a:sym typeface="Courier New"/>
              </a:rPr>
              <a:t>//do-nothing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ph idx="1" type="body"/>
          </p:nvPr>
        </p:nvSpPr>
        <p:spPr>
          <a:xfrm>
            <a:off x="1270550" y="7485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if</a:t>
            </a:r>
            <a:r>
              <a:rPr lang="en" sz="1150">
                <a:solidFill>
                  <a:srgbClr val="000000"/>
                </a:solidFill>
                <a:highlight>
                  <a:srgbClr val="EEEEEE"/>
                </a:highlight>
                <a:latin typeface="Courier New"/>
                <a:ea typeface="Courier New"/>
                <a:cs typeface="Courier New"/>
                <a:sym typeface="Courier New"/>
              </a:rPr>
              <a:t> leftPointer </a:t>
            </a:r>
            <a:r>
              <a:rPr lang="en" sz="1150">
                <a:solidFill>
                  <a:srgbClr val="666600"/>
                </a:solidFill>
                <a:highlight>
                  <a:srgbClr val="EEEEEE"/>
                </a:highlight>
                <a:latin typeface="Courier New"/>
                <a:ea typeface="Courier New"/>
                <a:cs typeface="Courier New"/>
                <a:sym typeface="Courier New"/>
              </a:rPr>
              <a:t>&gt;=</a:t>
            </a:r>
            <a:r>
              <a:rPr lang="en" sz="1150">
                <a:solidFill>
                  <a:srgbClr val="000000"/>
                </a:solidFill>
                <a:highlight>
                  <a:srgbClr val="EEEEEE"/>
                </a:highlight>
                <a:latin typeface="Courier New"/>
                <a:ea typeface="Courier New"/>
                <a:cs typeface="Courier New"/>
                <a:sym typeface="Courier New"/>
              </a:rPr>
              <a:t> rightPointer</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break</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else</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swap leftPointer</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rightPointer</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if</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while</a:t>
            </a:r>
            <a:r>
              <a:rPr lang="en" sz="1150">
                <a:solidFill>
                  <a:srgbClr val="000000"/>
                </a:solidFill>
                <a:highlight>
                  <a:srgbClr val="EEEEEE"/>
                </a:highlight>
                <a:latin typeface="Courier New"/>
                <a:ea typeface="Courier New"/>
                <a:cs typeface="Courier New"/>
                <a:sym typeface="Courier New"/>
              </a:rPr>
              <a:t> </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swap leftPointer</a:t>
            </a:r>
            <a:r>
              <a:rPr lang="en" sz="1150">
                <a:solidFill>
                  <a:srgbClr val="666600"/>
                </a:solidFill>
                <a:highlight>
                  <a:srgbClr val="EEEEEE"/>
                </a:highlight>
                <a:latin typeface="Courier New"/>
                <a:ea typeface="Courier New"/>
                <a:cs typeface="Courier New"/>
                <a:sym typeface="Courier New"/>
              </a:rPr>
              <a:t>,</a:t>
            </a:r>
            <a:r>
              <a:rPr lang="en" sz="1150">
                <a:solidFill>
                  <a:srgbClr val="000000"/>
                </a:solidFill>
                <a:highlight>
                  <a:srgbClr val="EEEEEE"/>
                </a:highlight>
                <a:latin typeface="Courier New"/>
                <a:ea typeface="Courier New"/>
                <a:cs typeface="Courier New"/>
                <a:sym typeface="Courier New"/>
              </a:rPr>
              <a:t>right</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return</a:t>
            </a:r>
            <a:r>
              <a:rPr lang="en" sz="1150">
                <a:solidFill>
                  <a:srgbClr val="000000"/>
                </a:solidFill>
                <a:highlight>
                  <a:srgbClr val="EEEEEE"/>
                </a:highlight>
                <a:latin typeface="Courier New"/>
                <a:ea typeface="Courier New"/>
                <a:cs typeface="Courier New"/>
                <a:sym typeface="Courier New"/>
              </a:rPr>
              <a:t> leftPointer</a:t>
            </a:r>
            <a:endParaRPr sz="1150">
              <a:solidFill>
                <a:srgbClr val="000000"/>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rPr lang="en" sz="1150">
                <a:solidFill>
                  <a:srgbClr val="000088"/>
                </a:solidFill>
                <a:highlight>
                  <a:srgbClr val="EEEEEE"/>
                </a:highlight>
                <a:latin typeface="Courier New"/>
                <a:ea typeface="Courier New"/>
                <a:cs typeface="Courier New"/>
                <a:sym typeface="Courier New"/>
              </a:rPr>
              <a:t>end</a:t>
            </a:r>
            <a:r>
              <a:rPr lang="en" sz="1150">
                <a:solidFill>
                  <a:srgbClr val="000000"/>
                </a:solidFill>
                <a:highlight>
                  <a:srgbClr val="EEEEEE"/>
                </a:highlight>
                <a:latin typeface="Courier New"/>
                <a:ea typeface="Courier New"/>
                <a:cs typeface="Courier New"/>
                <a:sym typeface="Courier New"/>
              </a:rPr>
              <a:t> </a:t>
            </a:r>
            <a:r>
              <a:rPr lang="en" sz="1150">
                <a:solidFill>
                  <a:srgbClr val="000088"/>
                </a:solidFill>
                <a:highlight>
                  <a:srgbClr val="EEEEEE"/>
                </a:highlight>
                <a:latin typeface="Courier New"/>
                <a:ea typeface="Courier New"/>
                <a:cs typeface="Courier New"/>
                <a:sym typeface="Courier New"/>
              </a:rPr>
              <a:t>function</a:t>
            </a:r>
            <a:endParaRPr sz="1150">
              <a:solidFill>
                <a:srgbClr val="000088"/>
              </a:solidFill>
              <a:highlight>
                <a:srgbClr val="EEEEEE"/>
              </a:highlight>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pic>
        <p:nvPicPr>
          <p:cNvPr id="421" name="Google Shape;421;p36"/>
          <p:cNvPicPr preferRelativeResize="0"/>
          <p:nvPr/>
        </p:nvPicPr>
        <p:blipFill>
          <a:blip r:embed="rId3">
            <a:alphaModFix/>
          </a:blip>
          <a:stretch>
            <a:fillRect/>
          </a:stretch>
        </p:blipFill>
        <p:spPr>
          <a:xfrm>
            <a:off x="610675" y="118400"/>
            <a:ext cx="7975824" cy="483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Introduction to STL and Sort()</a:t>
            </a:r>
            <a:endParaRPr u="sng">
              <a:latin typeface="Times New Roman"/>
              <a:ea typeface="Times New Roman"/>
              <a:cs typeface="Times New Roman"/>
              <a:sym typeface="Times New Roman"/>
            </a:endParaRPr>
          </a:p>
        </p:txBody>
      </p:sp>
      <p:sp>
        <p:nvSpPr>
          <p:cNvPr id="291" name="Google Shape;291;p15"/>
          <p:cNvSpPr txBox="1"/>
          <p:nvPr>
            <p:ph idx="1" type="body"/>
          </p:nvPr>
        </p:nvSpPr>
        <p:spPr>
          <a:xfrm>
            <a:off x="1303800" y="1735525"/>
            <a:ext cx="7030500" cy="323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highlight>
                  <a:srgbClr val="FFFFFF"/>
                </a:highlight>
                <a:latin typeface="Times New Roman"/>
                <a:ea typeface="Times New Roman"/>
                <a:cs typeface="Times New Roman"/>
                <a:sym typeface="Times New Roman"/>
              </a:rPr>
              <a:t>The Standard Template Library (STL) is a set of C++ template classes to provide common programming data structures and functions such as lists, stacks, vectors, etc. It is a library of container classes, algorithms, and iterators.</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1600"/>
              </a:spcAft>
              <a:buNone/>
            </a:pPr>
            <a:r>
              <a:rPr lang="en" sz="1500">
                <a:solidFill>
                  <a:srgbClr val="000000"/>
                </a:solidFill>
                <a:highlight>
                  <a:srgbClr val="FFFFFF"/>
                </a:highlight>
                <a:latin typeface="Times New Roman"/>
                <a:ea typeface="Times New Roman"/>
                <a:cs typeface="Times New Roman"/>
                <a:sym typeface="Times New Roman"/>
              </a:rPr>
              <a:t>Sorting  is one of the most basic functions applied to data. It means arranging the data in a particular fashion, which can be increasing or decreasing. There is a built-in function in C++ STL by the name of sort().</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Syntax</a:t>
            </a:r>
            <a:endParaRPr u="sng">
              <a:latin typeface="Times New Roman"/>
              <a:ea typeface="Times New Roman"/>
              <a:cs typeface="Times New Roman"/>
              <a:sym typeface="Times New Roman"/>
            </a:endParaRPr>
          </a:p>
        </p:txBody>
      </p:sp>
      <p:sp>
        <p:nvSpPr>
          <p:cNvPr id="297" name="Google Shape;297;p16"/>
          <p:cNvSpPr txBox="1"/>
          <p:nvPr>
            <p:ph idx="1" type="body"/>
          </p:nvPr>
        </p:nvSpPr>
        <p:spPr>
          <a:xfrm>
            <a:off x="1303800" y="1610350"/>
            <a:ext cx="7030500" cy="32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50">
                <a:solidFill>
                  <a:srgbClr val="000000"/>
                </a:solidFill>
                <a:highlight>
                  <a:srgbClr val="A4C2F4"/>
                </a:highlight>
                <a:latin typeface="Times New Roman"/>
                <a:ea typeface="Times New Roman"/>
                <a:cs typeface="Times New Roman"/>
                <a:sym typeface="Times New Roman"/>
              </a:rPr>
              <a:t>Sort (startaddress, endaddress, comparator)</a:t>
            </a:r>
            <a:endParaRPr b="1" sz="1950">
              <a:solidFill>
                <a:srgbClr val="000000"/>
              </a:solidFill>
              <a:highlight>
                <a:srgbClr val="A4C2F4"/>
              </a:highlight>
              <a:latin typeface="Times New Roman"/>
              <a:ea typeface="Times New Roman"/>
              <a:cs typeface="Times New Roman"/>
              <a:sym typeface="Times New Roman"/>
            </a:endParaRPr>
          </a:p>
          <a:p>
            <a:pPr indent="0" lvl="0" marL="0" rtl="0" algn="l">
              <a:spcBef>
                <a:spcPts val="160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where:</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startaddress:</a:t>
            </a:r>
            <a:r>
              <a:rPr lang="en" sz="1500">
                <a:solidFill>
                  <a:srgbClr val="000000"/>
                </a:solidFill>
                <a:highlight>
                  <a:srgbClr val="FFFFFF"/>
                </a:highlight>
                <a:latin typeface="Times New Roman"/>
                <a:ea typeface="Times New Roman"/>
                <a:cs typeface="Times New Roman"/>
                <a:sym typeface="Times New Roman"/>
              </a:rPr>
              <a:t> the address of the first element of the array</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endaddress:</a:t>
            </a:r>
            <a:r>
              <a:rPr lang="en" sz="1500">
                <a:solidFill>
                  <a:srgbClr val="000000"/>
                </a:solidFill>
                <a:highlight>
                  <a:srgbClr val="FFFFFF"/>
                </a:highlight>
                <a:latin typeface="Times New Roman"/>
                <a:ea typeface="Times New Roman"/>
                <a:cs typeface="Times New Roman"/>
                <a:sym typeface="Times New Roman"/>
              </a:rPr>
              <a:t> the address of the last element of the array</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comparator:</a:t>
            </a:r>
            <a:r>
              <a:rPr lang="en" sz="1500">
                <a:solidFill>
                  <a:srgbClr val="000000"/>
                </a:solidFill>
                <a:highlight>
                  <a:srgbClr val="FFFFFF"/>
                </a:highlight>
                <a:latin typeface="Times New Roman"/>
                <a:ea typeface="Times New Roman"/>
                <a:cs typeface="Times New Roman"/>
                <a:sym typeface="Times New Roman"/>
              </a:rPr>
              <a:t> the comparison to be done with the array.</a:t>
            </a:r>
            <a:r>
              <a:rPr lang="en" sz="1500">
                <a:solidFill>
                  <a:srgbClr val="000000"/>
                </a:solidFill>
                <a:highlight>
                  <a:srgbClr val="FFFFFF"/>
                </a:highlight>
                <a:latin typeface="Times New Roman"/>
                <a:ea typeface="Times New Roman"/>
                <a:cs typeface="Times New Roman"/>
                <a:sym typeface="Times New Roman"/>
              </a:rPr>
              <a:t> </a:t>
            </a:r>
            <a:endParaRPr sz="1500">
              <a:solidFill>
                <a:srgbClr val="000000"/>
              </a:solidFill>
              <a:highlight>
                <a:srgbClr val="FFFFFF"/>
              </a:highlight>
              <a:latin typeface="Times New Roman"/>
              <a:ea typeface="Times New Roman"/>
              <a:cs typeface="Times New Roman"/>
              <a:sym typeface="Times New Roman"/>
            </a:endParaRPr>
          </a:p>
          <a:p>
            <a:pPr indent="0" lvl="0" marL="101600" marR="101600" rtl="0" algn="l">
              <a:lnSpc>
                <a:spcPct val="100000"/>
              </a:lnSpc>
              <a:spcBef>
                <a:spcPts val="16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            	</a:t>
            </a:r>
            <a:r>
              <a:rPr lang="en" sz="1500">
                <a:solidFill>
                  <a:srgbClr val="000000"/>
                </a:solidFill>
                <a:highlight>
                  <a:srgbClr val="FFFFFF"/>
                </a:highlight>
                <a:latin typeface="Times New Roman"/>
                <a:ea typeface="Times New Roman"/>
                <a:cs typeface="Times New Roman"/>
                <a:sym typeface="Times New Roman"/>
              </a:rPr>
              <a:t>This argument is optional.</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7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Internal structure of Sort()</a:t>
            </a:r>
            <a:endParaRPr u="sng">
              <a:latin typeface="Times New Roman"/>
              <a:ea typeface="Times New Roman"/>
              <a:cs typeface="Times New Roman"/>
              <a:sym typeface="Times New Roman"/>
            </a:endParaRPr>
          </a:p>
        </p:txBody>
      </p:sp>
      <p:sp>
        <p:nvSpPr>
          <p:cNvPr id="303" name="Google Shape;303;p17"/>
          <p:cNvSpPr txBox="1"/>
          <p:nvPr>
            <p:ph idx="1" type="body"/>
          </p:nvPr>
        </p:nvSpPr>
        <p:spPr>
          <a:xfrm>
            <a:off x="1303800" y="1485175"/>
            <a:ext cx="7030500" cy="338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highlight>
                  <a:srgbClr val="FFFFFF"/>
                </a:highlight>
                <a:latin typeface="Times New Roman"/>
                <a:ea typeface="Times New Roman"/>
                <a:cs typeface="Times New Roman"/>
                <a:sym typeface="Times New Roman"/>
              </a:rPr>
              <a:t>This function internally uses IntroSort. In more details it is implemented using hybrid of QuickSort, HeapSort and InsertionSort.By default, it uses QuickSort but if QuickSort is doing unfair partitioning and taking more than N*logN time, it switches to HeapSort and when the array size becomes really small, it switches to Insertion Sort.</a:t>
            </a:r>
            <a:endParaRPr sz="15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800"/>
              </a:spcBef>
              <a:spcAft>
                <a:spcPts val="0"/>
              </a:spcAft>
              <a:buNone/>
            </a:pPr>
            <a:r>
              <a:rPr b="1" lang="en" sz="1500">
                <a:solidFill>
                  <a:srgbClr val="000000"/>
                </a:solidFill>
                <a:highlight>
                  <a:srgbClr val="FFFFFF"/>
                </a:highlight>
                <a:latin typeface="Times New Roman"/>
                <a:ea typeface="Times New Roman"/>
                <a:cs typeface="Times New Roman"/>
                <a:sym typeface="Times New Roman"/>
              </a:rPr>
              <a:t>Time Complexity</a:t>
            </a:r>
            <a:endParaRPr b="1" sz="1500">
              <a:solidFill>
                <a:srgbClr val="000000"/>
              </a:solidFill>
              <a:highlight>
                <a:srgbClr val="FFFFFF"/>
              </a:highlight>
              <a:latin typeface="Times New Roman"/>
              <a:ea typeface="Times New Roman"/>
              <a:cs typeface="Times New Roman"/>
              <a:sym typeface="Times New Roman"/>
            </a:endParaRPr>
          </a:p>
          <a:p>
            <a:pPr indent="-323850" lvl="0" marL="800100" rtl="0" algn="l">
              <a:lnSpc>
                <a:spcPct val="150000"/>
              </a:lnSpc>
              <a:spcBef>
                <a:spcPts val="180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Best Case – O(N log N)</a:t>
            </a:r>
            <a:endParaRPr sz="1500">
              <a:solidFill>
                <a:srgbClr val="000000"/>
              </a:solidFill>
              <a:highlight>
                <a:srgbClr val="FFFFFF"/>
              </a:highlight>
              <a:latin typeface="Times New Roman"/>
              <a:ea typeface="Times New Roman"/>
              <a:cs typeface="Times New Roman"/>
              <a:sym typeface="Times New Roman"/>
            </a:endParaRPr>
          </a:p>
          <a:p>
            <a:pPr indent="-323850" lvl="0" marL="800100" rtl="0" algn="l">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Average Case- O(N log N)</a:t>
            </a:r>
            <a:endParaRPr sz="1500">
              <a:solidFill>
                <a:srgbClr val="000000"/>
              </a:solidFill>
              <a:highlight>
                <a:srgbClr val="FFFFFF"/>
              </a:highlight>
              <a:latin typeface="Times New Roman"/>
              <a:ea typeface="Times New Roman"/>
              <a:cs typeface="Times New Roman"/>
              <a:sym typeface="Times New Roman"/>
            </a:endParaRPr>
          </a:p>
          <a:p>
            <a:pPr indent="-323850" lvl="0" marL="800100" rtl="0" algn="l">
              <a:lnSpc>
                <a:spcPct val="15000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Worse Case- O(N log N)</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latin typeface="Times New Roman"/>
                <a:ea typeface="Times New Roman"/>
                <a:cs typeface="Times New Roman"/>
                <a:sym typeface="Times New Roman"/>
              </a:rPr>
              <a:t>Insertion Sort()</a:t>
            </a:r>
            <a:endParaRPr u="sng">
              <a:solidFill>
                <a:srgbClr val="000000"/>
              </a:solidFill>
              <a:latin typeface="Times New Roman"/>
              <a:ea typeface="Times New Roman"/>
              <a:cs typeface="Times New Roman"/>
              <a:sym typeface="Times New Roman"/>
            </a:endParaRPr>
          </a:p>
        </p:txBody>
      </p:sp>
      <p:sp>
        <p:nvSpPr>
          <p:cNvPr id="309" name="Google Shape;309;p18"/>
          <p:cNvSpPr txBox="1"/>
          <p:nvPr>
            <p:ph idx="1" type="body"/>
          </p:nvPr>
        </p:nvSpPr>
        <p:spPr>
          <a:xfrm>
            <a:off x="1303800" y="1769675"/>
            <a:ext cx="7030500" cy="29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It is a simple sorting algorithm which sorts the array by shifting elements one by one.</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Following are some important characteristics of Insertion Sort() :</a:t>
            </a:r>
            <a:endParaRPr sz="1500">
              <a:solidFill>
                <a:srgbClr val="000000"/>
              </a:solidFill>
              <a:latin typeface="Times New Roman"/>
              <a:ea typeface="Times New Roman"/>
              <a:cs typeface="Times New Roman"/>
              <a:sym typeface="Times New Roman"/>
            </a:endParaRPr>
          </a:p>
          <a:p>
            <a:pPr indent="-323850" lvl="0" marL="457200" rtl="0" algn="l">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has one of the simplest implementation.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is efficient for smaller data sets, but very inefficient for </a:t>
            </a:r>
            <a:r>
              <a:rPr lang="en" sz="1500">
                <a:solidFill>
                  <a:srgbClr val="000000"/>
                </a:solidFill>
                <a:latin typeface="Times New Roman"/>
                <a:ea typeface="Times New Roman"/>
                <a:cs typeface="Times New Roman"/>
                <a:sym typeface="Times New Roman"/>
              </a:rPr>
              <a:t>large</a:t>
            </a:r>
            <a:r>
              <a:rPr lang="en" sz="1500">
                <a:solidFill>
                  <a:srgbClr val="000000"/>
                </a:solidFill>
                <a:latin typeface="Times New Roman"/>
                <a:ea typeface="Times New Roman"/>
                <a:cs typeface="Times New Roman"/>
                <a:sym typeface="Times New Roman"/>
              </a:rPr>
              <a:t> data sets.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is inplace sorting for iterative approach, but for recursive, we have to use a stack, so it causes O(N) space complexity.</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Its worst case time complexity is : O(N^2)</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Algorithm</a:t>
            </a:r>
            <a:endParaRPr u="sng">
              <a:latin typeface="Times New Roman"/>
              <a:ea typeface="Times New Roman"/>
              <a:cs typeface="Times New Roman"/>
              <a:sym typeface="Times New Roman"/>
            </a:endParaRPr>
          </a:p>
        </p:txBody>
      </p:sp>
      <p:pic>
        <p:nvPicPr>
          <p:cNvPr id="315" name="Google Shape;315;p19"/>
          <p:cNvPicPr preferRelativeResize="0"/>
          <p:nvPr/>
        </p:nvPicPr>
        <p:blipFill>
          <a:blip r:embed="rId3">
            <a:alphaModFix/>
          </a:blip>
          <a:stretch>
            <a:fillRect/>
          </a:stretch>
        </p:blipFill>
        <p:spPr>
          <a:xfrm>
            <a:off x="1303800" y="1444250"/>
            <a:ext cx="7294050" cy="339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20"/>
          <p:cNvPicPr preferRelativeResize="0"/>
          <p:nvPr/>
        </p:nvPicPr>
        <p:blipFill>
          <a:blip r:embed="rId3">
            <a:alphaModFix/>
          </a:blip>
          <a:stretch>
            <a:fillRect/>
          </a:stretch>
        </p:blipFill>
        <p:spPr>
          <a:xfrm>
            <a:off x="1557925" y="506550"/>
            <a:ext cx="6292800" cy="437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21"/>
          <p:cNvPicPr preferRelativeResize="0"/>
          <p:nvPr/>
        </p:nvPicPr>
        <p:blipFill>
          <a:blip r:embed="rId3">
            <a:alphaModFix/>
          </a:blip>
          <a:stretch>
            <a:fillRect/>
          </a:stretch>
        </p:blipFill>
        <p:spPr>
          <a:xfrm>
            <a:off x="1483775" y="199300"/>
            <a:ext cx="6571800" cy="476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