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Merriweather"/>
      <p:regular r:id="rId37"/>
      <p:bold r:id="rId38"/>
      <p:italic r:id="rId39"/>
      <p:boldItalic r:id="rId40"/>
    </p:embeddedFont>
    <p:embeddedFont>
      <p:font typeface="Maven Pro Regular"/>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5.xml"/><Relationship Id="rId41" Type="http://schemas.openxmlformats.org/officeDocument/2006/relationships/font" Target="fonts/MavenProRegular-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Merriweather-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Merriweather-italic.fntdata"/><Relationship Id="rId16" Type="http://schemas.openxmlformats.org/officeDocument/2006/relationships/slide" Target="slides/slide11.xml"/><Relationship Id="rId38" Type="http://schemas.openxmlformats.org/officeDocument/2006/relationships/font" Target="fonts/Merriweather-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9be0341d2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9be0341d2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88d55884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8d55884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8d55884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d55884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88d558847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8d558847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8d558847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8d558847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8d558847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8d558847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8d558847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8d558847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8d558847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8d558847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89be0341d2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9be0341d2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9be0341d2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9be0341d2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9be0341d2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9be0341d2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89be0341d2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9be0341d2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88e4e9e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88e4e9e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9be0341d2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9be0341d2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9be0341d2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9be0341d2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9be0341d2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9be0341d2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9be0341d2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9be0341d2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88d5588478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8d5588478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9be0341d2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9be0341d2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9be0341d2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9be0341d2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11700" y="199300"/>
            <a:ext cx="8520600" cy="74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u="sng"/>
              <a:t>Divide &amp; Conquer Algorithm</a:t>
            </a:r>
            <a:endParaRPr sz="3500" u="sng"/>
          </a:p>
        </p:txBody>
      </p:sp>
      <p:sp>
        <p:nvSpPr>
          <p:cNvPr id="278" name="Google Shape;278;p13"/>
          <p:cNvSpPr txBox="1"/>
          <p:nvPr>
            <p:ph idx="1" type="subTitle"/>
          </p:nvPr>
        </p:nvSpPr>
        <p:spPr>
          <a:xfrm>
            <a:off x="311700" y="3300850"/>
            <a:ext cx="8520600" cy="16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highlight>
                  <a:srgbClr val="FFFFFF"/>
                </a:highlight>
              </a:rPr>
              <a:t>Presented By:</a:t>
            </a:r>
            <a:endParaRPr sz="2000">
              <a:solidFill>
                <a:srgbClr val="000000"/>
              </a:solidFill>
              <a:highlight>
                <a:srgbClr val="FFFFFF"/>
              </a:highlight>
            </a:endParaRPr>
          </a:p>
          <a:p>
            <a:pPr indent="0" lvl="0" marL="0" rtl="0" algn="l">
              <a:spcBef>
                <a:spcPts val="0"/>
              </a:spcBef>
              <a:spcAft>
                <a:spcPts val="0"/>
              </a:spcAft>
              <a:buNone/>
            </a:pPr>
            <a:r>
              <a:t/>
            </a:r>
            <a:endParaRPr sz="2000">
              <a:solidFill>
                <a:srgbClr val="000000"/>
              </a:solidFill>
              <a:highlight>
                <a:srgbClr val="FFFFFF"/>
              </a:highlight>
            </a:endParaRPr>
          </a:p>
          <a:p>
            <a:pPr indent="457200" lvl="0" marL="457200" rtl="0" algn="l">
              <a:spcBef>
                <a:spcPts val="0"/>
              </a:spcBef>
              <a:spcAft>
                <a:spcPts val="0"/>
              </a:spcAft>
              <a:buNone/>
            </a:pPr>
            <a:r>
              <a:rPr lang="en" sz="2000">
                <a:solidFill>
                  <a:srgbClr val="000000"/>
                </a:solidFill>
                <a:highlight>
                  <a:srgbClr val="FFFFFF"/>
                </a:highlight>
              </a:rPr>
              <a:t>Samarth Agarwal</a:t>
            </a:r>
            <a:endParaRPr sz="2000">
              <a:solidFill>
                <a:srgbClr val="000000"/>
              </a:solidFill>
              <a:highlight>
                <a:srgbClr val="FFFFFF"/>
              </a:highlight>
            </a:endParaRPr>
          </a:p>
          <a:p>
            <a:pPr indent="457200" lvl="0" marL="457200" rtl="0" algn="l">
              <a:spcBef>
                <a:spcPts val="0"/>
              </a:spcBef>
              <a:spcAft>
                <a:spcPts val="0"/>
              </a:spcAft>
              <a:buNone/>
            </a:pPr>
            <a:r>
              <a:rPr lang="en" sz="2000">
                <a:solidFill>
                  <a:srgbClr val="000000"/>
                </a:solidFill>
                <a:highlight>
                  <a:srgbClr val="FFFFFF"/>
                </a:highlight>
              </a:rPr>
              <a:t>Mohit Bharti</a:t>
            </a:r>
            <a:endParaRPr sz="2000">
              <a:solidFill>
                <a:srgbClr val="000000"/>
              </a:solidFill>
              <a:highlight>
                <a:srgbClr val="FFFFFF"/>
              </a:highlight>
            </a:endParaRPr>
          </a:p>
          <a:p>
            <a:pPr indent="457200" lvl="0" marL="457200" rtl="0" algn="l">
              <a:spcBef>
                <a:spcPts val="0"/>
              </a:spcBef>
              <a:spcAft>
                <a:spcPts val="0"/>
              </a:spcAft>
              <a:buNone/>
            </a:pPr>
            <a:r>
              <a:rPr lang="en" sz="2000">
                <a:solidFill>
                  <a:srgbClr val="000000"/>
                </a:solidFill>
                <a:highlight>
                  <a:srgbClr val="FFFFFF"/>
                </a:highlight>
              </a:rPr>
              <a:t>Mohit Soni</a:t>
            </a:r>
            <a:endParaRPr sz="2000">
              <a:solidFill>
                <a:srgbClr val="000000"/>
              </a:solidFill>
              <a:highlight>
                <a:srgbClr val="FFFFFF"/>
              </a:highlight>
            </a:endParaRPr>
          </a:p>
        </p:txBody>
      </p:sp>
      <p:pic>
        <p:nvPicPr>
          <p:cNvPr id="279" name="Google Shape;279;p13"/>
          <p:cNvPicPr preferRelativeResize="0"/>
          <p:nvPr/>
        </p:nvPicPr>
        <p:blipFill>
          <a:blip r:embed="rId3">
            <a:alphaModFix/>
          </a:blip>
          <a:stretch>
            <a:fillRect/>
          </a:stretch>
        </p:blipFill>
        <p:spPr>
          <a:xfrm>
            <a:off x="3293100" y="1011825"/>
            <a:ext cx="2393083" cy="221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Merge Sort</a:t>
            </a:r>
            <a:endParaRPr u="sng"/>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400">
                <a:solidFill>
                  <a:srgbClr val="000000"/>
                </a:solidFill>
                <a:highlight>
                  <a:srgbClr val="FFFFFF"/>
                </a:highlight>
                <a:latin typeface="Merriweather"/>
                <a:ea typeface="Merriweather"/>
                <a:cs typeface="Merriweather"/>
                <a:sym typeface="Merriweather"/>
              </a:rPr>
              <a:t>Merge Sort is a Divide and Conquer algorithm. It divides input array in two halves, calls itself for the two halves and then merges the two sorted halves. </a:t>
            </a:r>
            <a:r>
              <a:rPr b="1" lang="en" sz="1400">
                <a:solidFill>
                  <a:srgbClr val="000000"/>
                </a:solidFill>
                <a:highlight>
                  <a:srgbClr val="FFFFFF"/>
                </a:highlight>
                <a:latin typeface="Merriweather"/>
                <a:ea typeface="Merriweather"/>
                <a:cs typeface="Merriweather"/>
                <a:sym typeface="Merriweather"/>
              </a:rPr>
              <a:t>The merge() function</a:t>
            </a:r>
            <a:r>
              <a:rPr lang="en" sz="1400">
                <a:solidFill>
                  <a:srgbClr val="000000"/>
                </a:solidFill>
                <a:highlight>
                  <a:srgbClr val="FFFFFF"/>
                </a:highlight>
                <a:latin typeface="Merriweather"/>
                <a:ea typeface="Merriweather"/>
                <a:cs typeface="Merriweather"/>
                <a:sym typeface="Merriweather"/>
              </a:rPr>
              <a:t> is used for merging two halves. The merge(arr, l, m, r) is key process that assumes that arr[l..m] and arr[m+1..r] are sorted and merges the two sorted sub-arrays into one.</a:t>
            </a:r>
            <a:endParaRPr sz="150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3"/>
          <p:cNvSpPr txBox="1"/>
          <p:nvPr/>
        </p:nvSpPr>
        <p:spPr>
          <a:xfrm>
            <a:off x="656850" y="677225"/>
            <a:ext cx="7386900" cy="3959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Merriweather"/>
                <a:ea typeface="Merriweather"/>
                <a:cs typeface="Merriweather"/>
                <a:sym typeface="Merriweather"/>
              </a:rPr>
              <a:t>MergeSort(arr[], l,  r)</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If r &gt; l</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1. Find the middle point to divide the array into two halves:  </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middle m = (l+r)/2</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2. Call MergeSort for first half:   </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Call mergeSort(arr, l, m)</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3. Call MergeSort for second half:</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Call mergeSort(arr, m+1, r)</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4. Merge the two halves sorted in step 2 and 3:</a:t>
            </a:r>
            <a:endParaRPr sz="1500">
              <a:latin typeface="Merriweather"/>
              <a:ea typeface="Merriweather"/>
              <a:cs typeface="Merriweather"/>
              <a:sym typeface="Merriweather"/>
            </a:endParaRPr>
          </a:p>
          <a:p>
            <a:pPr indent="0" lvl="0" marL="0" rtl="0" algn="l">
              <a:lnSpc>
                <a:spcPct val="150000"/>
              </a:lnSpc>
              <a:spcBef>
                <a:spcPts val="0"/>
              </a:spcBef>
              <a:spcAft>
                <a:spcPts val="0"/>
              </a:spcAft>
              <a:buNone/>
            </a:pPr>
            <a:r>
              <a:rPr lang="en" sz="1500">
                <a:latin typeface="Merriweather"/>
                <a:ea typeface="Merriweather"/>
                <a:cs typeface="Merriweather"/>
                <a:sym typeface="Merriweather"/>
              </a:rPr>
              <a:t>             Call merge(arr, l, m, r)</a:t>
            </a:r>
            <a:endParaRPr sz="15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pic>
        <p:nvPicPr>
          <p:cNvPr descr="Merge Sort in Java | Java Program to Implement Merge Sort | Edureka" id="342" name="Google Shape;342;p24"/>
          <p:cNvPicPr preferRelativeResize="0"/>
          <p:nvPr/>
        </p:nvPicPr>
        <p:blipFill>
          <a:blip r:embed="rId3">
            <a:alphaModFix/>
          </a:blip>
          <a:stretch>
            <a:fillRect/>
          </a:stretch>
        </p:blipFill>
        <p:spPr>
          <a:xfrm>
            <a:off x="995425" y="281025"/>
            <a:ext cx="7153125" cy="479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7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Master Theorem</a:t>
            </a:r>
            <a:endParaRPr u="sng"/>
          </a:p>
        </p:txBody>
      </p:sp>
      <p:sp>
        <p:nvSpPr>
          <p:cNvPr id="348" name="Google Shape;348;p25"/>
          <p:cNvSpPr txBox="1"/>
          <p:nvPr>
            <p:ph idx="1" type="body"/>
          </p:nvPr>
        </p:nvSpPr>
        <p:spPr>
          <a:xfrm>
            <a:off x="1303800" y="1487275"/>
            <a:ext cx="7030500" cy="34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rgbClr val="FFFFFF"/>
                </a:highlight>
                <a:latin typeface="Merriweather"/>
                <a:ea typeface="Merriweather"/>
                <a:cs typeface="Merriweather"/>
                <a:sym typeface="Merriweather"/>
              </a:rPr>
              <a:t>Master Theorem is used to determine running time of algorithms (divide and conquer algorithms) in terms of asymptotic notations.</a:t>
            </a:r>
            <a:endParaRPr sz="140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0"/>
              </a:spcAft>
              <a:buNone/>
            </a:pPr>
            <a:r>
              <a:rPr lang="en" sz="1400">
                <a:solidFill>
                  <a:srgbClr val="000000"/>
                </a:solidFill>
                <a:highlight>
                  <a:srgbClr val="FFFFFF"/>
                </a:highlight>
                <a:latin typeface="Merriweather"/>
                <a:ea typeface="Merriweather"/>
                <a:cs typeface="Merriweather"/>
                <a:sym typeface="Merriweather"/>
              </a:rPr>
              <a:t>Consider a problem that be solved using recursion.</a:t>
            </a:r>
            <a:endParaRPr sz="1400">
              <a:solidFill>
                <a:srgbClr val="000000"/>
              </a:solidFill>
              <a:highlight>
                <a:srgbClr val="FFFFFF"/>
              </a:highlight>
              <a:latin typeface="Merriweather"/>
              <a:ea typeface="Merriweather"/>
              <a:cs typeface="Merriweather"/>
              <a:sym typeface="Merriweather"/>
            </a:endParaRPr>
          </a:p>
          <a:p>
            <a:pPr indent="0" lvl="0" marL="0" rtl="0" algn="l">
              <a:spcBef>
                <a:spcPts val="1600"/>
              </a:spcBef>
              <a:spcAft>
                <a:spcPts val="1600"/>
              </a:spcAft>
              <a:buNone/>
            </a:pPr>
            <a:r>
              <a:rPr lang="en" sz="1400">
                <a:solidFill>
                  <a:srgbClr val="000000"/>
                </a:solidFill>
                <a:highlight>
                  <a:srgbClr val="FFFFFF"/>
                </a:highlight>
                <a:latin typeface="Merriweather"/>
                <a:ea typeface="Merriweather"/>
                <a:cs typeface="Merriweather"/>
                <a:sym typeface="Merriweather"/>
              </a:rPr>
              <a:t>function f(input x size n)</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if(n &lt; k)</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solve x directly and return </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Else</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divide x into a subproblems of size n/b</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call f recursively to solve each subproblem</a:t>
            </a:r>
            <a:br>
              <a:rPr lang="en" sz="1400">
                <a:solidFill>
                  <a:srgbClr val="000000"/>
                </a:solidFill>
                <a:highlight>
                  <a:srgbClr val="FFFFFF"/>
                </a:highlight>
                <a:latin typeface="Merriweather"/>
                <a:ea typeface="Merriweather"/>
                <a:cs typeface="Merriweather"/>
                <a:sym typeface="Merriweather"/>
              </a:rPr>
            </a:br>
            <a:r>
              <a:rPr lang="en" sz="1400">
                <a:solidFill>
                  <a:srgbClr val="000000"/>
                </a:solidFill>
                <a:highlight>
                  <a:srgbClr val="FFFFFF"/>
                </a:highlight>
                <a:latin typeface="Merriweather"/>
                <a:ea typeface="Merriweather"/>
                <a:cs typeface="Merriweather"/>
                <a:sym typeface="Merriweather"/>
              </a:rPr>
              <a:t>Combine the results of all sub-problems</a:t>
            </a:r>
            <a:endParaRPr sz="14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6"/>
          <p:cNvSpPr txBox="1"/>
          <p:nvPr/>
        </p:nvSpPr>
        <p:spPr>
          <a:xfrm>
            <a:off x="322250" y="185900"/>
            <a:ext cx="8626200" cy="8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highlight>
                  <a:srgbClr val="FFFFFF"/>
                </a:highlight>
                <a:latin typeface="Merriweather"/>
                <a:ea typeface="Merriweather"/>
                <a:cs typeface="Merriweather"/>
                <a:sym typeface="Merriweather"/>
              </a:rPr>
              <a:t>The above algorithm divides the problem into </a:t>
            </a:r>
            <a:r>
              <a:rPr b="1" lang="en" sz="1300">
                <a:highlight>
                  <a:srgbClr val="FFFFFF"/>
                </a:highlight>
                <a:latin typeface="Merriweather"/>
                <a:ea typeface="Merriweather"/>
                <a:cs typeface="Merriweather"/>
                <a:sym typeface="Merriweather"/>
              </a:rPr>
              <a:t>a</a:t>
            </a:r>
            <a:r>
              <a:rPr lang="en" sz="1300">
                <a:highlight>
                  <a:srgbClr val="FFFFFF"/>
                </a:highlight>
                <a:latin typeface="Merriweather"/>
                <a:ea typeface="Merriweather"/>
                <a:cs typeface="Merriweather"/>
                <a:sym typeface="Merriweather"/>
              </a:rPr>
              <a:t> subproblems, each of size n/b and solve them recursively to compute the problem and the extra work done for problem is given by f(n), i.e., the time to create the subproblems and combine their results in the above procedure.</a:t>
            </a:r>
            <a:endParaRPr sz="1500">
              <a:latin typeface="Merriweather"/>
              <a:ea typeface="Merriweather"/>
              <a:cs typeface="Merriweather"/>
              <a:sym typeface="Merriweather"/>
            </a:endParaRPr>
          </a:p>
        </p:txBody>
      </p:sp>
      <p:sp>
        <p:nvSpPr>
          <p:cNvPr id="354" name="Google Shape;354;p26"/>
          <p:cNvSpPr txBox="1"/>
          <p:nvPr/>
        </p:nvSpPr>
        <p:spPr>
          <a:xfrm>
            <a:off x="433800" y="1115450"/>
            <a:ext cx="8080800" cy="14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Merriweather"/>
                <a:ea typeface="Merriweather"/>
                <a:cs typeface="Merriweather"/>
                <a:sym typeface="Merriweather"/>
              </a:rPr>
              <a:t>So, according to master theorem the runtime of the above algorithm can be expressed as:</a:t>
            </a:r>
            <a:endParaRPr sz="1200">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rgbClr val="FFFFFF"/>
              </a:highlight>
              <a:latin typeface="Merriweather"/>
              <a:ea typeface="Merriweather"/>
              <a:cs typeface="Merriweather"/>
              <a:sym typeface="Merriweather"/>
            </a:endParaRPr>
          </a:p>
          <a:p>
            <a:pPr indent="0" lvl="0" marL="0" rtl="0" algn="ctr">
              <a:spcBef>
                <a:spcPts val="0"/>
              </a:spcBef>
              <a:spcAft>
                <a:spcPts val="0"/>
              </a:spcAft>
              <a:buNone/>
            </a:pPr>
            <a:r>
              <a:rPr lang="en" sz="1200">
                <a:highlight>
                  <a:srgbClr val="FFFFFF"/>
                </a:highlight>
                <a:latin typeface="Roboto"/>
                <a:ea typeface="Roboto"/>
                <a:cs typeface="Roboto"/>
                <a:sym typeface="Roboto"/>
              </a:rPr>
              <a:t>           </a:t>
            </a:r>
            <a:r>
              <a:rPr b="1" lang="en" sz="1650">
                <a:highlight>
                  <a:srgbClr val="E0E0E0"/>
                </a:highlight>
                <a:latin typeface="Merriweather"/>
                <a:ea typeface="Merriweather"/>
                <a:cs typeface="Merriweather"/>
                <a:sym typeface="Merriweather"/>
              </a:rPr>
              <a:t>T(n) = aT(n/b) + f(n)</a:t>
            </a:r>
            <a:endParaRPr b="1" sz="1650">
              <a:highlight>
                <a:srgbClr val="E0E0E0"/>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rgbClr val="FFFFFF"/>
              </a:highlight>
              <a:latin typeface="Roboto"/>
              <a:ea typeface="Roboto"/>
              <a:cs typeface="Roboto"/>
              <a:sym typeface="Roboto"/>
            </a:endParaRPr>
          </a:p>
        </p:txBody>
      </p:sp>
      <p:sp>
        <p:nvSpPr>
          <p:cNvPr id="355" name="Google Shape;355;p26"/>
          <p:cNvSpPr txBox="1"/>
          <p:nvPr/>
        </p:nvSpPr>
        <p:spPr>
          <a:xfrm>
            <a:off x="768425" y="2131775"/>
            <a:ext cx="7820700" cy="19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Merriweather"/>
                <a:ea typeface="Merriweather"/>
                <a:cs typeface="Merriweather"/>
                <a:sym typeface="Merriweather"/>
              </a:rPr>
              <a:t>where n = size of the problem</a:t>
            </a:r>
            <a:endParaRPr>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a:highlight>
                  <a:srgbClr val="FFFFFF"/>
                </a:highlight>
                <a:latin typeface="Merriweather"/>
                <a:ea typeface="Merriweather"/>
                <a:cs typeface="Merriweather"/>
                <a:sym typeface="Merriweather"/>
              </a:rPr>
              <a:t>a = number of subproblems in the recursion and a &gt;= 1</a:t>
            </a:r>
            <a:endParaRPr>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a:highlight>
                  <a:srgbClr val="FFFFFF"/>
                </a:highlight>
                <a:latin typeface="Merriweather"/>
                <a:ea typeface="Merriweather"/>
                <a:cs typeface="Merriweather"/>
                <a:sym typeface="Merriweather"/>
              </a:rPr>
              <a:t>n/b = size of each subproblem</a:t>
            </a:r>
            <a:endParaRPr>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a:highlight>
                  <a:srgbClr val="FFFFFF"/>
                </a:highlight>
                <a:latin typeface="Merriweather"/>
                <a:ea typeface="Merriweather"/>
                <a:cs typeface="Merriweather"/>
                <a:sym typeface="Merriweather"/>
              </a:rPr>
              <a:t>f(n) = cost of work done outside the recursive calls like dividing into subproblems and cost of combining them to get the solution.</a:t>
            </a:r>
            <a:endParaRPr sz="16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7"/>
          <p:cNvSpPr txBox="1"/>
          <p:nvPr/>
        </p:nvSpPr>
        <p:spPr>
          <a:xfrm>
            <a:off x="470975" y="173525"/>
            <a:ext cx="7956900" cy="10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latin typeface="Merriweather"/>
                <a:ea typeface="Merriweather"/>
                <a:cs typeface="Merriweather"/>
                <a:sym typeface="Merriweather"/>
              </a:rPr>
              <a:t>How does this work?</a:t>
            </a:r>
            <a:endParaRPr b="1">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a:highlight>
                  <a:srgbClr val="FFFFFF"/>
                </a:highlight>
                <a:latin typeface="Merriweather"/>
                <a:ea typeface="Merriweather"/>
                <a:cs typeface="Merriweather"/>
                <a:sym typeface="Merriweather"/>
              </a:rPr>
              <a:t>Master method is mainly derived from recurrence tree method. If we draw recurrence tree of T(n) = aT(n/b) + f(n), we can see that the work done at root is f(n) and work done at all leaves is Θ(n</a:t>
            </a:r>
            <a:r>
              <a:rPr lang="en" sz="1100">
                <a:highlight>
                  <a:srgbClr val="FFFFFF"/>
                </a:highlight>
                <a:latin typeface="Merriweather"/>
                <a:ea typeface="Merriweather"/>
                <a:cs typeface="Merriweather"/>
                <a:sym typeface="Merriweather"/>
              </a:rPr>
              <a:t>c</a:t>
            </a:r>
            <a:r>
              <a:rPr lang="en">
                <a:highlight>
                  <a:srgbClr val="FFFFFF"/>
                </a:highlight>
                <a:latin typeface="Merriweather"/>
                <a:ea typeface="Merriweather"/>
                <a:cs typeface="Merriweather"/>
                <a:sym typeface="Merriweather"/>
              </a:rPr>
              <a:t>) where c is Log</a:t>
            </a:r>
            <a:r>
              <a:rPr lang="en" sz="1100">
                <a:highlight>
                  <a:srgbClr val="FFFFFF"/>
                </a:highlight>
                <a:latin typeface="Merriweather"/>
                <a:ea typeface="Merriweather"/>
                <a:cs typeface="Merriweather"/>
                <a:sym typeface="Merriweather"/>
              </a:rPr>
              <a:t>b</a:t>
            </a:r>
            <a:r>
              <a:rPr lang="en">
                <a:highlight>
                  <a:srgbClr val="FFFFFF"/>
                </a:highlight>
                <a:latin typeface="Merriweather"/>
                <a:ea typeface="Merriweather"/>
                <a:cs typeface="Merriweather"/>
                <a:sym typeface="Merriweather"/>
              </a:rPr>
              <a:t>a. And the height of recurrence tree is Log</a:t>
            </a:r>
            <a:r>
              <a:rPr lang="en" sz="1100">
                <a:highlight>
                  <a:srgbClr val="FFFFFF"/>
                </a:highlight>
                <a:latin typeface="Merriweather"/>
                <a:ea typeface="Merriweather"/>
                <a:cs typeface="Merriweather"/>
                <a:sym typeface="Merriweather"/>
              </a:rPr>
              <a:t>b</a:t>
            </a:r>
            <a:r>
              <a:rPr lang="en">
                <a:highlight>
                  <a:srgbClr val="FFFFFF"/>
                </a:highlight>
                <a:latin typeface="Merriweather"/>
                <a:ea typeface="Merriweather"/>
                <a:cs typeface="Merriweather"/>
                <a:sym typeface="Merriweather"/>
              </a:rPr>
              <a:t>n</a:t>
            </a:r>
            <a:endParaRPr sz="1600">
              <a:latin typeface="Merriweather"/>
              <a:ea typeface="Merriweather"/>
              <a:cs typeface="Merriweather"/>
              <a:sym typeface="Merriweather"/>
            </a:endParaRPr>
          </a:p>
        </p:txBody>
      </p:sp>
      <p:pic>
        <p:nvPicPr>
          <p:cNvPr descr="Master Theorem" id="361" name="Google Shape;361;p27"/>
          <p:cNvPicPr preferRelativeResize="0"/>
          <p:nvPr/>
        </p:nvPicPr>
        <p:blipFill>
          <a:blip r:embed="rId3">
            <a:alphaModFix/>
          </a:blip>
          <a:stretch>
            <a:fillRect/>
          </a:stretch>
        </p:blipFill>
        <p:spPr>
          <a:xfrm>
            <a:off x="1561650" y="1450100"/>
            <a:ext cx="5812776" cy="323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8"/>
          <p:cNvSpPr txBox="1"/>
          <p:nvPr/>
        </p:nvSpPr>
        <p:spPr>
          <a:xfrm>
            <a:off x="483375" y="297450"/>
            <a:ext cx="7287600" cy="21318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a:highlight>
                  <a:srgbClr val="FFFFFF"/>
                </a:highlight>
                <a:latin typeface="Merriweather"/>
                <a:ea typeface="Merriweather"/>
                <a:cs typeface="Merriweather"/>
                <a:sym typeface="Merriweather"/>
              </a:rPr>
              <a:t>There are following three cases:</a:t>
            </a:r>
            <a:endParaRPr>
              <a:highlight>
                <a:srgbClr val="FFFFFF"/>
              </a:highlight>
              <a:latin typeface="Merriweather"/>
              <a:ea typeface="Merriweather"/>
              <a:cs typeface="Merriweather"/>
              <a:sym typeface="Merriweather"/>
            </a:endParaRPr>
          </a:p>
          <a:p>
            <a:pPr indent="0" lvl="0" marL="0" rtl="0" algn="l">
              <a:lnSpc>
                <a:spcPct val="171429"/>
              </a:lnSpc>
              <a:spcBef>
                <a:spcPts val="800"/>
              </a:spcBef>
              <a:spcAft>
                <a:spcPts val="0"/>
              </a:spcAft>
              <a:buNone/>
            </a:pPr>
            <a:r>
              <a:rPr b="1" lang="en">
                <a:highlight>
                  <a:srgbClr val="FFFFFF"/>
                </a:highlight>
                <a:latin typeface="Merriweather"/>
                <a:ea typeface="Merriweather"/>
                <a:cs typeface="Merriweather"/>
                <a:sym typeface="Merriweather"/>
              </a:rPr>
              <a:t>1.</a:t>
            </a:r>
            <a:r>
              <a:rPr lang="en">
                <a:highlight>
                  <a:srgbClr val="FFFFFF"/>
                </a:highlight>
                <a:latin typeface="Merriweather"/>
                <a:ea typeface="Merriweather"/>
                <a:cs typeface="Merriweather"/>
                <a:sym typeface="Merriweather"/>
              </a:rPr>
              <a:t> If f(n) = Θ(nc) where c &lt; Logba then T(n) = Θ(nLogba)</a:t>
            </a:r>
            <a:endParaRPr>
              <a:highlight>
                <a:srgbClr val="FFFFFF"/>
              </a:highlight>
              <a:latin typeface="Merriweather"/>
              <a:ea typeface="Merriweather"/>
              <a:cs typeface="Merriweather"/>
              <a:sym typeface="Merriweather"/>
            </a:endParaRPr>
          </a:p>
          <a:p>
            <a:pPr indent="0" lvl="0" marL="0" rtl="0" algn="l">
              <a:lnSpc>
                <a:spcPct val="171429"/>
              </a:lnSpc>
              <a:spcBef>
                <a:spcPts val="800"/>
              </a:spcBef>
              <a:spcAft>
                <a:spcPts val="0"/>
              </a:spcAft>
              <a:buNone/>
            </a:pPr>
            <a:r>
              <a:rPr b="1" lang="en">
                <a:highlight>
                  <a:srgbClr val="FFFFFF"/>
                </a:highlight>
                <a:latin typeface="Merriweather"/>
                <a:ea typeface="Merriweather"/>
                <a:cs typeface="Merriweather"/>
                <a:sym typeface="Merriweather"/>
              </a:rPr>
              <a:t>2.</a:t>
            </a:r>
            <a:r>
              <a:rPr lang="en">
                <a:highlight>
                  <a:srgbClr val="FFFFFF"/>
                </a:highlight>
                <a:latin typeface="Merriweather"/>
                <a:ea typeface="Merriweather"/>
                <a:cs typeface="Merriweather"/>
                <a:sym typeface="Merriweather"/>
              </a:rPr>
              <a:t> If f(n) = Θ(nc) where c = Logba then T(n) = Θ(ncLog n)</a:t>
            </a:r>
            <a:endParaRPr>
              <a:highlight>
                <a:srgbClr val="FFFFFF"/>
              </a:highlight>
              <a:latin typeface="Merriweather"/>
              <a:ea typeface="Merriweather"/>
              <a:cs typeface="Merriweather"/>
              <a:sym typeface="Merriweather"/>
            </a:endParaRPr>
          </a:p>
          <a:p>
            <a:pPr indent="0" lvl="0" marL="0" rtl="0" algn="l">
              <a:lnSpc>
                <a:spcPct val="171429"/>
              </a:lnSpc>
              <a:spcBef>
                <a:spcPts val="800"/>
              </a:spcBef>
              <a:spcAft>
                <a:spcPts val="0"/>
              </a:spcAft>
              <a:buNone/>
            </a:pPr>
            <a:r>
              <a:rPr b="1" lang="en">
                <a:highlight>
                  <a:srgbClr val="FFFFFF"/>
                </a:highlight>
                <a:latin typeface="Merriweather"/>
                <a:ea typeface="Merriweather"/>
                <a:cs typeface="Merriweather"/>
                <a:sym typeface="Merriweather"/>
              </a:rPr>
              <a:t>3.</a:t>
            </a:r>
            <a:r>
              <a:rPr lang="en">
                <a:highlight>
                  <a:srgbClr val="FFFFFF"/>
                </a:highlight>
                <a:latin typeface="Merriweather"/>
                <a:ea typeface="Merriweather"/>
                <a:cs typeface="Merriweather"/>
                <a:sym typeface="Merriweather"/>
              </a:rPr>
              <a:t>If f(n) = Θ(nc) where c &gt; Logba then T(n) = Θ(f(n))</a:t>
            </a:r>
            <a:endParaRPr>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a:latin typeface="Nunito"/>
              <a:ea typeface="Nunito"/>
              <a:cs typeface="Nunito"/>
              <a:sym typeface="Nunito"/>
            </a:endParaRPr>
          </a:p>
        </p:txBody>
      </p:sp>
      <p:sp>
        <p:nvSpPr>
          <p:cNvPr id="367" name="Google Shape;367;p28"/>
          <p:cNvSpPr txBox="1"/>
          <p:nvPr/>
        </p:nvSpPr>
        <p:spPr>
          <a:xfrm>
            <a:off x="644475" y="2392025"/>
            <a:ext cx="7473600" cy="24168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lang="en">
                <a:highlight>
                  <a:srgbClr val="FFFFFF"/>
                </a:highlight>
                <a:latin typeface="Merriweather"/>
                <a:ea typeface="Merriweather"/>
                <a:cs typeface="Merriweather"/>
                <a:sym typeface="Merriweather"/>
              </a:rPr>
              <a:t>In recurrence tree method, we calculate total work done. If the work done at leaves</a:t>
            </a:r>
            <a:br>
              <a:rPr lang="en">
                <a:highlight>
                  <a:srgbClr val="FFFFFF"/>
                </a:highlight>
                <a:latin typeface="Merriweather"/>
                <a:ea typeface="Merriweather"/>
                <a:cs typeface="Merriweather"/>
                <a:sym typeface="Merriweather"/>
              </a:rPr>
            </a:br>
            <a:r>
              <a:rPr lang="en">
                <a:highlight>
                  <a:srgbClr val="FFFFFF"/>
                </a:highlight>
                <a:latin typeface="Merriweather"/>
                <a:ea typeface="Merriweather"/>
                <a:cs typeface="Merriweather"/>
                <a:sym typeface="Merriweather"/>
              </a:rPr>
              <a:t>is polynomially more, then leaves are the dominant part, and our result becomes</a:t>
            </a:r>
            <a:br>
              <a:rPr lang="en">
                <a:highlight>
                  <a:srgbClr val="FFFFFF"/>
                </a:highlight>
                <a:latin typeface="Merriweather"/>
                <a:ea typeface="Merriweather"/>
                <a:cs typeface="Merriweather"/>
                <a:sym typeface="Merriweather"/>
              </a:rPr>
            </a:br>
            <a:r>
              <a:rPr lang="en">
                <a:highlight>
                  <a:srgbClr val="FFFFFF"/>
                </a:highlight>
                <a:latin typeface="Merriweather"/>
                <a:ea typeface="Merriweather"/>
                <a:cs typeface="Merriweather"/>
                <a:sym typeface="Merriweather"/>
              </a:rPr>
              <a:t>the work done at leaves (Case 1). If work done at leaves and root is asymptotically same, then our result becomes height multiplied by work done at any level (Case 2). If work done at root is asymptotically more, then our result becomes work done at root (Case 3)</a:t>
            </a:r>
            <a:r>
              <a:rPr lang="en" sz="1200">
                <a:highlight>
                  <a:srgbClr val="FFFFFF"/>
                </a:highlight>
                <a:latin typeface="Roboto"/>
                <a:ea typeface="Roboto"/>
                <a:cs typeface="Roboto"/>
                <a:sym typeface="Roboto"/>
              </a:rPr>
              <a:t>.</a:t>
            </a:r>
            <a:endParaRPr sz="1200">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t/>
            </a:r>
            <a:endParaRPr sz="1100"/>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9"/>
          <p:cNvSpPr txBox="1"/>
          <p:nvPr/>
        </p:nvSpPr>
        <p:spPr>
          <a:xfrm>
            <a:off x="384225" y="285050"/>
            <a:ext cx="7956900" cy="2516100"/>
          </a:xfrm>
          <a:prstGeom prst="rect">
            <a:avLst/>
          </a:prstGeom>
          <a:noFill/>
          <a:ln>
            <a:noFill/>
          </a:ln>
        </p:spPr>
        <p:txBody>
          <a:bodyPr anchorCtr="0" anchor="t" bIns="91425" lIns="91425" spcFirstLastPara="1" rIns="91425" wrap="square" tIns="91425">
            <a:noAutofit/>
          </a:bodyPr>
          <a:lstStyle/>
          <a:p>
            <a:pPr indent="0" lvl="0" marL="0" rtl="0" algn="l">
              <a:lnSpc>
                <a:spcPct val="171429"/>
              </a:lnSpc>
              <a:spcBef>
                <a:spcPts val="0"/>
              </a:spcBef>
              <a:spcAft>
                <a:spcPts val="0"/>
              </a:spcAft>
              <a:buNone/>
            </a:pPr>
            <a:r>
              <a:rPr b="1" lang="en">
                <a:highlight>
                  <a:srgbClr val="FFFFFF"/>
                </a:highlight>
                <a:latin typeface="Merriweather"/>
                <a:ea typeface="Merriweather"/>
                <a:cs typeface="Merriweather"/>
                <a:sym typeface="Merriweather"/>
              </a:rPr>
              <a:t>Examples of some standard algorithms whose time complexity can be evaluated using Master Method</a:t>
            </a:r>
            <a:endParaRPr b="1">
              <a:highlight>
                <a:srgbClr val="FFFFFF"/>
              </a:highlight>
              <a:latin typeface="Merriweather"/>
              <a:ea typeface="Merriweather"/>
              <a:cs typeface="Merriweather"/>
              <a:sym typeface="Merriweather"/>
            </a:endParaRPr>
          </a:p>
          <a:p>
            <a:pPr indent="0" lvl="0" marL="0" rtl="0" algn="l">
              <a:lnSpc>
                <a:spcPct val="171429"/>
              </a:lnSpc>
              <a:spcBef>
                <a:spcPts val="800"/>
              </a:spcBef>
              <a:spcAft>
                <a:spcPts val="0"/>
              </a:spcAft>
              <a:buNone/>
            </a:pPr>
            <a:r>
              <a:rPr lang="en">
                <a:highlight>
                  <a:srgbClr val="FFFFFF"/>
                </a:highlight>
                <a:latin typeface="Merriweather"/>
                <a:ea typeface="Merriweather"/>
                <a:cs typeface="Merriweather"/>
                <a:sym typeface="Merriweather"/>
              </a:rPr>
              <a:t>Merge Sort: T(n) = 2T(n/2) + Θ(n). It falls in case 2 as c is 1 and Logba] is also 1. So the solution is Θ(n Logn)</a:t>
            </a:r>
            <a:endParaRPr>
              <a:highlight>
                <a:srgbClr val="FFFFFF"/>
              </a:highlight>
              <a:latin typeface="Merriweather"/>
              <a:ea typeface="Merriweather"/>
              <a:cs typeface="Merriweather"/>
              <a:sym typeface="Merriweather"/>
            </a:endParaRPr>
          </a:p>
          <a:p>
            <a:pPr indent="0" lvl="0" marL="0" rtl="0" algn="l">
              <a:lnSpc>
                <a:spcPct val="171429"/>
              </a:lnSpc>
              <a:spcBef>
                <a:spcPts val="800"/>
              </a:spcBef>
              <a:spcAft>
                <a:spcPts val="0"/>
              </a:spcAft>
              <a:buNone/>
            </a:pPr>
            <a:r>
              <a:rPr lang="en">
                <a:highlight>
                  <a:srgbClr val="FFFFFF"/>
                </a:highlight>
                <a:latin typeface="Merriweather"/>
                <a:ea typeface="Merriweather"/>
                <a:cs typeface="Merriweather"/>
                <a:sym typeface="Merriweather"/>
              </a:rPr>
              <a:t>Binary Search: T(n) = T(n/2) + Θ(1). It also falls in case 2 as c is 0 and Logba is also 0. So the solution is Θ(Logn)</a:t>
            </a:r>
            <a:endParaRPr>
              <a:highlight>
                <a:srgbClr val="FFFFFF"/>
              </a:highlight>
              <a:latin typeface="Merriweather"/>
              <a:ea typeface="Merriweather"/>
              <a:cs typeface="Merriweather"/>
              <a:sym typeface="Merriweather"/>
            </a:endParaRPr>
          </a:p>
          <a:p>
            <a:pPr indent="0" lvl="0" marL="0" rtl="0" algn="l">
              <a:spcBef>
                <a:spcPts val="800"/>
              </a:spcBef>
              <a:spcAft>
                <a:spcPts val="0"/>
              </a:spcAft>
              <a:buNone/>
            </a:pPr>
            <a:r>
              <a:t/>
            </a:r>
            <a:endParaRPr>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2601050" y="1878650"/>
            <a:ext cx="3849900" cy="171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u="sng"/>
              <a:t>Real Life Implimentations</a:t>
            </a:r>
            <a:endParaRPr sz="31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Rapid Testing OF COVID-19</a:t>
            </a:r>
            <a:endParaRPr/>
          </a:p>
        </p:txBody>
      </p:sp>
      <p:sp>
        <p:nvSpPr>
          <p:cNvPr id="383" name="Google Shape;383;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Take sample of x people.</a:t>
            </a:r>
            <a:endParaRPr/>
          </a:p>
          <a:p>
            <a:pPr indent="0" lvl="0" marL="0" rtl="0" algn="l">
              <a:spcBef>
                <a:spcPts val="1600"/>
              </a:spcBef>
              <a:spcAft>
                <a:spcPts val="0"/>
              </a:spcAft>
              <a:buNone/>
            </a:pPr>
            <a:r>
              <a:rPr lang="en"/>
              <a:t>2-) Mix sample of that x people.</a:t>
            </a:r>
            <a:endParaRPr/>
          </a:p>
          <a:p>
            <a:pPr indent="0" lvl="0" marL="0" rtl="0" algn="l">
              <a:spcBef>
                <a:spcPts val="1600"/>
              </a:spcBef>
              <a:spcAft>
                <a:spcPts val="0"/>
              </a:spcAft>
              <a:buNone/>
            </a:pPr>
            <a:r>
              <a:rPr lang="en"/>
              <a:t>3-) If report of that mixed sample comes negative, then all x people are safe.</a:t>
            </a:r>
            <a:endParaRPr/>
          </a:p>
          <a:p>
            <a:pPr indent="0" lvl="0" marL="0" rtl="0" algn="l">
              <a:spcBef>
                <a:spcPts val="1600"/>
              </a:spcBef>
              <a:spcAft>
                <a:spcPts val="0"/>
              </a:spcAft>
              <a:buNone/>
            </a:pPr>
            <a:r>
              <a:rPr lang="en"/>
              <a:t>4-) Otherwise, divide the sample in two halves first half of x/2 people and second half of remaining x/2 people. And repeat above 3 steps again.</a:t>
            </a:r>
            <a:endParaRPr/>
          </a:p>
          <a:p>
            <a:pPr indent="0" lvl="0" marL="0" rtl="0" algn="l">
              <a:spcBef>
                <a:spcPts val="1600"/>
              </a:spcBef>
              <a:spcAft>
                <a:spcPts val="1600"/>
              </a:spcAft>
              <a:buNone/>
            </a:pPr>
            <a:r>
              <a:rPr lang="en"/>
              <a:t>5-) And we will repeat all these steps until we get all the halves as negative.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Times New Roman"/>
                <a:ea typeface="Times New Roman"/>
                <a:cs typeface="Times New Roman"/>
                <a:sym typeface="Times New Roman"/>
              </a:rPr>
              <a:t>Content</a:t>
            </a:r>
            <a:endParaRPr/>
          </a:p>
        </p:txBody>
      </p:sp>
      <p:sp>
        <p:nvSpPr>
          <p:cNvPr id="285" name="Google Shape;285;p14"/>
          <p:cNvSpPr txBox="1"/>
          <p:nvPr>
            <p:ph idx="1" type="body"/>
          </p:nvPr>
        </p:nvSpPr>
        <p:spPr>
          <a:xfrm>
            <a:off x="1303800" y="1990050"/>
            <a:ext cx="7030500" cy="24993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Introduction to Divide &amp; Conquer</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Example 1: Binary Search</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Example 2: Merge Sort</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Example 3: Master Theorem</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Real Life Implementations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 of this method for Testing.</a:t>
            </a:r>
            <a:endParaRPr/>
          </a:p>
        </p:txBody>
      </p:sp>
      <p:sp>
        <p:nvSpPr>
          <p:cNvPr id="389" name="Google Shape;389;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 type of binary search algorithm.                                      </a:t>
            </a:r>
            <a:endParaRPr/>
          </a:p>
          <a:p>
            <a:pPr indent="0" lvl="0" marL="1371600" rtl="0" algn="l">
              <a:spcBef>
                <a:spcPts val="1600"/>
              </a:spcBef>
              <a:spcAft>
                <a:spcPts val="0"/>
              </a:spcAft>
              <a:buNone/>
            </a:pPr>
            <a:r>
              <a:rPr lang="en"/>
              <a:t>        Best Case Performance :- O(1)</a:t>
            </a:r>
            <a:endParaRPr/>
          </a:p>
          <a:p>
            <a:pPr indent="0" lvl="0" marL="0" rtl="0" algn="l">
              <a:spcBef>
                <a:spcPts val="1600"/>
              </a:spcBef>
              <a:spcAft>
                <a:spcPts val="1600"/>
              </a:spcAft>
              <a:buNone/>
            </a:pPr>
            <a:r>
              <a:rPr lang="en"/>
              <a:t>			        Average Case Performance :- O(logn)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a Word in Dictionary</a:t>
            </a:r>
            <a:endParaRPr/>
          </a:p>
        </p:txBody>
      </p:sp>
      <p:sp>
        <p:nvSpPr>
          <p:cNvPr id="395" name="Google Shape;395;p3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will take 0th index character of given word, let it be W[0].</a:t>
            </a:r>
            <a:endParaRPr/>
          </a:p>
          <a:p>
            <a:pPr indent="0" lvl="0" marL="0" rtl="0" algn="l">
              <a:spcBef>
                <a:spcPts val="1600"/>
              </a:spcBef>
              <a:spcAft>
                <a:spcPts val="0"/>
              </a:spcAft>
              <a:buNone/>
            </a:pPr>
            <a:r>
              <a:rPr lang="en"/>
              <a:t>2-) We compare this character with the 0th index character of the middle page( Pm[0]).</a:t>
            </a:r>
            <a:endParaRPr/>
          </a:p>
          <a:p>
            <a:pPr indent="0" lvl="0" marL="0" rtl="0" algn="l">
              <a:spcBef>
                <a:spcPts val="1600"/>
              </a:spcBef>
              <a:spcAft>
                <a:spcPts val="0"/>
              </a:spcAft>
              <a:buNone/>
            </a:pPr>
            <a:r>
              <a:rPr lang="en"/>
              <a:t>3-) If assci value of the W[0]&lt;Pm[0]:</a:t>
            </a:r>
            <a:endParaRPr/>
          </a:p>
          <a:p>
            <a:pPr indent="0" lvl="0" marL="0" rtl="0" algn="l">
              <a:spcBef>
                <a:spcPts val="1600"/>
              </a:spcBef>
              <a:spcAft>
                <a:spcPts val="0"/>
              </a:spcAft>
              <a:buNone/>
            </a:pPr>
            <a:r>
              <a:rPr lang="en"/>
              <a:t>	Repeat 2nd step for the page range from (0 to Pm-1);</a:t>
            </a:r>
            <a:endParaRPr/>
          </a:p>
          <a:p>
            <a:pPr indent="0" lvl="0" marL="0" rtl="0" algn="l">
              <a:spcBef>
                <a:spcPts val="1600"/>
              </a:spcBef>
              <a:spcAft>
                <a:spcPts val="0"/>
              </a:spcAft>
              <a:buNone/>
            </a:pPr>
            <a:r>
              <a:rPr lang="en"/>
              <a:t>      Else:</a:t>
            </a:r>
            <a:endParaRPr/>
          </a:p>
          <a:p>
            <a:pPr indent="0" lvl="0" marL="0" rtl="0" algn="l">
              <a:spcBef>
                <a:spcPts val="1600"/>
              </a:spcBef>
              <a:spcAft>
                <a:spcPts val="0"/>
              </a:spcAft>
              <a:buNone/>
            </a:pPr>
            <a:r>
              <a:rPr lang="en"/>
              <a:t>	Repeat 2nd step for the page range from(Pm+1, last page);</a:t>
            </a:r>
            <a:endParaRPr/>
          </a:p>
          <a:p>
            <a:pPr indent="0" lvl="0" marL="0" rtl="0" algn="l">
              <a:spcBef>
                <a:spcPts val="1600"/>
              </a:spcBef>
              <a:spcAft>
                <a:spcPts val="1600"/>
              </a:spcAft>
              <a:buNone/>
            </a:pPr>
            <a:r>
              <a:rPr lang="en"/>
              <a:t>4-) Repeat above steps for remaining character of the word, until we find desired wrod in dictionary.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7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Introduction</a:t>
            </a:r>
            <a:endParaRPr u="sng"/>
          </a:p>
        </p:txBody>
      </p:sp>
      <p:sp>
        <p:nvSpPr>
          <p:cNvPr id="291" name="Google Shape;291;p15"/>
          <p:cNvSpPr txBox="1"/>
          <p:nvPr>
            <p:ph idx="1" type="body"/>
          </p:nvPr>
        </p:nvSpPr>
        <p:spPr>
          <a:xfrm>
            <a:off x="1303800" y="1997225"/>
            <a:ext cx="7030500" cy="2241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1500">
                <a:solidFill>
                  <a:srgbClr val="000000"/>
                </a:solidFill>
                <a:highlight>
                  <a:srgbClr val="FFFFFF"/>
                </a:highlight>
                <a:latin typeface="Merriweather"/>
                <a:ea typeface="Merriweather"/>
                <a:cs typeface="Merriweather"/>
                <a:sym typeface="Merriweather"/>
              </a:rPr>
              <a:t>Divide and Conquer is mostly a  recursive problem-solving approach which break a problem into small sub-parts, then we recursively solve the subproblems, and finally combines the solutions each of the subproblems to solve the original problem. This method usually allows us to reduce the time complexity to a large extent.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Phases of Divide &amp; Conquer</a:t>
            </a:r>
            <a:endParaRPr u="sng"/>
          </a:p>
        </p:txBody>
      </p:sp>
      <p:sp>
        <p:nvSpPr>
          <p:cNvPr id="297" name="Google Shape;297;p16"/>
          <p:cNvSpPr txBox="1"/>
          <p:nvPr>
            <p:ph idx="1" type="body"/>
          </p:nvPr>
        </p:nvSpPr>
        <p:spPr>
          <a:xfrm>
            <a:off x="1303800" y="1693800"/>
            <a:ext cx="7030500" cy="31974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500">
                <a:solidFill>
                  <a:srgbClr val="000000"/>
                </a:solidFill>
                <a:highlight>
                  <a:srgbClr val="FFFFFF"/>
                </a:highlight>
                <a:latin typeface="Merriweather"/>
                <a:ea typeface="Merriweather"/>
                <a:cs typeface="Merriweather"/>
                <a:sym typeface="Merriweather"/>
              </a:rPr>
              <a:t>It consists of three phases:</a:t>
            </a:r>
            <a:endParaRPr sz="1500">
              <a:solidFill>
                <a:srgbClr val="000000"/>
              </a:solidFill>
              <a:highlight>
                <a:srgbClr val="FFFFFF"/>
              </a:highlight>
              <a:latin typeface="Merriweather"/>
              <a:ea typeface="Merriweather"/>
              <a:cs typeface="Merriweather"/>
              <a:sym typeface="Merriweather"/>
            </a:endParaRPr>
          </a:p>
          <a:p>
            <a:pPr indent="-323850" lvl="0" marL="457200" rtl="0" algn="l">
              <a:lnSpc>
                <a:spcPct val="160000"/>
              </a:lnSpc>
              <a:spcBef>
                <a:spcPts val="2300"/>
              </a:spcBef>
              <a:spcAft>
                <a:spcPts val="0"/>
              </a:spcAft>
              <a:buClr>
                <a:srgbClr val="000000"/>
              </a:buClr>
              <a:buSzPts val="1500"/>
              <a:buFont typeface="Merriweather"/>
              <a:buChar char="●"/>
            </a:pPr>
            <a:r>
              <a:rPr b="1" lang="en" sz="1500">
                <a:solidFill>
                  <a:srgbClr val="000000"/>
                </a:solidFill>
                <a:highlight>
                  <a:srgbClr val="FFFFFF"/>
                </a:highlight>
                <a:latin typeface="Merriweather"/>
                <a:ea typeface="Merriweather"/>
                <a:cs typeface="Merriweather"/>
                <a:sym typeface="Merriweather"/>
              </a:rPr>
              <a:t>Divide:</a:t>
            </a:r>
            <a:r>
              <a:rPr lang="en" sz="1500">
                <a:solidFill>
                  <a:srgbClr val="000000"/>
                </a:solidFill>
                <a:highlight>
                  <a:srgbClr val="FFFFFF"/>
                </a:highlight>
                <a:latin typeface="Merriweather"/>
                <a:ea typeface="Merriweather"/>
                <a:cs typeface="Merriweather"/>
                <a:sym typeface="Merriweather"/>
              </a:rPr>
              <a:t> Dividing the problem into two or more than two sub-problems that are similar to the original problem but smaller in size.</a:t>
            </a:r>
            <a:endParaRPr sz="1500">
              <a:solidFill>
                <a:srgbClr val="000000"/>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000000"/>
              </a:buClr>
              <a:buSzPts val="1500"/>
              <a:buFont typeface="Merriweather"/>
              <a:buChar char="●"/>
            </a:pPr>
            <a:r>
              <a:rPr b="1" lang="en" sz="1500">
                <a:solidFill>
                  <a:srgbClr val="000000"/>
                </a:solidFill>
                <a:highlight>
                  <a:srgbClr val="FFFFFF"/>
                </a:highlight>
                <a:latin typeface="Merriweather"/>
                <a:ea typeface="Merriweather"/>
                <a:cs typeface="Merriweather"/>
                <a:sym typeface="Merriweather"/>
              </a:rPr>
              <a:t>Conquer:</a:t>
            </a:r>
            <a:r>
              <a:rPr lang="en" sz="1500">
                <a:solidFill>
                  <a:srgbClr val="000000"/>
                </a:solidFill>
                <a:highlight>
                  <a:srgbClr val="FFFFFF"/>
                </a:highlight>
                <a:latin typeface="Merriweather"/>
                <a:ea typeface="Merriweather"/>
                <a:cs typeface="Merriweather"/>
                <a:sym typeface="Merriweather"/>
              </a:rPr>
              <a:t> Solve the sub-problems recursively.</a:t>
            </a:r>
            <a:endParaRPr sz="1500">
              <a:solidFill>
                <a:srgbClr val="000000"/>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000000"/>
              </a:buClr>
              <a:buSzPts val="1500"/>
              <a:buFont typeface="Merriweather"/>
              <a:buChar char="●"/>
            </a:pPr>
            <a:r>
              <a:rPr b="1" lang="en" sz="1500">
                <a:solidFill>
                  <a:srgbClr val="000000"/>
                </a:solidFill>
                <a:highlight>
                  <a:srgbClr val="FFFFFF"/>
                </a:highlight>
                <a:latin typeface="Merriweather"/>
                <a:ea typeface="Merriweather"/>
                <a:cs typeface="Merriweather"/>
                <a:sym typeface="Merriweather"/>
              </a:rPr>
              <a:t>Combine:</a:t>
            </a:r>
            <a:r>
              <a:rPr lang="en" sz="1500">
                <a:solidFill>
                  <a:srgbClr val="000000"/>
                </a:solidFill>
                <a:highlight>
                  <a:srgbClr val="FFFFFF"/>
                </a:highlight>
                <a:latin typeface="Merriweather"/>
                <a:ea typeface="Merriweather"/>
                <a:cs typeface="Merriweather"/>
                <a:sym typeface="Merriweather"/>
              </a:rPr>
              <a:t> Combine these solutions to subproblems to create a solution to the original problem.</a:t>
            </a:r>
            <a:endParaRPr sz="1500">
              <a:solidFill>
                <a:srgbClr val="000000"/>
              </a:solidFill>
              <a:highlight>
                <a:srgbClr val="FFFFFF"/>
              </a:highlight>
              <a:latin typeface="Merriweather"/>
              <a:ea typeface="Merriweather"/>
              <a:cs typeface="Merriweather"/>
              <a:sym typeface="Merriweather"/>
            </a:endParaRPr>
          </a:p>
          <a:p>
            <a:pPr indent="0" lvl="0" marL="0" rtl="0" algn="l">
              <a:spcBef>
                <a:spcPts val="23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7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Binary Search</a:t>
            </a:r>
            <a:endParaRPr u="sng"/>
          </a:p>
        </p:txBody>
      </p:sp>
      <p:sp>
        <p:nvSpPr>
          <p:cNvPr id="303" name="Google Shape;303;p17"/>
          <p:cNvSpPr txBox="1"/>
          <p:nvPr>
            <p:ph idx="1" type="body"/>
          </p:nvPr>
        </p:nvSpPr>
        <p:spPr>
          <a:xfrm>
            <a:off x="1303800" y="1621725"/>
            <a:ext cx="7030500" cy="3283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500">
                <a:solidFill>
                  <a:srgbClr val="000000"/>
                </a:solidFill>
                <a:highlight>
                  <a:srgbClr val="FFFFFF"/>
                </a:highlight>
                <a:latin typeface="Merriweather"/>
                <a:ea typeface="Merriweather"/>
                <a:cs typeface="Merriweather"/>
                <a:sym typeface="Merriweather"/>
              </a:rPr>
              <a:t>Problem Statement: </a:t>
            </a:r>
            <a:r>
              <a:rPr lang="en" sz="1500">
                <a:solidFill>
                  <a:srgbClr val="000000"/>
                </a:solidFill>
                <a:highlight>
                  <a:srgbClr val="FFFFFF"/>
                </a:highlight>
                <a:latin typeface="Merriweather"/>
                <a:ea typeface="Merriweather"/>
                <a:cs typeface="Merriweather"/>
                <a:sym typeface="Merriweather"/>
              </a:rPr>
              <a:t>Given a sorted array </a:t>
            </a:r>
            <a:r>
              <a:rPr b="1" lang="en" sz="1500">
                <a:solidFill>
                  <a:srgbClr val="000000"/>
                </a:solidFill>
                <a:highlight>
                  <a:srgbClr val="FFFFFF"/>
                </a:highlight>
                <a:latin typeface="Merriweather"/>
                <a:ea typeface="Merriweather"/>
                <a:cs typeface="Merriweather"/>
                <a:sym typeface="Merriweather"/>
              </a:rPr>
              <a:t>A[] </a:t>
            </a:r>
            <a:r>
              <a:rPr lang="en" sz="1500">
                <a:solidFill>
                  <a:srgbClr val="000000"/>
                </a:solidFill>
                <a:highlight>
                  <a:srgbClr val="FFFFFF"/>
                </a:highlight>
                <a:latin typeface="Merriweather"/>
                <a:ea typeface="Merriweather"/>
                <a:cs typeface="Merriweather"/>
                <a:sym typeface="Merriweather"/>
              </a:rPr>
              <a:t>of size </a:t>
            </a:r>
            <a:r>
              <a:rPr b="1" lang="en" sz="1500">
                <a:solidFill>
                  <a:srgbClr val="000000"/>
                </a:solidFill>
                <a:highlight>
                  <a:srgbClr val="FFFFFF"/>
                </a:highlight>
                <a:latin typeface="Merriweather"/>
                <a:ea typeface="Merriweather"/>
                <a:cs typeface="Merriweather"/>
                <a:sym typeface="Merriweather"/>
              </a:rPr>
              <a:t>n</a:t>
            </a:r>
            <a:r>
              <a:rPr lang="en" sz="1500">
                <a:solidFill>
                  <a:srgbClr val="000000"/>
                </a:solidFill>
                <a:highlight>
                  <a:srgbClr val="FFFFFF"/>
                </a:highlight>
                <a:latin typeface="Merriweather"/>
                <a:ea typeface="Merriweather"/>
                <a:cs typeface="Merriweather"/>
                <a:sym typeface="Merriweather"/>
              </a:rPr>
              <a:t>, you need to find if element</a:t>
            </a:r>
            <a:r>
              <a:rPr b="1" lang="en" sz="1500">
                <a:solidFill>
                  <a:srgbClr val="000000"/>
                </a:solidFill>
                <a:highlight>
                  <a:srgbClr val="FFFFFF"/>
                </a:highlight>
                <a:latin typeface="Merriweather"/>
                <a:ea typeface="Merriweather"/>
                <a:cs typeface="Merriweather"/>
                <a:sym typeface="Merriweather"/>
              </a:rPr>
              <a:t> K</a:t>
            </a:r>
            <a:r>
              <a:rPr lang="en" sz="1500">
                <a:solidFill>
                  <a:srgbClr val="000000"/>
                </a:solidFill>
                <a:highlight>
                  <a:srgbClr val="FFFFFF"/>
                </a:highlight>
                <a:latin typeface="Merriweather"/>
                <a:ea typeface="Merriweather"/>
                <a:cs typeface="Merriweather"/>
                <a:sym typeface="Merriweather"/>
              </a:rPr>
              <a:t> is present or not. If yes then return true otherwise return false.</a:t>
            </a:r>
            <a:endParaRPr sz="1500">
              <a:solidFill>
                <a:srgbClr val="000000"/>
              </a:solidFill>
              <a:highlight>
                <a:srgbClr val="FFFFFF"/>
              </a:highlight>
              <a:latin typeface="Merriweather"/>
              <a:ea typeface="Merriweather"/>
              <a:cs typeface="Merriweather"/>
              <a:sym typeface="Merriweather"/>
            </a:endParaRPr>
          </a:p>
          <a:p>
            <a:pPr indent="0" lvl="0" marL="0" rtl="0" algn="l">
              <a:lnSpc>
                <a:spcPct val="150000"/>
              </a:lnSpc>
              <a:spcBef>
                <a:spcPts val="1600"/>
              </a:spcBef>
              <a:spcAft>
                <a:spcPts val="0"/>
              </a:spcAft>
              <a:buNone/>
            </a:pPr>
            <a:r>
              <a:rPr b="1" lang="en" sz="1500">
                <a:solidFill>
                  <a:srgbClr val="000000"/>
                </a:solidFill>
                <a:highlight>
                  <a:srgbClr val="FFFFFF"/>
                </a:highlight>
                <a:latin typeface="Merriweather"/>
                <a:ea typeface="Merriweather"/>
                <a:cs typeface="Merriweather"/>
                <a:sym typeface="Merriweather"/>
              </a:rPr>
              <a:t>Solution Idea: </a:t>
            </a:r>
            <a:r>
              <a:rPr lang="en" sz="1500">
                <a:solidFill>
                  <a:srgbClr val="000000"/>
                </a:solidFill>
                <a:highlight>
                  <a:srgbClr val="FFFFFF"/>
                </a:highlight>
                <a:latin typeface="Merriweather"/>
                <a:ea typeface="Merriweather"/>
                <a:cs typeface="Merriweather"/>
                <a:sym typeface="Merriweather"/>
              </a:rPr>
              <a:t>The naive solution for the problem do a linear search to check whether element K is present or not. This will take O(n) time complexity. But if we use the sorted property of the array, we can apply the divide and conquer approach to solve it efficiently in O(log n) time complexity.</a:t>
            </a:r>
            <a:endParaRPr sz="1500">
              <a:solidFill>
                <a:srgbClr val="000000"/>
              </a:solidFill>
              <a:highlight>
                <a:srgbClr val="FFFFFF"/>
              </a:highlight>
              <a:latin typeface="Merriweather"/>
              <a:ea typeface="Merriweather"/>
              <a:cs typeface="Merriweather"/>
              <a:sym typeface="Merriweather"/>
            </a:endParaRPr>
          </a:p>
          <a:p>
            <a:pPr indent="0" lvl="0" marL="0" rtl="0" algn="l">
              <a:lnSpc>
                <a:spcPct val="150000"/>
              </a:lnSpc>
              <a:spcBef>
                <a:spcPts val="2300"/>
              </a:spcBef>
              <a:spcAft>
                <a:spcPts val="1600"/>
              </a:spcAft>
              <a:buNone/>
            </a:pPr>
            <a:r>
              <a:t/>
            </a:r>
            <a:endParaRPr sz="1500">
              <a:solidFill>
                <a:srgbClr val="000000"/>
              </a:solidFill>
              <a:highlight>
                <a:srgbClr val="FFFFFF"/>
              </a:highlight>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18"/>
          <p:cNvSpPr txBox="1"/>
          <p:nvPr>
            <p:ph idx="1" type="body"/>
          </p:nvPr>
        </p:nvSpPr>
        <p:spPr>
          <a:xfrm>
            <a:off x="681700" y="3578975"/>
            <a:ext cx="8181900" cy="133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rgbClr val="000000"/>
                </a:solidFill>
                <a:highlight>
                  <a:srgbClr val="FFFFFF"/>
                </a:highlight>
                <a:latin typeface="Merriweather"/>
                <a:ea typeface="Merriweather"/>
                <a:cs typeface="Merriweather"/>
                <a:sym typeface="Merriweather"/>
              </a:rPr>
              <a:t>The basic idea of binary search is to divide the array equally and compare the value K with the middle element. If A[mid] is greater than K then definitely K will not be present in the right part, so we search value K in the left part. Similarly, if A[mid] is less than K then we search value K in the right part. </a:t>
            </a:r>
            <a:endParaRPr>
              <a:solidFill>
                <a:srgbClr val="000000"/>
              </a:solidFill>
            </a:endParaRPr>
          </a:p>
        </p:txBody>
      </p:sp>
      <p:pic>
        <p:nvPicPr>
          <p:cNvPr id="309" name="Google Shape;309;p18"/>
          <p:cNvPicPr preferRelativeResize="0"/>
          <p:nvPr/>
        </p:nvPicPr>
        <p:blipFill>
          <a:blip r:embed="rId3">
            <a:alphaModFix/>
          </a:blip>
          <a:stretch>
            <a:fillRect/>
          </a:stretch>
        </p:blipFill>
        <p:spPr>
          <a:xfrm>
            <a:off x="1185875" y="141025"/>
            <a:ext cx="6772275" cy="307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258275" y="427900"/>
            <a:ext cx="7030500" cy="5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u="sng">
                <a:solidFill>
                  <a:srgbClr val="333333"/>
                </a:solidFill>
                <a:highlight>
                  <a:srgbClr val="FFFFFF"/>
                </a:highlight>
                <a:latin typeface="Maven Pro Regular"/>
                <a:ea typeface="Maven Pro Regular"/>
                <a:cs typeface="Maven Pro Regular"/>
                <a:sym typeface="Maven Pro Regular"/>
              </a:rPr>
              <a:t>Solution Steps</a:t>
            </a:r>
            <a:endParaRPr b="0" u="sng">
              <a:latin typeface="Maven Pro Regular"/>
              <a:ea typeface="Maven Pro Regular"/>
              <a:cs typeface="Maven Pro Regular"/>
              <a:sym typeface="Maven Pro Regular"/>
            </a:endParaRPr>
          </a:p>
        </p:txBody>
      </p:sp>
      <p:sp>
        <p:nvSpPr>
          <p:cNvPr id="315" name="Google Shape;315;p19"/>
          <p:cNvSpPr txBox="1"/>
          <p:nvPr>
            <p:ph idx="1" type="body"/>
          </p:nvPr>
        </p:nvSpPr>
        <p:spPr>
          <a:xfrm>
            <a:off x="1125500" y="1212075"/>
            <a:ext cx="7829100" cy="3846000"/>
          </a:xfrm>
          <a:prstGeom prst="rect">
            <a:avLst/>
          </a:prstGeom>
        </p:spPr>
        <p:txBody>
          <a:bodyPr anchorCtr="0" anchor="t" bIns="91425" lIns="91425" spcFirstLastPara="1" rIns="91425" wrap="square" tIns="91425">
            <a:noAutofit/>
          </a:bodyPr>
          <a:lstStyle/>
          <a:p>
            <a:pPr indent="381000" lvl="0" marL="76200" marR="76200" rtl="0" algn="l">
              <a:lnSpc>
                <a:spcPct val="150000"/>
              </a:lnSpc>
              <a:spcBef>
                <a:spcPts val="0"/>
              </a:spcBef>
              <a:spcAft>
                <a:spcPts val="0"/>
              </a:spcAft>
              <a:buNone/>
            </a:pPr>
            <a:r>
              <a:rPr b="1" lang="en">
                <a:solidFill>
                  <a:srgbClr val="333333"/>
                </a:solidFill>
                <a:highlight>
                  <a:srgbClr val="F8F8F8"/>
                </a:highlight>
                <a:latin typeface="Arial"/>
                <a:ea typeface="Arial"/>
                <a:cs typeface="Arial"/>
                <a:sym typeface="Arial"/>
              </a:rPr>
              <a:t>Recursive Call : binarySearch(A[], l, r, k)</a:t>
            </a:r>
            <a:endParaRPr b="1">
              <a:solidFill>
                <a:srgbClr val="333333"/>
              </a:solidFill>
              <a:highlight>
                <a:srgbClr val="F8F8F8"/>
              </a:highlight>
              <a:latin typeface="Arial"/>
              <a:ea typeface="Arial"/>
              <a:cs typeface="Arial"/>
              <a:sym typeface="Arial"/>
            </a:endParaRPr>
          </a:p>
          <a:p>
            <a:pPr indent="-323850" lvl="0" marL="457200" rtl="0" algn="l">
              <a:lnSpc>
                <a:spcPct val="160000"/>
              </a:lnSpc>
              <a:spcBef>
                <a:spcPts val="1500"/>
              </a:spcBef>
              <a:spcAft>
                <a:spcPts val="0"/>
              </a:spcAft>
              <a:buClr>
                <a:srgbClr val="333333"/>
              </a:buClr>
              <a:buSzPts val="1500"/>
              <a:buFont typeface="Merriweather"/>
              <a:buAutoNum type="arabicPeriod"/>
            </a:pPr>
            <a:r>
              <a:rPr b="1" lang="en" sz="1500">
                <a:solidFill>
                  <a:srgbClr val="333333"/>
                </a:solidFill>
                <a:highlight>
                  <a:srgbClr val="FFFFFF"/>
                </a:highlight>
                <a:latin typeface="Merriweather"/>
                <a:ea typeface="Merriweather"/>
                <a:cs typeface="Merriweather"/>
                <a:sym typeface="Merriweather"/>
              </a:rPr>
              <a:t>Divide:</a:t>
            </a:r>
            <a:r>
              <a:rPr lang="en" sz="1500">
                <a:solidFill>
                  <a:srgbClr val="333333"/>
                </a:solidFill>
                <a:highlight>
                  <a:srgbClr val="FFFFFF"/>
                </a:highlight>
                <a:latin typeface="Merriweather"/>
                <a:ea typeface="Merriweather"/>
                <a:cs typeface="Merriweather"/>
                <a:sym typeface="Merriweather"/>
              </a:rPr>
              <a:t> Calculate the middle index of the array. if(A[mid] == k),then return 1. This is a case of a successful search.</a:t>
            </a:r>
            <a:endParaRPr sz="1500">
              <a:solidFill>
                <a:srgbClr val="333333"/>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333333"/>
              </a:buClr>
              <a:buSzPts val="1500"/>
              <a:buFont typeface="Merriweather"/>
              <a:buAutoNum type="arabicPeriod"/>
            </a:pPr>
            <a:r>
              <a:rPr b="1" lang="en" sz="1500">
                <a:solidFill>
                  <a:srgbClr val="333333"/>
                </a:solidFill>
                <a:highlight>
                  <a:srgbClr val="FFFFFF"/>
                </a:highlight>
                <a:latin typeface="Merriweather"/>
                <a:ea typeface="Merriweather"/>
                <a:cs typeface="Merriweather"/>
                <a:sym typeface="Merriweather"/>
              </a:rPr>
              <a:t>Conquer:</a:t>
            </a:r>
            <a:r>
              <a:rPr lang="en" sz="1500">
                <a:solidFill>
                  <a:srgbClr val="333333"/>
                </a:solidFill>
                <a:highlight>
                  <a:srgbClr val="FFFFFF"/>
                </a:highlight>
                <a:latin typeface="Merriweather"/>
                <a:ea typeface="Merriweather"/>
                <a:cs typeface="Merriweather"/>
                <a:sym typeface="Merriweather"/>
              </a:rPr>
              <a:t> Recursively solve the smaller sub-problem</a:t>
            </a:r>
            <a:endParaRPr sz="1500">
              <a:solidFill>
                <a:srgbClr val="333333"/>
              </a:solidFill>
              <a:highlight>
                <a:srgbClr val="FFFFFF"/>
              </a:highlight>
              <a:latin typeface="Merriweather"/>
              <a:ea typeface="Merriweather"/>
              <a:cs typeface="Merriweather"/>
              <a:sym typeface="Merriweather"/>
            </a:endParaRPr>
          </a:p>
          <a:p>
            <a:pPr indent="457200" lvl="0" marL="0" rtl="0" algn="l">
              <a:spcBef>
                <a:spcPts val="2300"/>
              </a:spcBef>
              <a:spcAft>
                <a:spcPts val="0"/>
              </a:spcAft>
              <a:buNone/>
            </a:pPr>
            <a:r>
              <a:rPr b="1" lang="en">
                <a:solidFill>
                  <a:srgbClr val="333333"/>
                </a:solidFill>
                <a:highlight>
                  <a:srgbClr val="F8F8F8"/>
                </a:highlight>
                <a:latin typeface="Arial"/>
                <a:ea typeface="Arial"/>
                <a:cs typeface="Arial"/>
                <a:sym typeface="Arial"/>
              </a:rPr>
              <a:t>- if (A[mid] &gt; k), then call </a:t>
            </a:r>
            <a:r>
              <a:rPr b="1" lang="en">
                <a:solidFill>
                  <a:srgbClr val="990000"/>
                </a:solidFill>
                <a:highlight>
                  <a:srgbClr val="F8F8F8"/>
                </a:highlight>
                <a:latin typeface="Arial"/>
                <a:ea typeface="Arial"/>
                <a:cs typeface="Arial"/>
                <a:sym typeface="Arial"/>
              </a:rPr>
              <a:t>binarySearch</a:t>
            </a:r>
            <a:r>
              <a:rPr b="1" lang="en">
                <a:solidFill>
                  <a:srgbClr val="333333"/>
                </a:solidFill>
                <a:highlight>
                  <a:srgbClr val="F8F8F8"/>
                </a:highlight>
                <a:latin typeface="Arial"/>
                <a:ea typeface="Arial"/>
                <a:cs typeface="Arial"/>
                <a:sym typeface="Arial"/>
              </a:rPr>
              <a:t>(A, l, mid</a:t>
            </a:r>
            <a:r>
              <a:rPr b="1" lang="en">
                <a:solidFill>
                  <a:srgbClr val="008080"/>
                </a:solidFill>
                <a:highlight>
                  <a:srgbClr val="F8F8F8"/>
                </a:highlight>
                <a:latin typeface="Arial"/>
                <a:ea typeface="Arial"/>
                <a:cs typeface="Arial"/>
                <a:sym typeface="Arial"/>
              </a:rPr>
              <a:t>-1</a:t>
            </a:r>
            <a:r>
              <a:rPr b="1" lang="en">
                <a:solidFill>
                  <a:srgbClr val="333333"/>
                </a:solidFill>
                <a:highlight>
                  <a:srgbClr val="F8F8F8"/>
                </a:highlight>
                <a:latin typeface="Arial"/>
                <a:ea typeface="Arial"/>
                <a:cs typeface="Arial"/>
                <a:sym typeface="Arial"/>
              </a:rPr>
              <a:t>, k) </a:t>
            </a:r>
            <a:endParaRPr b="1">
              <a:solidFill>
                <a:srgbClr val="333333"/>
              </a:solidFill>
              <a:highlight>
                <a:srgbClr val="F8F8F8"/>
              </a:highlight>
              <a:latin typeface="Arial"/>
              <a:ea typeface="Arial"/>
              <a:cs typeface="Arial"/>
              <a:sym typeface="Arial"/>
            </a:endParaRPr>
          </a:p>
          <a:p>
            <a:pPr indent="381000" lvl="0" marL="76200" marR="76200" rtl="0" algn="l">
              <a:lnSpc>
                <a:spcPct val="150000"/>
              </a:lnSpc>
              <a:spcBef>
                <a:spcPts val="1600"/>
              </a:spcBef>
              <a:spcAft>
                <a:spcPts val="0"/>
              </a:spcAft>
              <a:buNone/>
            </a:pPr>
            <a:r>
              <a:rPr b="1" lang="en">
                <a:solidFill>
                  <a:srgbClr val="333333"/>
                </a:solidFill>
                <a:highlight>
                  <a:srgbClr val="F8F8F8"/>
                </a:highlight>
                <a:latin typeface="Arial"/>
                <a:ea typeface="Arial"/>
                <a:cs typeface="Arial"/>
                <a:sym typeface="Arial"/>
              </a:rPr>
              <a:t>- </a:t>
            </a:r>
            <a:r>
              <a:rPr b="1" lang="en">
                <a:solidFill>
                  <a:srgbClr val="990000"/>
                </a:solidFill>
                <a:highlight>
                  <a:srgbClr val="F8F8F8"/>
                </a:highlight>
                <a:latin typeface="Arial"/>
                <a:ea typeface="Arial"/>
                <a:cs typeface="Arial"/>
                <a:sym typeface="Arial"/>
              </a:rPr>
              <a:t>if</a:t>
            </a:r>
            <a:r>
              <a:rPr b="1" lang="en">
                <a:solidFill>
                  <a:srgbClr val="333333"/>
                </a:solidFill>
                <a:highlight>
                  <a:srgbClr val="F8F8F8"/>
                </a:highlight>
                <a:latin typeface="Arial"/>
                <a:ea typeface="Arial"/>
                <a:cs typeface="Arial"/>
                <a:sym typeface="Arial"/>
              </a:rPr>
              <a:t> (A[mid] &lt; k), then call </a:t>
            </a:r>
            <a:r>
              <a:rPr b="1" lang="en">
                <a:solidFill>
                  <a:srgbClr val="990000"/>
                </a:solidFill>
                <a:highlight>
                  <a:srgbClr val="F8F8F8"/>
                </a:highlight>
                <a:latin typeface="Arial"/>
                <a:ea typeface="Arial"/>
                <a:cs typeface="Arial"/>
                <a:sym typeface="Arial"/>
              </a:rPr>
              <a:t>binarySearch</a:t>
            </a:r>
            <a:r>
              <a:rPr b="1" lang="en">
                <a:solidFill>
                  <a:srgbClr val="333333"/>
                </a:solidFill>
                <a:highlight>
                  <a:srgbClr val="F8F8F8"/>
                </a:highlight>
                <a:latin typeface="Arial"/>
                <a:ea typeface="Arial"/>
                <a:cs typeface="Arial"/>
                <a:sym typeface="Arial"/>
              </a:rPr>
              <a:t>(A, mid+</a:t>
            </a:r>
            <a:r>
              <a:rPr b="1" lang="en">
                <a:solidFill>
                  <a:srgbClr val="008080"/>
                </a:solidFill>
                <a:highlight>
                  <a:srgbClr val="F8F8F8"/>
                </a:highlight>
                <a:latin typeface="Arial"/>
                <a:ea typeface="Arial"/>
                <a:cs typeface="Arial"/>
                <a:sym typeface="Arial"/>
              </a:rPr>
              <a:t>1</a:t>
            </a:r>
            <a:r>
              <a:rPr b="1" lang="en">
                <a:solidFill>
                  <a:srgbClr val="333333"/>
                </a:solidFill>
                <a:highlight>
                  <a:srgbClr val="F8F8F8"/>
                </a:highlight>
                <a:latin typeface="Arial"/>
                <a:ea typeface="Arial"/>
                <a:cs typeface="Arial"/>
                <a:sym typeface="Arial"/>
              </a:rPr>
              <a:t>, r, k)</a:t>
            </a:r>
            <a:endParaRPr b="1">
              <a:solidFill>
                <a:srgbClr val="333333"/>
              </a:solidFill>
              <a:highlight>
                <a:srgbClr val="F8F8F8"/>
              </a:highlight>
              <a:latin typeface="Arial"/>
              <a:ea typeface="Arial"/>
              <a:cs typeface="Arial"/>
              <a:sym typeface="Arial"/>
            </a:endParaRPr>
          </a:p>
          <a:p>
            <a:pPr indent="-323850" lvl="0" marL="457200" rtl="0" algn="l">
              <a:lnSpc>
                <a:spcPct val="160000"/>
              </a:lnSpc>
              <a:spcBef>
                <a:spcPts val="1500"/>
              </a:spcBef>
              <a:spcAft>
                <a:spcPts val="0"/>
              </a:spcAft>
              <a:buClr>
                <a:srgbClr val="333333"/>
              </a:buClr>
              <a:buSzPts val="1500"/>
              <a:buFont typeface="Merriweather"/>
              <a:buAutoNum type="arabicPeriod"/>
            </a:pPr>
            <a:r>
              <a:rPr b="1" lang="en" sz="1500">
                <a:solidFill>
                  <a:srgbClr val="333333"/>
                </a:solidFill>
                <a:highlight>
                  <a:srgbClr val="FFFFFF"/>
                </a:highlight>
                <a:latin typeface="Merriweather"/>
                <a:ea typeface="Merriweather"/>
                <a:cs typeface="Merriweather"/>
                <a:sym typeface="Merriweather"/>
              </a:rPr>
              <a:t>Combine:</a:t>
            </a:r>
            <a:r>
              <a:rPr lang="en" sz="1500">
                <a:solidFill>
                  <a:srgbClr val="333333"/>
                </a:solidFill>
                <a:highlight>
                  <a:srgbClr val="FFFFFF"/>
                </a:highlight>
                <a:latin typeface="Merriweather"/>
                <a:ea typeface="Merriweather"/>
                <a:cs typeface="Merriweather"/>
                <a:sym typeface="Merriweather"/>
              </a:rPr>
              <a:t> Combine part is trivial here.</a:t>
            </a:r>
            <a:endParaRPr b="1" sz="1500">
              <a:solidFill>
                <a:srgbClr val="333333"/>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333333"/>
              </a:buClr>
              <a:buSzPts val="1500"/>
              <a:buFont typeface="Merriweather"/>
              <a:buAutoNum type="arabicPeriod"/>
            </a:pPr>
            <a:r>
              <a:rPr b="1" lang="en" sz="1500">
                <a:solidFill>
                  <a:srgbClr val="333333"/>
                </a:solidFill>
                <a:highlight>
                  <a:srgbClr val="FFFFFF"/>
                </a:highlight>
                <a:latin typeface="Merriweather"/>
                <a:ea typeface="Merriweather"/>
                <a:cs typeface="Merriweather"/>
                <a:sym typeface="Merriweather"/>
              </a:rPr>
              <a:t>Base Case:</a:t>
            </a:r>
            <a:r>
              <a:rPr lang="en" sz="1500">
                <a:solidFill>
                  <a:srgbClr val="333333"/>
                </a:solidFill>
                <a:highlight>
                  <a:srgbClr val="FFFFFF"/>
                </a:highlight>
                <a:latin typeface="Merriweather"/>
                <a:ea typeface="Merriweather"/>
                <a:cs typeface="Merriweather"/>
                <a:sym typeface="Merriweather"/>
              </a:rPr>
              <a:t> if (l &gt; r) then return -1. This is the case of an unsuccessful search</a:t>
            </a:r>
            <a:endParaRPr sz="1500">
              <a:solidFill>
                <a:srgbClr val="333333"/>
              </a:solidFill>
              <a:highlight>
                <a:srgbClr val="FFFFFF"/>
              </a:highlight>
              <a:latin typeface="Merriweather"/>
              <a:ea typeface="Merriweather"/>
              <a:cs typeface="Merriweather"/>
              <a:sym typeface="Merriweather"/>
            </a:endParaRPr>
          </a:p>
          <a:p>
            <a:pPr indent="0" lvl="0" marL="0" rtl="0" algn="l">
              <a:spcBef>
                <a:spcPts val="23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6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333333"/>
                </a:solidFill>
                <a:highlight>
                  <a:srgbClr val="FFFFFF"/>
                </a:highlight>
              </a:rPr>
              <a:t>Complexity Analysis</a:t>
            </a:r>
            <a:endParaRPr u="sng"/>
          </a:p>
        </p:txBody>
      </p:sp>
      <p:sp>
        <p:nvSpPr>
          <p:cNvPr id="321" name="Google Shape;321;p20"/>
          <p:cNvSpPr txBox="1"/>
          <p:nvPr>
            <p:ph idx="1" type="body"/>
          </p:nvPr>
        </p:nvSpPr>
        <p:spPr>
          <a:xfrm>
            <a:off x="1303800" y="1826550"/>
            <a:ext cx="7030500" cy="24807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500">
                <a:solidFill>
                  <a:srgbClr val="333333"/>
                </a:solidFill>
                <a:highlight>
                  <a:srgbClr val="FFFFFF"/>
                </a:highlight>
                <a:latin typeface="Merriweather"/>
                <a:ea typeface="Merriweather"/>
                <a:cs typeface="Merriweather"/>
                <a:sym typeface="Merriweather"/>
              </a:rPr>
              <a:t>On the basis of comparison with the middle value, we are reducing the input size by 1/2 at every step of recursion. In the worst case, Recursion will terminate at the base case which is </a:t>
            </a:r>
            <a:r>
              <a:rPr b="1" lang="en" sz="1500">
                <a:solidFill>
                  <a:srgbClr val="333333"/>
                </a:solidFill>
                <a:highlight>
                  <a:srgbClr val="FFFFFF"/>
                </a:highlight>
                <a:latin typeface="Merriweather"/>
                <a:ea typeface="Merriweather"/>
                <a:cs typeface="Merriweather"/>
                <a:sym typeface="Merriweather"/>
              </a:rPr>
              <a:t>l &gt; r</a:t>
            </a:r>
            <a:r>
              <a:rPr lang="en" sz="1500">
                <a:solidFill>
                  <a:srgbClr val="333333"/>
                </a:solidFill>
                <a:highlight>
                  <a:srgbClr val="FFFFFF"/>
                </a:highlight>
                <a:latin typeface="Merriweather"/>
                <a:ea typeface="Merriweather"/>
                <a:cs typeface="Merriweather"/>
                <a:sym typeface="Merriweather"/>
              </a:rPr>
              <a:t> i.e the case of unsuccessful search. </a:t>
            </a:r>
            <a:endParaRPr b="1" sz="1500">
              <a:solidFill>
                <a:srgbClr val="333333"/>
              </a:solidFill>
              <a:highlight>
                <a:srgbClr val="FFFFFF"/>
              </a:highlight>
              <a:latin typeface="Merriweather"/>
              <a:ea typeface="Merriweather"/>
              <a:cs typeface="Merriweather"/>
              <a:sym typeface="Merriweather"/>
            </a:endParaRPr>
          </a:p>
          <a:p>
            <a:pPr indent="0" lvl="0" marL="0" rtl="0" algn="l">
              <a:lnSpc>
                <a:spcPct val="160000"/>
              </a:lnSpc>
              <a:spcBef>
                <a:spcPts val="2300"/>
              </a:spcBef>
              <a:spcAft>
                <a:spcPts val="2300"/>
              </a:spcAft>
              <a:buNone/>
            </a:pPr>
            <a:r>
              <a:rPr lang="en" sz="1500">
                <a:solidFill>
                  <a:srgbClr val="333333"/>
                </a:solidFill>
                <a:highlight>
                  <a:srgbClr val="FFFFFF"/>
                </a:highlight>
                <a:latin typeface="Merriweather"/>
                <a:ea typeface="Merriweather"/>
                <a:cs typeface="Merriweather"/>
                <a:sym typeface="Merriweather"/>
              </a:rPr>
              <a:t>Suppose, T(n) = Time complexity of searching the value K in n size array.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406200" y="510725"/>
            <a:ext cx="7030500" cy="41835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500">
                <a:solidFill>
                  <a:srgbClr val="333333"/>
                </a:solidFill>
                <a:highlight>
                  <a:srgbClr val="FFFFFF"/>
                </a:highlight>
                <a:latin typeface="Merriweather"/>
                <a:ea typeface="Merriweather"/>
                <a:cs typeface="Merriweather"/>
                <a:sym typeface="Merriweather"/>
              </a:rPr>
              <a:t>To summarize,</a:t>
            </a:r>
            <a:endParaRPr sz="1500">
              <a:solidFill>
                <a:srgbClr val="333333"/>
              </a:solidFill>
              <a:highlight>
                <a:srgbClr val="FFFFFF"/>
              </a:highlight>
              <a:latin typeface="Merriweather"/>
              <a:ea typeface="Merriweather"/>
              <a:cs typeface="Merriweather"/>
              <a:sym typeface="Merriweather"/>
            </a:endParaRPr>
          </a:p>
          <a:p>
            <a:pPr indent="-323850" lvl="0" marL="457200" rtl="0" algn="l">
              <a:lnSpc>
                <a:spcPct val="160000"/>
              </a:lnSpc>
              <a:spcBef>
                <a:spcPts val="2300"/>
              </a:spcBef>
              <a:spcAft>
                <a:spcPts val="0"/>
              </a:spcAft>
              <a:buClr>
                <a:srgbClr val="333333"/>
              </a:buClr>
              <a:buSzPts val="1500"/>
              <a:buFont typeface="Merriweather"/>
              <a:buChar char="●"/>
            </a:pPr>
            <a:r>
              <a:rPr b="1" lang="en" sz="1500">
                <a:solidFill>
                  <a:srgbClr val="333333"/>
                </a:solidFill>
                <a:highlight>
                  <a:srgbClr val="FFFFFF"/>
                </a:highlight>
                <a:latin typeface="Merriweather"/>
                <a:ea typeface="Merriweather"/>
                <a:cs typeface="Merriweather"/>
                <a:sym typeface="Merriweather"/>
              </a:rPr>
              <a:t>Divide:</a:t>
            </a:r>
            <a:r>
              <a:rPr lang="en" sz="1500">
                <a:solidFill>
                  <a:srgbClr val="333333"/>
                </a:solidFill>
                <a:highlight>
                  <a:srgbClr val="FFFFFF"/>
                </a:highlight>
                <a:latin typeface="Merriweather"/>
                <a:ea typeface="Merriweather"/>
                <a:cs typeface="Merriweather"/>
                <a:sym typeface="Merriweather"/>
              </a:rPr>
              <a:t> It is O(1) operation because the middle index can be calculated in constant time.</a:t>
            </a:r>
            <a:endParaRPr sz="1500">
              <a:solidFill>
                <a:srgbClr val="333333"/>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333333"/>
              </a:buClr>
              <a:buSzPts val="1500"/>
              <a:buFont typeface="Merriweather"/>
              <a:buChar char="●"/>
            </a:pPr>
            <a:r>
              <a:rPr b="1" lang="en" sz="1500">
                <a:solidFill>
                  <a:srgbClr val="333333"/>
                </a:solidFill>
                <a:highlight>
                  <a:srgbClr val="FFFFFF"/>
                </a:highlight>
                <a:latin typeface="Merriweather"/>
                <a:ea typeface="Merriweather"/>
                <a:cs typeface="Merriweather"/>
                <a:sym typeface="Merriweather"/>
              </a:rPr>
              <a:t>Conquer:</a:t>
            </a:r>
            <a:r>
              <a:rPr lang="en" sz="1500">
                <a:solidFill>
                  <a:srgbClr val="333333"/>
                </a:solidFill>
                <a:highlight>
                  <a:srgbClr val="FFFFFF"/>
                </a:highlight>
                <a:latin typeface="Merriweather"/>
                <a:ea typeface="Merriweather"/>
                <a:cs typeface="Merriweather"/>
                <a:sym typeface="Merriweather"/>
              </a:rPr>
              <a:t> It is the time complexity of recursively solving the one sub-problem of size n/2 i.e. T(n/2).</a:t>
            </a:r>
            <a:endParaRPr sz="1500">
              <a:solidFill>
                <a:srgbClr val="333333"/>
              </a:solidFill>
              <a:highlight>
                <a:srgbClr val="FFFFFF"/>
              </a:highlight>
              <a:latin typeface="Merriweather"/>
              <a:ea typeface="Merriweather"/>
              <a:cs typeface="Merriweather"/>
              <a:sym typeface="Merriweather"/>
            </a:endParaRPr>
          </a:p>
          <a:p>
            <a:pPr indent="-323850" lvl="0" marL="457200" rtl="0" algn="l">
              <a:lnSpc>
                <a:spcPct val="160000"/>
              </a:lnSpc>
              <a:spcBef>
                <a:spcPts val="0"/>
              </a:spcBef>
              <a:spcAft>
                <a:spcPts val="0"/>
              </a:spcAft>
              <a:buClr>
                <a:srgbClr val="333333"/>
              </a:buClr>
              <a:buSzPts val="1500"/>
              <a:buFont typeface="Merriweather"/>
              <a:buChar char="●"/>
            </a:pPr>
            <a:r>
              <a:rPr b="1" lang="en" sz="1500">
                <a:solidFill>
                  <a:srgbClr val="333333"/>
                </a:solidFill>
                <a:highlight>
                  <a:srgbClr val="FFFFFF"/>
                </a:highlight>
                <a:latin typeface="Merriweather"/>
                <a:ea typeface="Merriweather"/>
                <a:cs typeface="Merriweather"/>
                <a:sym typeface="Merriweather"/>
              </a:rPr>
              <a:t>Combine:</a:t>
            </a:r>
            <a:r>
              <a:rPr lang="en" sz="1500">
                <a:solidFill>
                  <a:srgbClr val="333333"/>
                </a:solidFill>
                <a:highlight>
                  <a:srgbClr val="FFFFFF"/>
                </a:highlight>
                <a:latin typeface="Merriweather"/>
                <a:ea typeface="Merriweather"/>
                <a:cs typeface="Merriweather"/>
                <a:sym typeface="Merriweather"/>
              </a:rPr>
              <a:t> It is O(1) operation.</a:t>
            </a:r>
            <a:endParaRPr sz="1500">
              <a:solidFill>
                <a:srgbClr val="333333"/>
              </a:solidFill>
              <a:highlight>
                <a:srgbClr val="FFFFFF"/>
              </a:highlight>
              <a:latin typeface="Merriweather"/>
              <a:ea typeface="Merriweather"/>
              <a:cs typeface="Merriweather"/>
              <a:sym typeface="Merriweather"/>
            </a:endParaRPr>
          </a:p>
          <a:p>
            <a:pPr indent="0" lvl="0" marL="0" rtl="0" algn="l">
              <a:lnSpc>
                <a:spcPct val="160000"/>
              </a:lnSpc>
              <a:spcBef>
                <a:spcPts val="2300"/>
              </a:spcBef>
              <a:spcAft>
                <a:spcPts val="0"/>
              </a:spcAft>
              <a:buNone/>
            </a:pPr>
            <a:r>
              <a:rPr lang="en" sz="1500">
                <a:solidFill>
                  <a:srgbClr val="333333"/>
                </a:solidFill>
                <a:highlight>
                  <a:srgbClr val="FFFFFF"/>
                </a:highlight>
                <a:latin typeface="Merriweather"/>
                <a:ea typeface="Merriweather"/>
                <a:cs typeface="Merriweather"/>
                <a:sym typeface="Merriweather"/>
              </a:rPr>
              <a:t>The recurrence relation for the above is</a:t>
            </a:r>
            <a:r>
              <a:rPr b="1" lang="en" sz="1500">
                <a:solidFill>
                  <a:srgbClr val="333333"/>
                </a:solidFill>
                <a:highlight>
                  <a:srgbClr val="FFFFFF"/>
                </a:highlight>
                <a:latin typeface="Merriweather"/>
                <a:ea typeface="Merriweather"/>
                <a:cs typeface="Merriweather"/>
                <a:sym typeface="Merriweather"/>
              </a:rPr>
              <a:t>: </a:t>
            </a:r>
            <a:r>
              <a:rPr lang="en" sz="1500">
                <a:solidFill>
                  <a:srgbClr val="333333"/>
                </a:solidFill>
                <a:highlight>
                  <a:srgbClr val="FFFFFF"/>
                </a:highlight>
                <a:latin typeface="Merriweather"/>
                <a:ea typeface="Merriweather"/>
                <a:cs typeface="Merriweather"/>
                <a:sym typeface="Merriweather"/>
              </a:rPr>
              <a:t>T(n) = T(n/2) + O(1)</a:t>
            </a:r>
            <a:endParaRPr sz="1500">
              <a:solidFill>
                <a:srgbClr val="333333"/>
              </a:solidFill>
              <a:highlight>
                <a:srgbClr val="FFFFFF"/>
              </a:highlight>
              <a:latin typeface="Merriweather"/>
              <a:ea typeface="Merriweather"/>
              <a:cs typeface="Merriweather"/>
              <a:sym typeface="Merriweather"/>
            </a:endParaRPr>
          </a:p>
          <a:p>
            <a:pPr indent="0" lvl="0" marL="0" rtl="0" algn="l">
              <a:lnSpc>
                <a:spcPct val="160000"/>
              </a:lnSpc>
              <a:spcBef>
                <a:spcPts val="2300"/>
              </a:spcBef>
              <a:spcAft>
                <a:spcPts val="0"/>
              </a:spcAft>
              <a:buNone/>
            </a:pPr>
            <a:r>
              <a:rPr lang="en" sz="1500">
                <a:solidFill>
                  <a:srgbClr val="333333"/>
                </a:solidFill>
                <a:highlight>
                  <a:srgbClr val="FFFFFF"/>
                </a:highlight>
                <a:latin typeface="Merriweather"/>
                <a:ea typeface="Merriweather"/>
                <a:cs typeface="Merriweather"/>
                <a:sym typeface="Merriweather"/>
              </a:rPr>
              <a:t>Time complexity is O(log n), which is much faster than O(n) algorithm of linear search.</a:t>
            </a:r>
            <a:endParaRPr sz="1500">
              <a:solidFill>
                <a:srgbClr val="333333"/>
              </a:solidFill>
              <a:highlight>
                <a:srgbClr val="FFFFFF"/>
              </a:highlight>
              <a:latin typeface="Merriweather"/>
              <a:ea typeface="Merriweather"/>
              <a:cs typeface="Merriweather"/>
              <a:sym typeface="Merriweather"/>
            </a:endParaRPr>
          </a:p>
          <a:p>
            <a:pPr indent="0" lvl="0" marL="0" rtl="0" algn="l">
              <a:spcBef>
                <a:spcPts val="23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