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62" r:id="rId5"/>
    <p:sldId id="259" r:id="rId6"/>
    <p:sldId id="268" r:id="rId7"/>
    <p:sldId id="264" r:id="rId8"/>
    <p:sldId id="267" r:id="rId9"/>
    <p:sldId id="265" r:id="rId10"/>
    <p:sldId id="260" r:id="rId11"/>
    <p:sldId id="261"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Open Sans" panose="020B0604020202020204" charset="0"/>
      <p:regular r:id="rId18"/>
      <p:bold r:id="rId19"/>
      <p:italic r:id="rId20"/>
      <p:boldItalic r:id="rId21"/>
    </p:embeddedFont>
    <p:embeddedFont>
      <p:font typeface="PT Sans Narrow"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c5f690cc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c5f690c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c5f690cc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c5f690c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c5f690cc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c5f690c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c5f690c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c5f690cc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c5f690c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c5f690c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97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096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378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413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84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daancorona.herokuapp.com/"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drive.google.com/file/d/1nzdGZ49lWjrKlN22euUYufqrzGbEJ7b1/view"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11700" y="15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7200" dirty="0" err="1"/>
              <a:t>Daan</a:t>
            </a:r>
            <a:r>
              <a:rPr lang="en-US" sz="7200" dirty="0"/>
              <a:t> Corona</a:t>
            </a:r>
            <a:endParaRPr sz="7200" dirty="0"/>
          </a:p>
        </p:txBody>
      </p:sp>
      <p:sp>
        <p:nvSpPr>
          <p:cNvPr id="67" name="Google Shape;67;p13"/>
          <p:cNvSpPr txBox="1">
            <a:spLocks noGrp="1"/>
          </p:cNvSpPr>
          <p:nvPr>
            <p:ph type="title"/>
          </p:nvPr>
        </p:nvSpPr>
        <p:spPr>
          <a:xfrm>
            <a:off x="311700" y="26366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err="1"/>
              <a:t>Ek</a:t>
            </a:r>
            <a:r>
              <a:rPr lang="en-US" sz="1800" dirty="0"/>
              <a:t> </a:t>
            </a:r>
            <a:r>
              <a:rPr lang="en-US" sz="1800" dirty="0" err="1"/>
              <a:t>Nayi</a:t>
            </a:r>
            <a:r>
              <a:rPr lang="en-US" sz="1800" dirty="0"/>
              <a:t> </a:t>
            </a:r>
            <a:r>
              <a:rPr lang="en-US" sz="1800" dirty="0" err="1"/>
              <a:t>Soch</a:t>
            </a:r>
            <a:endParaRPr sz="1800" dirty="0"/>
          </a:p>
        </p:txBody>
      </p:sp>
      <p:pic>
        <p:nvPicPr>
          <p:cNvPr id="68" name="Google Shape;68;p13"/>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69" name="Google Shape;69;p13"/>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136074" y="572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Innovation you bring in</a:t>
            </a:r>
            <a:endParaRPr dirty="0"/>
          </a:p>
        </p:txBody>
      </p:sp>
      <p:pic>
        <p:nvPicPr>
          <p:cNvPr id="99" name="Google Shape;99;p17"/>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100" name="Google Shape;100;p17"/>
          <p:cNvPicPr preferRelativeResize="0"/>
          <p:nvPr/>
        </p:nvPicPr>
        <p:blipFill>
          <a:blip r:embed="rId4">
            <a:alphaModFix/>
          </a:blip>
          <a:stretch>
            <a:fillRect/>
          </a:stretch>
        </p:blipFill>
        <p:spPr>
          <a:xfrm>
            <a:off x="152405" y="133950"/>
            <a:ext cx="1895475" cy="428625"/>
          </a:xfrm>
          <a:prstGeom prst="rect">
            <a:avLst/>
          </a:prstGeom>
          <a:noFill/>
          <a:ln>
            <a:noFill/>
          </a:ln>
        </p:spPr>
      </p:pic>
      <p:sp>
        <p:nvSpPr>
          <p:cNvPr id="4" name="Rectangle 3">
            <a:extLst>
              <a:ext uri="{FF2B5EF4-FFF2-40B4-BE49-F238E27FC236}">
                <a16:creationId xmlns:a16="http://schemas.microsoft.com/office/drawing/2014/main" id="{960BE61D-3B6F-4F78-B83D-61B34CE7F38B}"/>
              </a:ext>
            </a:extLst>
          </p:cNvPr>
          <p:cNvSpPr/>
          <p:nvPr/>
        </p:nvSpPr>
        <p:spPr>
          <a:xfrm>
            <a:off x="299155" y="1685199"/>
            <a:ext cx="5695244" cy="2339808"/>
          </a:xfrm>
          <a:prstGeom prst="rect">
            <a:avLst/>
          </a:prstGeom>
        </p:spPr>
        <p:txBody>
          <a:bodyPr wrap="square">
            <a:spAutoFit/>
          </a:bodyPr>
          <a:lstStyle/>
          <a:p>
            <a:pPr marL="457200" indent="-342900">
              <a:lnSpc>
                <a:spcPct val="115000"/>
              </a:lnSpc>
              <a:buClr>
                <a:schemeClr val="dk2"/>
              </a:buClr>
              <a:buSzPts val="1800"/>
              <a:buFont typeface="Open Sans"/>
              <a:buChar char="●"/>
            </a:pPr>
            <a:r>
              <a:rPr lang="en-US" sz="1600" dirty="0">
                <a:solidFill>
                  <a:schemeClr val="dk2"/>
                </a:solidFill>
                <a:latin typeface="Open Sans"/>
                <a:ea typeface="Open Sans"/>
                <a:cs typeface="Open Sans"/>
                <a:sym typeface="Open Sans"/>
              </a:rPr>
              <a:t>Instantaneous money transfer and coupon collection. Hundreds of payment options including net-banking, debit cards, UPI payments etc.</a:t>
            </a:r>
          </a:p>
          <a:p>
            <a:pPr marL="457200" indent="-342900">
              <a:lnSpc>
                <a:spcPct val="115000"/>
              </a:lnSpc>
              <a:buClr>
                <a:schemeClr val="dk2"/>
              </a:buClr>
              <a:buSzPts val="1800"/>
              <a:buFont typeface="Open Sans"/>
              <a:buChar char="●"/>
            </a:pPr>
            <a:endParaRPr lang="en-US" sz="1600" dirty="0">
              <a:solidFill>
                <a:schemeClr val="dk2"/>
              </a:solidFill>
              <a:latin typeface="Open Sans"/>
              <a:ea typeface="Open Sans"/>
              <a:cs typeface="Open Sans"/>
              <a:sym typeface="Open Sans"/>
            </a:endParaRPr>
          </a:p>
          <a:p>
            <a:pPr marL="457200" indent="-342900">
              <a:lnSpc>
                <a:spcPct val="115000"/>
              </a:lnSpc>
              <a:buClr>
                <a:schemeClr val="dk2"/>
              </a:buClr>
              <a:buSzPts val="1800"/>
              <a:buFont typeface="Open Sans"/>
              <a:buChar char="●"/>
            </a:pPr>
            <a:r>
              <a:rPr lang="en-US" sz="1600" dirty="0">
                <a:solidFill>
                  <a:schemeClr val="dk2"/>
                </a:solidFill>
                <a:latin typeface="Open Sans"/>
                <a:ea typeface="Open Sans"/>
                <a:cs typeface="Open Sans"/>
                <a:sym typeface="Open Sans"/>
              </a:rPr>
              <a:t>Verifies businesses before registrations. </a:t>
            </a:r>
          </a:p>
          <a:p>
            <a:pPr marL="457200" indent="-342900">
              <a:lnSpc>
                <a:spcPct val="115000"/>
              </a:lnSpc>
              <a:buClr>
                <a:schemeClr val="dk2"/>
              </a:buClr>
              <a:buSzPts val="1800"/>
              <a:buFont typeface="Open Sans"/>
              <a:buChar char="●"/>
            </a:pPr>
            <a:endParaRPr lang="en-US" sz="1600" dirty="0">
              <a:solidFill>
                <a:schemeClr val="dk2"/>
              </a:solidFill>
              <a:latin typeface="Open Sans"/>
              <a:ea typeface="Open Sans"/>
              <a:cs typeface="Open Sans"/>
              <a:sym typeface="Open Sans"/>
            </a:endParaRPr>
          </a:p>
          <a:p>
            <a:pPr marL="457200" indent="-342900">
              <a:lnSpc>
                <a:spcPct val="115000"/>
              </a:lnSpc>
              <a:buClr>
                <a:schemeClr val="dk2"/>
              </a:buClr>
              <a:buSzPts val="1800"/>
              <a:buFont typeface="Open Sans"/>
              <a:buChar char="●"/>
            </a:pPr>
            <a:r>
              <a:rPr lang="en-US" sz="1600" dirty="0">
                <a:solidFill>
                  <a:schemeClr val="dk2"/>
                </a:solidFill>
                <a:latin typeface="Open Sans"/>
                <a:ea typeface="Open Sans"/>
                <a:cs typeface="Open Sans"/>
                <a:sym typeface="Open Sans"/>
              </a:rPr>
              <a:t>Legally binding MoU contract, limits the liability of the app.</a:t>
            </a:r>
          </a:p>
        </p:txBody>
      </p:sp>
      <p:pic>
        <p:nvPicPr>
          <p:cNvPr id="2053" name="Picture 5">
            <a:extLst>
              <a:ext uri="{FF2B5EF4-FFF2-40B4-BE49-F238E27FC236}">
                <a16:creationId xmlns:a16="http://schemas.microsoft.com/office/drawing/2014/main" id="{2F26A7B2-BD96-4AA8-ABED-E378851F50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1155" y="2009775"/>
            <a:ext cx="2809875" cy="1123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Aspects</a:t>
            </a:r>
            <a:endParaRPr/>
          </a:p>
        </p:txBody>
      </p:sp>
      <p:sp>
        <p:nvSpPr>
          <p:cNvPr id="106" name="Google Shape;106;p18"/>
          <p:cNvSpPr txBox="1">
            <a:spLocks noGrp="1"/>
          </p:cNvSpPr>
          <p:nvPr>
            <p:ph type="body" idx="1"/>
          </p:nvPr>
        </p:nvSpPr>
        <p:spPr>
          <a:xfrm>
            <a:off x="159300" y="15097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With approval of the Government, we could link owner app logins to their Aadhar number to verify their identity and eliminate counterfeit accounts. </a:t>
            </a:r>
          </a:p>
          <a:p>
            <a:pPr marL="285750" indent="-285750">
              <a:spcAft>
                <a:spcPts val="1600"/>
              </a:spcAft>
            </a:pPr>
            <a:r>
              <a:rPr lang="en-US" dirty="0"/>
              <a:t>Switch to a more robust hosting so as to handle sufficient traffic. </a:t>
            </a:r>
          </a:p>
          <a:p>
            <a:pPr marL="285750" indent="-285750">
              <a:spcAft>
                <a:spcPts val="1600"/>
              </a:spcAft>
            </a:pPr>
            <a:r>
              <a:rPr lang="en-US" dirty="0"/>
              <a:t>Extend the product to an App and Website for both the customers and the business owners. </a:t>
            </a:r>
            <a:endParaRPr dirty="0"/>
          </a:p>
        </p:txBody>
      </p:sp>
      <p:pic>
        <p:nvPicPr>
          <p:cNvPr id="107" name="Google Shape;107;p18"/>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108" name="Google Shape;108;p18"/>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1427444"/>
            <a:ext cx="8520600" cy="572700"/>
          </a:xfrm>
          <a:prstGeom prst="rect">
            <a:avLst/>
          </a:prstGeom>
        </p:spPr>
        <p:txBody>
          <a:bodyPr spcFirstLastPara="1" wrap="square" lIns="91425" tIns="91425" rIns="91425" bIns="91425" anchor="t" anchorCtr="0">
            <a:noAutofit/>
          </a:bodyPr>
          <a:lstStyle/>
          <a:p>
            <a:pPr lvl="0" algn="ctr"/>
            <a:r>
              <a:rPr lang="en-US" b="0" dirty="0"/>
              <a:t>In the wake of COVID-19, how would stationery stores, electrical shops, restaurants, malls and hotels manage to pay their owners and employees during this ‘zero-business’ period? Wouldn’t these markets be in low supply post COVID-19?</a:t>
            </a:r>
            <a:endParaRPr dirty="0"/>
          </a:p>
        </p:txBody>
      </p:sp>
      <p:pic>
        <p:nvPicPr>
          <p:cNvPr id="75" name="Google Shape;75;p14"/>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76" name="Google Shape;76;p14"/>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6470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Problem/s you are solving</a:t>
            </a:r>
            <a:endParaRPr dirty="0">
              <a:latin typeface="Calibri"/>
              <a:ea typeface="Calibri"/>
              <a:cs typeface="Calibri"/>
              <a:sym typeface="Calibri"/>
            </a:endParaRPr>
          </a:p>
        </p:txBody>
      </p:sp>
      <p:sp>
        <p:nvSpPr>
          <p:cNvPr id="82" name="Google Shape;82;p15"/>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Autofit/>
          </a:bodyPr>
          <a:lstStyle/>
          <a:p>
            <a:r>
              <a:rPr lang="en-US" sz="1600" dirty="0"/>
              <a:t>In the wake of the COVID-19 pandemic, the United Nations Conference on Trade and Development has predicted a likely world recession and developing countries like India will be the worst hit. While the incomes of all Indians will get disturbed, small businesses in the consumer-facing service industry will suffer the most during the lockdown period.</a:t>
            </a:r>
            <a:br>
              <a:rPr lang="en-US" sz="1600" dirty="0"/>
            </a:br>
            <a:endParaRPr lang="en-US" sz="1600" dirty="0"/>
          </a:p>
          <a:p>
            <a:r>
              <a:rPr lang="en-US" sz="1600" dirty="0"/>
              <a:t>This includes various stores - General (</a:t>
            </a:r>
            <a:r>
              <a:rPr lang="en-US" sz="1600" dirty="0" err="1"/>
              <a:t>Kiraana</a:t>
            </a:r>
            <a:r>
              <a:rPr lang="en-US" sz="1600" dirty="0"/>
              <a:t>), retail, stationery, etc. and other service-based businesses - electricians, dhobi, plumbers, theatres, gyms, and the list goes on. These people with no current income source and minimal savings find it hard to afford basic necessities. Their businesses, after sustaining these hefty losses, might even shut down permanently. In a market with demand and supply issues, how do these even survive past the pandemic? </a:t>
            </a:r>
          </a:p>
        </p:txBody>
      </p:sp>
      <p:pic>
        <p:nvPicPr>
          <p:cNvPr id="83" name="Google Shape;83;p15"/>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84" name="Google Shape;84;p15"/>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6470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Problem/s you are solving</a:t>
            </a:r>
            <a:endParaRPr dirty="0">
              <a:latin typeface="Calibri"/>
              <a:ea typeface="Calibri"/>
              <a:cs typeface="Calibri"/>
              <a:sym typeface="Calibri"/>
            </a:endParaRPr>
          </a:p>
        </p:txBody>
      </p:sp>
      <p:sp>
        <p:nvSpPr>
          <p:cNvPr id="82" name="Google Shape;82;p15"/>
          <p:cNvSpPr txBox="1">
            <a:spLocks noGrp="1"/>
          </p:cNvSpPr>
          <p:nvPr>
            <p:ph type="body" idx="1"/>
          </p:nvPr>
        </p:nvSpPr>
        <p:spPr>
          <a:xfrm>
            <a:off x="311700" y="1447150"/>
            <a:ext cx="8520600" cy="3416400"/>
          </a:xfrm>
          <a:prstGeom prst="rect">
            <a:avLst/>
          </a:prstGeom>
        </p:spPr>
        <p:txBody>
          <a:bodyPr spcFirstLastPara="1" wrap="square" lIns="91425" tIns="91425" rIns="91425" bIns="91425" anchor="t" anchorCtr="0">
            <a:noAutofit/>
          </a:bodyPr>
          <a:lstStyle/>
          <a:p>
            <a:r>
              <a:rPr lang="en-US" sz="1600" dirty="0"/>
              <a:t>This ‘zero-business’ period has serious consequences for these people and businesses. With 62% of the economy’s Gross Value Addition being attributed to the service and retail industry, the economy can’t retain its liquidity and purchasing power if this industry fails. </a:t>
            </a:r>
            <a:r>
              <a:rPr lang="en-US" sz="1600" b="1" dirty="0"/>
              <a:t>How can we help these people and businesses out? Why would a citizen donate their hard-earned money, if there are no returns?</a:t>
            </a:r>
            <a:endParaRPr lang="en-US" sz="1600" dirty="0"/>
          </a:p>
          <a:p>
            <a:pPr marL="114300" indent="0">
              <a:buNone/>
            </a:pPr>
            <a:br>
              <a:rPr lang="en-US" sz="1600" dirty="0"/>
            </a:br>
            <a:endParaRPr sz="1600" dirty="0"/>
          </a:p>
        </p:txBody>
      </p:sp>
      <p:pic>
        <p:nvPicPr>
          <p:cNvPr id="83" name="Google Shape;83;p15"/>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84" name="Google Shape;84;p15"/>
          <p:cNvPicPr preferRelativeResize="0"/>
          <p:nvPr/>
        </p:nvPicPr>
        <p:blipFill>
          <a:blip r:embed="rId4">
            <a:alphaModFix/>
          </a:blip>
          <a:stretch>
            <a:fillRect/>
          </a:stretch>
        </p:blipFill>
        <p:spPr>
          <a:xfrm>
            <a:off x="152405" y="133950"/>
            <a:ext cx="1895475" cy="428625"/>
          </a:xfrm>
          <a:prstGeom prst="rect">
            <a:avLst/>
          </a:prstGeom>
          <a:noFill/>
          <a:ln>
            <a:noFill/>
          </a:ln>
        </p:spPr>
      </p:pic>
    </p:spTree>
    <p:extLst>
      <p:ext uri="{BB962C8B-B14F-4D97-AF65-F5344CB8AC3E}">
        <p14:creationId xmlns:p14="http://schemas.microsoft.com/office/powerpoint/2010/main" val="3804679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355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pic>
        <p:nvPicPr>
          <p:cNvPr id="91" name="Google Shape;91;p16"/>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4">
            <a:alphaModFix/>
          </a:blip>
          <a:stretch>
            <a:fillRect/>
          </a:stretch>
        </p:blipFill>
        <p:spPr>
          <a:xfrm>
            <a:off x="152405" y="133950"/>
            <a:ext cx="1895475" cy="428625"/>
          </a:xfrm>
          <a:prstGeom prst="rect">
            <a:avLst/>
          </a:prstGeom>
          <a:noFill/>
          <a:ln>
            <a:noFill/>
          </a:ln>
        </p:spPr>
      </p:pic>
      <p:sp>
        <p:nvSpPr>
          <p:cNvPr id="3" name="Rectangle 2">
            <a:extLst>
              <a:ext uri="{FF2B5EF4-FFF2-40B4-BE49-F238E27FC236}">
                <a16:creationId xmlns:a16="http://schemas.microsoft.com/office/drawing/2014/main" id="{A8D38AF7-896A-47D0-BDA7-8A0C3F3777CC}"/>
              </a:ext>
            </a:extLst>
          </p:cNvPr>
          <p:cNvSpPr/>
          <p:nvPr/>
        </p:nvSpPr>
        <p:spPr>
          <a:xfrm>
            <a:off x="400754" y="1509775"/>
            <a:ext cx="6959601" cy="3071610"/>
          </a:xfrm>
          <a:prstGeom prst="rect">
            <a:avLst/>
          </a:prstGeom>
        </p:spPr>
        <p:txBody>
          <a:bodyPr wrap="square">
            <a:spAutoFit/>
          </a:bodyPr>
          <a:lstStyle/>
          <a:p>
            <a:pPr marL="457200" indent="-342900">
              <a:lnSpc>
                <a:spcPct val="115000"/>
              </a:lnSpc>
              <a:buClr>
                <a:schemeClr val="dk2"/>
              </a:buClr>
              <a:buSzPts val="1800"/>
              <a:buFont typeface="Open Sans"/>
              <a:buChar char="●"/>
            </a:pPr>
            <a:r>
              <a:rPr lang="en-US" sz="1600" dirty="0">
                <a:solidFill>
                  <a:schemeClr val="dk2"/>
                </a:solidFill>
                <a:latin typeface="Open Sans"/>
                <a:ea typeface="Open Sans"/>
                <a:cs typeface="Open Sans"/>
                <a:sym typeface="Open Sans"/>
              </a:rPr>
              <a:t>DaanCorona is the solution to all these problems.  The Idea of DaanCorona is simple. It is a seamless online platform for buying coupons from India's largely undigitized small &amp; medium businesses.</a:t>
            </a:r>
          </a:p>
          <a:p>
            <a:pPr marL="457200" indent="-342900">
              <a:lnSpc>
                <a:spcPct val="115000"/>
              </a:lnSpc>
              <a:buClr>
                <a:schemeClr val="dk2"/>
              </a:buClr>
              <a:buSzPts val="1800"/>
              <a:buFont typeface="Open Sans"/>
              <a:buChar char="●"/>
            </a:pPr>
            <a:r>
              <a:rPr lang="en-US" sz="1600" dirty="0">
                <a:solidFill>
                  <a:schemeClr val="dk2"/>
                </a:solidFill>
                <a:latin typeface="Open Sans"/>
                <a:ea typeface="Open Sans"/>
                <a:cs typeface="Open Sans"/>
                <a:sym typeface="Open Sans"/>
              </a:rPr>
              <a:t> To help out these non-essential local businesses with liquid capital, consumers can buy a gift card now and redeem it later, when the circumstances have reasonably improved.</a:t>
            </a:r>
          </a:p>
          <a:p>
            <a:pPr marL="457200" indent="-342900">
              <a:lnSpc>
                <a:spcPct val="115000"/>
              </a:lnSpc>
              <a:buClr>
                <a:schemeClr val="dk2"/>
              </a:buClr>
              <a:buSzPts val="1800"/>
              <a:buFont typeface="Open Sans"/>
              <a:buChar char="●"/>
            </a:pPr>
            <a:r>
              <a:rPr lang="en-US" sz="1600" dirty="0">
                <a:solidFill>
                  <a:schemeClr val="dk2"/>
                </a:solidFill>
                <a:latin typeface="Open Sans"/>
                <a:ea typeface="Open Sans"/>
                <a:cs typeface="Open Sans"/>
                <a:sym typeface="Open Sans"/>
              </a:rPr>
              <a:t> Finally, a better alternative to donations! It’s not a donation. It’s an advanced payment.</a:t>
            </a:r>
          </a:p>
          <a:p>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152405" y="64772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a:t>
            </a:r>
            <a:endParaRPr dirty="0"/>
          </a:p>
        </p:txBody>
      </p:sp>
      <p:pic>
        <p:nvPicPr>
          <p:cNvPr id="91" name="Google Shape;91;p16"/>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4">
            <a:alphaModFix/>
          </a:blip>
          <a:stretch>
            <a:fillRect/>
          </a:stretch>
        </p:blipFill>
        <p:spPr>
          <a:xfrm>
            <a:off x="152405" y="133950"/>
            <a:ext cx="1895475" cy="428625"/>
          </a:xfrm>
          <a:prstGeom prst="rect">
            <a:avLst/>
          </a:prstGeom>
          <a:noFill/>
          <a:ln>
            <a:noFill/>
          </a:ln>
        </p:spPr>
      </p:pic>
      <p:pic>
        <p:nvPicPr>
          <p:cNvPr id="6" name="Picture 2">
            <a:extLst>
              <a:ext uri="{FF2B5EF4-FFF2-40B4-BE49-F238E27FC236}">
                <a16:creationId xmlns:a16="http://schemas.microsoft.com/office/drawing/2014/main" id="{E38AC78A-31C2-4CF5-B944-8D3D4E6B93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2839" y="1704622"/>
            <a:ext cx="1914525" cy="32204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a:extLst>
              <a:ext uri="{FF2B5EF4-FFF2-40B4-BE49-F238E27FC236}">
                <a16:creationId xmlns:a16="http://schemas.microsoft.com/office/drawing/2014/main" id="{ED67EB0A-E632-4023-BF68-680DF99242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3997" y="1704622"/>
            <a:ext cx="1609725" cy="302992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AF88F92-748D-4540-A541-E14C9EAB845B}"/>
              </a:ext>
            </a:extLst>
          </p:cNvPr>
          <p:cNvSpPr/>
          <p:nvPr/>
        </p:nvSpPr>
        <p:spPr>
          <a:xfrm>
            <a:off x="1388534" y="-1312707"/>
            <a:ext cx="6852356" cy="3770263"/>
          </a:xfrm>
          <a:prstGeom prst="rect">
            <a:avLst/>
          </a:prstGeom>
        </p:spPr>
        <p:txBody>
          <a:bodyPr wrap="square">
            <a:spAutoFit/>
          </a:bodyPr>
          <a:lstStyle/>
          <a:p>
            <a:pPr lvl="0" eaLnBrk="0" fontAlgn="base" hangingPunct="0">
              <a:spcBef>
                <a:spcPct val="0"/>
              </a:spcBef>
              <a:spcAft>
                <a:spcPct val="0"/>
              </a:spcAft>
              <a:buClrTx/>
            </a:pPr>
            <a:r>
              <a:rPr lang="en-US" altLang="en-US" sz="1050" b="1" i="1" dirty="0">
                <a:latin typeface="Arial" panose="020B0604020202020204" pitchFamily="34" charset="0"/>
                <a:cs typeface="Arial" panose="020B0604020202020204" pitchFamily="34" charset="0"/>
              </a:rPr>
              <a:t>    </a:t>
            </a:r>
            <a:r>
              <a:rPr lang="en-US" altLang="en-US" b="1" i="1" dirty="0">
                <a:latin typeface="Arial" panose="020B0604020202020204" pitchFamily="34" charset="0"/>
                <a:cs typeface="Arial" panose="020B0604020202020204" pitchFamily="34" charset="0"/>
              </a:rPr>
              <a:t>Customers                                                              Businesses</a:t>
            </a:r>
            <a:r>
              <a:rPr lang="en-US" altLang="en-US" sz="22300" b="1" i="1" dirty="0">
                <a:solidFill>
                  <a:schemeClr val="tx1"/>
                </a:solidFill>
                <a:latin typeface="Arial" panose="020B0604020202020204" pitchFamily="34" charset="0"/>
              </a:rPr>
              <a:t> </a:t>
            </a:r>
            <a:br>
              <a:rPr lang="en-US" altLang="en-US" sz="1600" b="1" i="1" dirty="0">
                <a:solidFill>
                  <a:schemeClr val="tx1"/>
                </a:solidFill>
                <a:latin typeface="Arial" panose="020B0604020202020204" pitchFamily="34" charset="0"/>
              </a:rPr>
            </a:br>
            <a:endParaRPr lang="en-US" altLang="en-US" sz="1600" b="1" i="1" dirty="0">
              <a:solidFill>
                <a:schemeClr val="tx1"/>
              </a:solidFill>
              <a:latin typeface="Arial" panose="020B0604020202020204" pitchFamily="34" charset="0"/>
            </a:endParaRPr>
          </a:p>
        </p:txBody>
      </p:sp>
    </p:spTree>
    <p:extLst>
      <p:ext uri="{BB962C8B-B14F-4D97-AF65-F5344CB8AC3E}">
        <p14:creationId xmlns:p14="http://schemas.microsoft.com/office/powerpoint/2010/main" val="4085525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152405" y="58991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a:t>
            </a:r>
            <a:endParaRPr dirty="0"/>
          </a:p>
        </p:txBody>
      </p:sp>
      <p:pic>
        <p:nvPicPr>
          <p:cNvPr id="91" name="Google Shape;91;p16"/>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4">
            <a:alphaModFix/>
          </a:blip>
          <a:stretch>
            <a:fillRect/>
          </a:stretch>
        </p:blipFill>
        <p:spPr>
          <a:xfrm>
            <a:off x="152405" y="133950"/>
            <a:ext cx="1895475" cy="428625"/>
          </a:xfrm>
          <a:prstGeom prst="rect">
            <a:avLst/>
          </a:prstGeom>
          <a:noFill/>
          <a:ln>
            <a:noFill/>
          </a:ln>
        </p:spPr>
      </p:pic>
      <p:sp>
        <p:nvSpPr>
          <p:cNvPr id="3" name="Rectangle 2">
            <a:extLst>
              <a:ext uri="{FF2B5EF4-FFF2-40B4-BE49-F238E27FC236}">
                <a16:creationId xmlns:a16="http://schemas.microsoft.com/office/drawing/2014/main" id="{A8D38AF7-896A-47D0-BDA7-8A0C3F3777CC}"/>
              </a:ext>
            </a:extLst>
          </p:cNvPr>
          <p:cNvSpPr/>
          <p:nvPr/>
        </p:nvSpPr>
        <p:spPr>
          <a:xfrm>
            <a:off x="152405" y="1189947"/>
            <a:ext cx="8122351" cy="3956468"/>
          </a:xfrm>
          <a:prstGeom prst="rect">
            <a:avLst/>
          </a:prstGeom>
        </p:spPr>
        <p:txBody>
          <a:bodyPr wrap="square">
            <a:spAutoFit/>
          </a:bodyPr>
          <a:lstStyle/>
          <a:p>
            <a:pPr marL="114300">
              <a:lnSpc>
                <a:spcPct val="115000"/>
              </a:lnSpc>
              <a:buClr>
                <a:schemeClr val="dk2"/>
              </a:buClr>
              <a:buSzPts val="1800"/>
            </a:pPr>
            <a:r>
              <a:rPr lang="en-US" sz="1800" b="1" dirty="0">
                <a:solidFill>
                  <a:schemeClr val="dk2"/>
                </a:solidFill>
                <a:latin typeface="Open Sans"/>
                <a:ea typeface="Open Sans"/>
                <a:cs typeface="Open Sans"/>
              </a:rPr>
              <a:t>I. Backend REST API</a:t>
            </a:r>
            <a:endParaRPr lang="en-US" sz="1600" dirty="0">
              <a:solidFill>
                <a:schemeClr val="dk2"/>
              </a:solidFill>
              <a:latin typeface="Open Sans"/>
              <a:ea typeface="Open Sans"/>
              <a:cs typeface="Open Sans"/>
            </a:endParaRPr>
          </a:p>
          <a:p>
            <a:pPr marL="457200" indent="-342900">
              <a:lnSpc>
                <a:spcPct val="115000"/>
              </a:lnSpc>
              <a:buClr>
                <a:schemeClr val="dk2"/>
              </a:buClr>
              <a:buSzPts val="1800"/>
              <a:buFont typeface="Open Sans"/>
              <a:buChar char="●"/>
            </a:pPr>
            <a:r>
              <a:rPr lang="en-US" sz="1600" dirty="0">
                <a:solidFill>
                  <a:schemeClr val="dk2"/>
                </a:solidFill>
                <a:latin typeface="Open Sans"/>
                <a:ea typeface="Open Sans"/>
                <a:cs typeface="Open Sans"/>
              </a:rPr>
              <a:t>The backend API is built using python's framework Django taking advantage of the Django Rest Framework. This </a:t>
            </a:r>
            <a:r>
              <a:rPr lang="en-US" sz="1600" dirty="0" err="1">
                <a:solidFill>
                  <a:schemeClr val="dk2"/>
                </a:solidFill>
                <a:latin typeface="Open Sans"/>
                <a:ea typeface="Open Sans"/>
                <a:cs typeface="Open Sans"/>
              </a:rPr>
              <a:t>api</a:t>
            </a:r>
            <a:r>
              <a:rPr lang="en-US" sz="1600" dirty="0">
                <a:solidFill>
                  <a:schemeClr val="dk2"/>
                </a:solidFill>
                <a:latin typeface="Open Sans"/>
                <a:ea typeface="Open Sans"/>
                <a:cs typeface="Open Sans"/>
              </a:rPr>
              <a:t> fetches data from a </a:t>
            </a:r>
            <a:r>
              <a:rPr lang="en-US" sz="1600" dirty="0" err="1">
                <a:solidFill>
                  <a:schemeClr val="dk2"/>
                </a:solidFill>
                <a:latin typeface="Open Sans"/>
                <a:ea typeface="Open Sans"/>
                <a:cs typeface="Open Sans"/>
              </a:rPr>
              <a:t>sqlite</a:t>
            </a:r>
            <a:r>
              <a:rPr lang="en-US" sz="1600" dirty="0">
                <a:solidFill>
                  <a:schemeClr val="dk2"/>
                </a:solidFill>
                <a:latin typeface="Open Sans"/>
                <a:ea typeface="Open Sans"/>
                <a:cs typeface="Open Sans"/>
              </a:rPr>
              <a:t> database.</a:t>
            </a:r>
          </a:p>
          <a:p>
            <a:pPr marL="457200" indent="-342900">
              <a:lnSpc>
                <a:spcPct val="115000"/>
              </a:lnSpc>
              <a:buClr>
                <a:schemeClr val="dk2"/>
              </a:buClr>
              <a:buSzPts val="1800"/>
              <a:buFont typeface="Open Sans"/>
              <a:buChar char="●"/>
            </a:pPr>
            <a:r>
              <a:rPr lang="en-US" sz="1600" dirty="0">
                <a:solidFill>
                  <a:schemeClr val="dk2"/>
                </a:solidFill>
                <a:latin typeface="Open Sans"/>
                <a:ea typeface="Open Sans"/>
                <a:cs typeface="Open Sans"/>
              </a:rPr>
              <a:t>Both the Android App as well as the Website use endpoints from this </a:t>
            </a:r>
            <a:r>
              <a:rPr lang="en-US" sz="1600" dirty="0" err="1">
                <a:solidFill>
                  <a:schemeClr val="dk2"/>
                </a:solidFill>
                <a:latin typeface="Open Sans"/>
                <a:ea typeface="Open Sans"/>
                <a:cs typeface="Open Sans"/>
              </a:rPr>
              <a:t>api</a:t>
            </a:r>
            <a:r>
              <a:rPr lang="en-US" sz="1600" dirty="0">
                <a:solidFill>
                  <a:schemeClr val="dk2"/>
                </a:solidFill>
                <a:latin typeface="Open Sans"/>
                <a:ea typeface="Open Sans"/>
                <a:cs typeface="Open Sans"/>
              </a:rPr>
              <a:t> for all applications ranging from user authentication using JWT to database get/post requests.</a:t>
            </a:r>
          </a:p>
          <a:p>
            <a:pPr marL="457200" indent="-342900">
              <a:lnSpc>
                <a:spcPct val="115000"/>
              </a:lnSpc>
              <a:buClr>
                <a:schemeClr val="dk2"/>
              </a:buClr>
              <a:buSzPts val="1800"/>
              <a:buFont typeface="Open Sans"/>
              <a:buChar char="●"/>
            </a:pPr>
            <a:endParaRPr lang="en-US" sz="1600" dirty="0">
              <a:solidFill>
                <a:schemeClr val="dk2"/>
              </a:solidFill>
              <a:latin typeface="Open Sans"/>
              <a:ea typeface="Open Sans"/>
              <a:cs typeface="Open Sans"/>
            </a:endParaRPr>
          </a:p>
          <a:p>
            <a:pPr marL="114300">
              <a:lnSpc>
                <a:spcPct val="115000"/>
              </a:lnSpc>
              <a:buClr>
                <a:schemeClr val="dk2"/>
              </a:buClr>
              <a:buSzPts val="1800"/>
            </a:pPr>
            <a:r>
              <a:rPr lang="en-US" sz="1800" b="1" dirty="0">
                <a:solidFill>
                  <a:schemeClr val="dk2"/>
                </a:solidFill>
                <a:latin typeface="Open Sans"/>
                <a:ea typeface="Open Sans"/>
                <a:cs typeface="Open Sans"/>
              </a:rPr>
              <a:t>II. </a:t>
            </a:r>
            <a:r>
              <a:rPr lang="en-US" sz="1800" b="1" dirty="0" err="1">
                <a:solidFill>
                  <a:schemeClr val="dk2"/>
                </a:solidFill>
                <a:latin typeface="Open Sans"/>
                <a:ea typeface="Open Sans"/>
                <a:cs typeface="Open Sans"/>
              </a:rPr>
              <a:t>Webapp</a:t>
            </a:r>
            <a:r>
              <a:rPr lang="en-US" sz="1800" b="1" dirty="0">
                <a:solidFill>
                  <a:schemeClr val="dk2"/>
                </a:solidFill>
                <a:latin typeface="Open Sans"/>
                <a:ea typeface="Open Sans"/>
                <a:cs typeface="Open Sans"/>
              </a:rPr>
              <a:t> Frontend</a:t>
            </a:r>
          </a:p>
          <a:p>
            <a:pPr marL="457200" indent="-342900">
              <a:lnSpc>
                <a:spcPct val="115000"/>
              </a:lnSpc>
              <a:buClr>
                <a:schemeClr val="dk2"/>
              </a:buClr>
              <a:buSzPts val="1800"/>
              <a:buFont typeface="Open Sans"/>
              <a:buChar char="●"/>
            </a:pPr>
            <a:r>
              <a:rPr lang="en-US" sz="1600" dirty="0">
                <a:solidFill>
                  <a:schemeClr val="dk2"/>
                </a:solidFill>
                <a:latin typeface="Open Sans"/>
                <a:ea typeface="Open Sans"/>
                <a:cs typeface="Open Sans"/>
              </a:rPr>
              <a:t>The website frontend is based on React.js framework, which enables real time functionality and is integrated with Django based backend. </a:t>
            </a:r>
          </a:p>
          <a:p>
            <a:pPr marL="457200" indent="-342900">
              <a:lnSpc>
                <a:spcPct val="115000"/>
              </a:lnSpc>
              <a:buClr>
                <a:schemeClr val="dk2"/>
              </a:buClr>
              <a:buSzPts val="1800"/>
              <a:buFont typeface="Open Sans"/>
              <a:buChar char="●"/>
            </a:pPr>
            <a:r>
              <a:rPr lang="en-US" sz="1600" dirty="0">
                <a:solidFill>
                  <a:schemeClr val="dk2"/>
                </a:solidFill>
                <a:latin typeface="Open Sans"/>
                <a:ea typeface="Open Sans"/>
                <a:cs typeface="Open Sans"/>
              </a:rPr>
              <a:t>The website along with the backend API are temporarily hosted at </a:t>
            </a:r>
            <a:r>
              <a:rPr lang="en-US" sz="1600" b="1" i="1" dirty="0">
                <a:solidFill>
                  <a:srgbClr val="0070C0"/>
                </a:solidFill>
                <a:latin typeface="Open Sans"/>
                <a:ea typeface="Open Sans"/>
                <a:cs typeface="Open Sans"/>
                <a:hlinkClick r:id="rId5">
                  <a:extLst>
                    <a:ext uri="{A12FA001-AC4F-418D-AE19-62706E023703}">
                      <ahyp:hlinkClr xmlns:ahyp="http://schemas.microsoft.com/office/drawing/2018/hyperlinkcolor" val="tx"/>
                    </a:ext>
                  </a:extLst>
                </a:hlinkClick>
              </a:rPr>
              <a:t>http://daancorona.herokuapp.com</a:t>
            </a:r>
            <a:r>
              <a:rPr lang="en-US" sz="1600" b="1" i="1" dirty="0">
                <a:solidFill>
                  <a:srgbClr val="0070C0"/>
                </a:solidFill>
                <a:latin typeface="Open Sans"/>
                <a:ea typeface="Open Sans"/>
                <a:cs typeface="Open Sans"/>
              </a:rPr>
              <a:t>.</a:t>
            </a:r>
          </a:p>
          <a:p>
            <a:br>
              <a:rPr lang="en-US" dirty="0"/>
            </a:br>
            <a:endParaRPr lang="en-US" dirty="0"/>
          </a:p>
        </p:txBody>
      </p:sp>
    </p:spTree>
    <p:extLst>
      <p:ext uri="{BB962C8B-B14F-4D97-AF65-F5344CB8AC3E}">
        <p14:creationId xmlns:p14="http://schemas.microsoft.com/office/powerpoint/2010/main" val="2368424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152405" y="56557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a:t>
            </a:r>
            <a:endParaRPr dirty="0"/>
          </a:p>
        </p:txBody>
      </p:sp>
      <p:pic>
        <p:nvPicPr>
          <p:cNvPr id="91" name="Google Shape;91;p16"/>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4">
            <a:alphaModFix/>
          </a:blip>
          <a:stretch>
            <a:fillRect/>
          </a:stretch>
        </p:blipFill>
        <p:spPr>
          <a:xfrm>
            <a:off x="152405" y="133950"/>
            <a:ext cx="1895475" cy="428625"/>
          </a:xfrm>
          <a:prstGeom prst="rect">
            <a:avLst/>
          </a:prstGeom>
          <a:noFill/>
          <a:ln>
            <a:noFill/>
          </a:ln>
        </p:spPr>
      </p:pic>
      <p:sp>
        <p:nvSpPr>
          <p:cNvPr id="3" name="Rectangle 2">
            <a:extLst>
              <a:ext uri="{FF2B5EF4-FFF2-40B4-BE49-F238E27FC236}">
                <a16:creationId xmlns:a16="http://schemas.microsoft.com/office/drawing/2014/main" id="{A8D38AF7-896A-47D0-BDA7-8A0C3F3777CC}"/>
              </a:ext>
            </a:extLst>
          </p:cNvPr>
          <p:cNvSpPr/>
          <p:nvPr/>
        </p:nvSpPr>
        <p:spPr>
          <a:xfrm>
            <a:off x="152405" y="1373237"/>
            <a:ext cx="8073122" cy="3770263"/>
          </a:xfrm>
          <a:prstGeom prst="rect">
            <a:avLst/>
          </a:prstGeom>
        </p:spPr>
        <p:txBody>
          <a:bodyPr wrap="square">
            <a:spAutoFit/>
          </a:bodyPr>
          <a:lstStyle/>
          <a:p>
            <a:pPr marL="114300">
              <a:lnSpc>
                <a:spcPct val="115000"/>
              </a:lnSpc>
              <a:buClr>
                <a:schemeClr val="dk2"/>
              </a:buClr>
              <a:buSzPts val="1800"/>
            </a:pPr>
            <a:r>
              <a:rPr lang="en-US" sz="1800" b="1" dirty="0">
                <a:solidFill>
                  <a:schemeClr val="dk2"/>
                </a:solidFill>
                <a:latin typeface="Open Sans"/>
                <a:ea typeface="Open Sans"/>
                <a:cs typeface="Open Sans"/>
              </a:rPr>
              <a:t>III. Android app</a:t>
            </a:r>
          </a:p>
          <a:p>
            <a:pPr marL="114300">
              <a:lnSpc>
                <a:spcPct val="115000"/>
              </a:lnSpc>
              <a:buClr>
                <a:schemeClr val="dk2"/>
              </a:buClr>
              <a:buSzPts val="1800"/>
            </a:pPr>
            <a:endParaRPr lang="en-US" sz="1800" b="1" dirty="0">
              <a:solidFill>
                <a:schemeClr val="dk2"/>
              </a:solidFill>
              <a:latin typeface="Open Sans"/>
              <a:ea typeface="Open Sans"/>
              <a:cs typeface="Open Sans"/>
            </a:endParaRPr>
          </a:p>
          <a:p>
            <a:pPr marL="457200" indent="-342900">
              <a:lnSpc>
                <a:spcPct val="115000"/>
              </a:lnSpc>
              <a:buClr>
                <a:schemeClr val="dk2"/>
              </a:buClr>
              <a:buSzPts val="1800"/>
              <a:buFont typeface="Open Sans"/>
              <a:buChar char="●"/>
            </a:pPr>
            <a:r>
              <a:rPr lang="en-US" sz="1600" dirty="0">
                <a:solidFill>
                  <a:schemeClr val="dk2"/>
                </a:solidFill>
                <a:latin typeface="Open Sans"/>
                <a:ea typeface="Open Sans"/>
                <a:cs typeface="Open Sans"/>
              </a:rPr>
              <a:t>The mobile app is built using Android Studio, the official Integrated Development Environment for developing mobile apps for the Android Operating System. It uses Java as the programming language and XML as the markup language. </a:t>
            </a:r>
          </a:p>
          <a:p>
            <a:pPr marL="457200" indent="-342900">
              <a:lnSpc>
                <a:spcPct val="115000"/>
              </a:lnSpc>
              <a:buClr>
                <a:schemeClr val="dk2"/>
              </a:buClr>
              <a:buSzPts val="1800"/>
              <a:buFont typeface="Open Sans"/>
              <a:buChar char="●"/>
            </a:pPr>
            <a:r>
              <a:rPr lang="en-US" sz="1600" dirty="0">
                <a:solidFill>
                  <a:schemeClr val="dk2"/>
                </a:solidFill>
                <a:latin typeface="Open Sans"/>
                <a:ea typeface="Open Sans"/>
                <a:cs typeface="Open Sans"/>
              </a:rPr>
              <a:t>The app utilizes Google Maps API and several other libraries for an enhanced user interface. </a:t>
            </a:r>
          </a:p>
          <a:p>
            <a:pPr marL="457200" indent="-342900">
              <a:lnSpc>
                <a:spcPct val="115000"/>
              </a:lnSpc>
              <a:buClr>
                <a:schemeClr val="dk2"/>
              </a:buClr>
              <a:buSzPts val="1800"/>
              <a:buFont typeface="Open Sans"/>
              <a:buChar char="●"/>
            </a:pPr>
            <a:r>
              <a:rPr lang="en-US" sz="1600" dirty="0">
                <a:solidFill>
                  <a:schemeClr val="dk2"/>
                </a:solidFill>
                <a:latin typeface="Open Sans"/>
                <a:ea typeface="Open Sans"/>
                <a:cs typeface="Open Sans"/>
              </a:rPr>
              <a:t>The android app can be downloaded from </a:t>
            </a:r>
            <a:r>
              <a:rPr lang="en-US" sz="1600" b="1" i="1" dirty="0">
                <a:solidFill>
                  <a:srgbClr val="0070C0"/>
                </a:solidFill>
                <a:latin typeface="Open Sans"/>
                <a:ea typeface="Open Sans"/>
                <a:cs typeface="Open Sans"/>
                <a:hlinkClick r:id="rId5">
                  <a:extLst>
                    <a:ext uri="{A12FA001-AC4F-418D-AE19-62706E023703}">
                      <ahyp:hlinkClr xmlns:ahyp="http://schemas.microsoft.com/office/drawing/2018/hyperlinkcolor" val="tx"/>
                    </a:ext>
                  </a:extLst>
                </a:hlinkClick>
              </a:rPr>
              <a:t>https://drive.google.com/file/d/1nzdGZ49lWjrKlN22euUYufqrzGbEJ7b1/view</a:t>
            </a:r>
            <a:endParaRPr lang="en-US" sz="1600" b="1" i="1" dirty="0">
              <a:solidFill>
                <a:srgbClr val="0070C0"/>
              </a:solidFill>
              <a:latin typeface="Open Sans"/>
              <a:ea typeface="Open Sans"/>
              <a:cs typeface="Open Sans"/>
            </a:endParaRPr>
          </a:p>
          <a:p>
            <a:br>
              <a:rPr lang="en-US" sz="1600" dirty="0"/>
            </a:br>
            <a:endParaRPr lang="en-US" sz="1600" dirty="0"/>
          </a:p>
        </p:txBody>
      </p:sp>
    </p:spTree>
    <p:extLst>
      <p:ext uri="{BB962C8B-B14F-4D97-AF65-F5344CB8AC3E}">
        <p14:creationId xmlns:p14="http://schemas.microsoft.com/office/powerpoint/2010/main" val="356426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355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pic>
        <p:nvPicPr>
          <p:cNvPr id="91" name="Google Shape;91;p16"/>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4">
            <a:alphaModFix/>
          </a:blip>
          <a:stretch>
            <a:fillRect/>
          </a:stretch>
        </p:blipFill>
        <p:spPr>
          <a:xfrm>
            <a:off x="152405" y="133950"/>
            <a:ext cx="1895475" cy="428625"/>
          </a:xfrm>
          <a:prstGeom prst="rect">
            <a:avLst/>
          </a:prstGeom>
          <a:noFill/>
          <a:ln>
            <a:noFill/>
          </a:ln>
        </p:spPr>
      </p:pic>
      <p:sp>
        <p:nvSpPr>
          <p:cNvPr id="3" name="Rectangle 2">
            <a:extLst>
              <a:ext uri="{FF2B5EF4-FFF2-40B4-BE49-F238E27FC236}">
                <a16:creationId xmlns:a16="http://schemas.microsoft.com/office/drawing/2014/main" id="{A8D38AF7-896A-47D0-BDA7-8A0C3F3777CC}"/>
              </a:ext>
            </a:extLst>
          </p:cNvPr>
          <p:cNvSpPr/>
          <p:nvPr/>
        </p:nvSpPr>
        <p:spPr>
          <a:xfrm>
            <a:off x="366888" y="1746841"/>
            <a:ext cx="6959601" cy="2294924"/>
          </a:xfrm>
          <a:prstGeom prst="rect">
            <a:avLst/>
          </a:prstGeom>
        </p:spPr>
        <p:txBody>
          <a:bodyPr wrap="square">
            <a:spAutoFit/>
          </a:bodyPr>
          <a:lstStyle/>
          <a:p>
            <a:r>
              <a:rPr lang="en-US" sz="1800" b="1" dirty="0">
                <a:latin typeface="Open Sans" panose="020B0604020202020204" charset="0"/>
                <a:ea typeface="Open Sans" panose="020B0604020202020204" charset="0"/>
                <a:cs typeface="Open Sans" panose="020B0604020202020204" charset="0"/>
              </a:rPr>
              <a:t>Who is our target audience (Business Sectors)?</a:t>
            </a:r>
            <a:endParaRPr lang="en-US" sz="1800" dirty="0">
              <a:latin typeface="Open Sans" panose="020B0604020202020204" charset="0"/>
              <a:ea typeface="Open Sans" panose="020B0604020202020204" charset="0"/>
              <a:cs typeface="Open Sans" panose="020B0604020202020204" charset="0"/>
            </a:endParaRPr>
          </a:p>
          <a:p>
            <a:pPr marL="457200" indent="-342900" fontAlgn="base">
              <a:lnSpc>
                <a:spcPct val="115000"/>
              </a:lnSpc>
              <a:buClr>
                <a:schemeClr val="dk2"/>
              </a:buClr>
              <a:buSzPts val="1800"/>
              <a:buFont typeface="Open Sans"/>
              <a:buChar char="●"/>
            </a:pPr>
            <a:endParaRPr lang="en-US" sz="1600" dirty="0">
              <a:solidFill>
                <a:schemeClr val="dk2"/>
              </a:solidFill>
              <a:latin typeface="Open Sans"/>
              <a:ea typeface="Open Sans"/>
              <a:cs typeface="Open Sans"/>
            </a:endParaRPr>
          </a:p>
          <a:p>
            <a:pPr marL="457200" indent="-342900" fontAlgn="base">
              <a:lnSpc>
                <a:spcPct val="115000"/>
              </a:lnSpc>
              <a:buClr>
                <a:schemeClr val="dk2"/>
              </a:buClr>
              <a:buSzPts val="1800"/>
              <a:buFont typeface="Open Sans"/>
              <a:buChar char="●"/>
            </a:pPr>
            <a:r>
              <a:rPr lang="en-US" sz="1600" dirty="0">
                <a:solidFill>
                  <a:schemeClr val="dk2"/>
                </a:solidFill>
                <a:latin typeface="Open Sans"/>
                <a:ea typeface="Open Sans"/>
                <a:cs typeface="Open Sans"/>
              </a:rPr>
              <a:t>Non-Grocery Stores</a:t>
            </a:r>
          </a:p>
          <a:p>
            <a:pPr marL="457200" indent="-342900" fontAlgn="base">
              <a:lnSpc>
                <a:spcPct val="115000"/>
              </a:lnSpc>
              <a:buClr>
                <a:schemeClr val="dk2"/>
              </a:buClr>
              <a:buSzPts val="1800"/>
              <a:buFont typeface="Open Sans"/>
              <a:buChar char="●"/>
            </a:pPr>
            <a:r>
              <a:rPr lang="en-US" sz="1600" dirty="0">
                <a:solidFill>
                  <a:schemeClr val="dk2"/>
                </a:solidFill>
                <a:latin typeface="Open Sans"/>
                <a:ea typeface="Open Sans"/>
                <a:cs typeface="Open Sans"/>
              </a:rPr>
              <a:t>Hotels</a:t>
            </a:r>
          </a:p>
          <a:p>
            <a:pPr marL="457200" indent="-342900" fontAlgn="base">
              <a:lnSpc>
                <a:spcPct val="115000"/>
              </a:lnSpc>
              <a:buClr>
                <a:schemeClr val="dk2"/>
              </a:buClr>
              <a:buSzPts val="1800"/>
              <a:buFont typeface="Open Sans"/>
              <a:buChar char="●"/>
            </a:pPr>
            <a:r>
              <a:rPr lang="en-US" sz="1600" dirty="0">
                <a:solidFill>
                  <a:schemeClr val="dk2"/>
                </a:solidFill>
                <a:latin typeface="Open Sans"/>
                <a:ea typeface="Open Sans"/>
                <a:cs typeface="Open Sans"/>
              </a:rPr>
              <a:t>Restaurants</a:t>
            </a:r>
          </a:p>
          <a:p>
            <a:pPr marL="457200" indent="-342900" fontAlgn="base">
              <a:lnSpc>
                <a:spcPct val="115000"/>
              </a:lnSpc>
              <a:buClr>
                <a:schemeClr val="dk2"/>
              </a:buClr>
              <a:buSzPts val="1800"/>
              <a:buFont typeface="Open Sans"/>
              <a:buChar char="●"/>
            </a:pPr>
            <a:r>
              <a:rPr lang="en-US" sz="1600" dirty="0">
                <a:solidFill>
                  <a:schemeClr val="dk2"/>
                </a:solidFill>
                <a:latin typeface="Open Sans"/>
                <a:ea typeface="Open Sans"/>
                <a:cs typeface="Open Sans"/>
              </a:rPr>
              <a:t>Gyms</a:t>
            </a:r>
          </a:p>
          <a:p>
            <a:pPr marL="457200" indent="-342900" fontAlgn="base">
              <a:lnSpc>
                <a:spcPct val="115000"/>
              </a:lnSpc>
              <a:buClr>
                <a:schemeClr val="dk2"/>
              </a:buClr>
              <a:buSzPts val="1800"/>
              <a:buFont typeface="Open Sans"/>
              <a:buChar char="●"/>
            </a:pPr>
            <a:r>
              <a:rPr lang="en-US" sz="1600" dirty="0">
                <a:solidFill>
                  <a:schemeClr val="dk2"/>
                </a:solidFill>
                <a:latin typeface="Open Sans"/>
                <a:ea typeface="Open Sans"/>
                <a:cs typeface="Open Sans"/>
              </a:rPr>
              <a:t>Malls</a:t>
            </a:r>
            <a:br>
              <a:rPr lang="en-US" dirty="0"/>
            </a:br>
            <a:endParaRPr lang="en-US" dirty="0"/>
          </a:p>
        </p:txBody>
      </p:sp>
    </p:spTree>
    <p:extLst>
      <p:ext uri="{BB962C8B-B14F-4D97-AF65-F5344CB8AC3E}">
        <p14:creationId xmlns:p14="http://schemas.microsoft.com/office/powerpoint/2010/main" val="976572968"/>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681</Words>
  <Application>Microsoft Office PowerPoint</Application>
  <PresentationFormat>On-screen Show (16:9)</PresentationFormat>
  <Paragraphs>50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Open Sans</vt:lpstr>
      <vt:lpstr>PT Sans Narrow</vt:lpstr>
      <vt:lpstr>Arial</vt:lpstr>
      <vt:lpstr>Calibri</vt:lpstr>
      <vt:lpstr>Tropic</vt:lpstr>
      <vt:lpstr>Daan Corona</vt:lpstr>
      <vt:lpstr>In the wake of COVID-19, how would stationery stores, electrical shops, restaurants, malls and hotels manage to pay their owners and employees during this ‘zero-business’ period? Wouldn’t these markets be in low supply post COVID-19?</vt:lpstr>
      <vt:lpstr>Problem/s you are solving</vt:lpstr>
      <vt:lpstr>Problem/s you are solving</vt:lpstr>
      <vt:lpstr>Solution</vt:lpstr>
      <vt:lpstr>Solution</vt:lpstr>
      <vt:lpstr>Solution</vt:lpstr>
      <vt:lpstr>Solution</vt:lpstr>
      <vt:lpstr>Solution</vt:lpstr>
      <vt:lpstr>Innovation you bring in</vt:lpstr>
      <vt:lpstr>Future Aspects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Nikhil Khandelwal</dc:creator>
  <cp:lastModifiedBy>Nikhil Khandelwal</cp:lastModifiedBy>
  <cp:revision>5</cp:revision>
  <dcterms:modified xsi:type="dcterms:W3CDTF">2020-04-12T03:51:18Z</dcterms:modified>
</cp:coreProperties>
</file>