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PT Sans Narrow"/>
      <p:regular r:id="rId13"/>
      <p:bold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PTSansNarrow-regular.fntdata"/><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OpenSans-regular.fntdata"/><Relationship Id="rId14" Type="http://schemas.openxmlformats.org/officeDocument/2006/relationships/font" Target="fonts/PTSansNarrow-bold.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340ff0338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8340ff0338_2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340ff0338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8340ff0338_2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340ff0338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8340ff0338_2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340ff0338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8340ff0338_2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340ff0338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8340ff0338_2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340ff0338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8340ff0338_2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4" name="Shape 54"/>
        <p:cNvGrpSpPr/>
        <p:nvPr/>
      </p:nvGrpSpPr>
      <p:grpSpPr>
        <a:xfrm>
          <a:off x="0" y="0"/>
          <a:ext cx="0" cy="0"/>
          <a:chOff x="0" y="0"/>
          <a:chExt cx="0" cy="0"/>
        </a:xfrm>
      </p:grpSpPr>
      <p:sp>
        <p:nvSpPr>
          <p:cNvPr id="55" name="Google Shape;55;p1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57" name="Google Shape;57;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9" name="Shape 59"/>
        <p:cNvGrpSpPr/>
        <p:nvPr/>
      </p:nvGrpSpPr>
      <p:grpSpPr>
        <a:xfrm>
          <a:off x="0" y="0"/>
          <a:ext cx="0" cy="0"/>
          <a:chOff x="0" y="0"/>
          <a:chExt cx="0" cy="0"/>
        </a:xfrm>
      </p:grpSpPr>
      <p:cxnSp>
        <p:nvCxnSpPr>
          <p:cNvPr id="60" name="Google Shape;60;p15"/>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61" name="Google Shape;61;p15"/>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62" name="Google Shape;62;p15"/>
          <p:cNvGrpSpPr/>
          <p:nvPr/>
        </p:nvGrpSpPr>
        <p:grpSpPr>
          <a:xfrm>
            <a:off x="1004144" y="1022025"/>
            <a:ext cx="7136669" cy="152400"/>
            <a:chOff x="1346429" y="1011300"/>
            <a:chExt cx="6452100" cy="152400"/>
          </a:xfrm>
        </p:grpSpPr>
        <p:cxnSp>
          <p:nvCxnSpPr>
            <p:cNvPr id="63" name="Google Shape;63;p15"/>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4" name="Google Shape;64;p15"/>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5" name="Google Shape;65;p15"/>
          <p:cNvGrpSpPr/>
          <p:nvPr/>
        </p:nvGrpSpPr>
        <p:grpSpPr>
          <a:xfrm>
            <a:off x="1004151" y="3969100"/>
            <a:ext cx="7136669" cy="152400"/>
            <a:chOff x="1346435" y="3969088"/>
            <a:chExt cx="6452100" cy="152400"/>
          </a:xfrm>
        </p:grpSpPr>
        <p:cxnSp>
          <p:nvCxnSpPr>
            <p:cNvPr id="66" name="Google Shape;66;p15"/>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7" name="Google Shape;67;p15"/>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8" name="Google Shape;68;p15"/>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69" name="Google Shape;69;p15"/>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0" name="Google Shape;7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1" name="Shape 71"/>
        <p:cNvGrpSpPr/>
        <p:nvPr/>
      </p:nvGrpSpPr>
      <p:grpSpPr>
        <a:xfrm>
          <a:off x="0" y="0"/>
          <a:ext cx="0" cy="0"/>
          <a:chOff x="0" y="0"/>
          <a:chExt cx="0" cy="0"/>
        </a:xfrm>
      </p:grpSpPr>
      <p:sp>
        <p:nvSpPr>
          <p:cNvPr id="72" name="Google Shape;72;p16"/>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6"/>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74" name="Google Shape;7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77" name="Google Shape;77;p17"/>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8" name="Google Shape;78;p17"/>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9" name="Google Shape;7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82" name="Google Shape;8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5" name="Google Shape;8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6" name="Google Shape;8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2" name="Google Shape;92;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21"/>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3"/>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04" name="Google Shape;10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0" name="Shape 110"/>
        <p:cNvGrpSpPr/>
        <p:nvPr/>
      </p:nvGrpSpPr>
      <p:grpSpPr>
        <a:xfrm>
          <a:off x="0" y="0"/>
          <a:ext cx="0" cy="0"/>
          <a:chOff x="0" y="0"/>
          <a:chExt cx="0" cy="0"/>
        </a:xfrm>
      </p:grpSpPr>
      <p:sp>
        <p:nvSpPr>
          <p:cNvPr id="111" name="Google Shape;111;p25"/>
          <p:cNvSpPr txBox="1"/>
          <p:nvPr>
            <p:ph type="title"/>
          </p:nvPr>
        </p:nvSpPr>
        <p:spPr>
          <a:xfrm>
            <a:off x="311700" y="15996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Hazzel Free Shopping in Covid-19 Age</a:t>
            </a:r>
            <a:endParaRPr/>
          </a:p>
        </p:txBody>
      </p:sp>
      <p:sp>
        <p:nvSpPr>
          <p:cNvPr id="112" name="Google Shape;112;p25"/>
          <p:cNvSpPr txBox="1"/>
          <p:nvPr>
            <p:ph type="title"/>
          </p:nvPr>
        </p:nvSpPr>
        <p:spPr>
          <a:xfrm>
            <a:off x="311700" y="2388825"/>
            <a:ext cx="8520600" cy="85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t>Enforce shopping discipline, make shopping/selling guidelines for local retailers as well people</a:t>
            </a:r>
            <a:br>
              <a:rPr lang="en" sz="1800"/>
            </a:br>
            <a:endParaRPr sz="1800"/>
          </a:p>
          <a:p>
            <a:pPr indent="0" lvl="0" marL="0" rtl="0" algn="ctr">
              <a:lnSpc>
                <a:spcPct val="100000"/>
              </a:lnSpc>
              <a:spcBef>
                <a:spcPts val="0"/>
              </a:spcBef>
              <a:spcAft>
                <a:spcPts val="0"/>
              </a:spcAft>
              <a:buSzPts val="3600"/>
              <a:buNone/>
            </a:pPr>
            <a:r>
              <a:t/>
            </a:r>
            <a:endParaRPr sz="1800"/>
          </a:p>
        </p:txBody>
      </p:sp>
      <p:pic>
        <p:nvPicPr>
          <p:cNvPr id="113" name="Google Shape;113;p25"/>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114" name="Google Shape;114;p25"/>
          <p:cNvPicPr preferRelativeResize="0"/>
          <p:nvPr/>
        </p:nvPicPr>
        <p:blipFill rotWithShape="1">
          <a:blip r:embed="rId4">
            <a:alphaModFix/>
          </a:blip>
          <a:srcRect b="0" l="0" r="0" t="0"/>
          <a:stretch/>
        </p:blipFill>
        <p:spPr>
          <a:xfrm>
            <a:off x="152405" y="133950"/>
            <a:ext cx="1895475" cy="428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8" name="Shape 118"/>
        <p:cNvGrpSpPr/>
        <p:nvPr/>
      </p:nvGrpSpPr>
      <p:grpSpPr>
        <a:xfrm>
          <a:off x="0" y="0"/>
          <a:ext cx="0" cy="0"/>
          <a:chOff x="0" y="0"/>
          <a:chExt cx="0" cy="0"/>
        </a:xfrm>
      </p:grpSpPr>
      <p:sp>
        <p:nvSpPr>
          <p:cNvPr id="119" name="Google Shape;119;p26"/>
          <p:cNvSpPr txBox="1"/>
          <p:nvPr>
            <p:ph type="title"/>
          </p:nvPr>
        </p:nvSpPr>
        <p:spPr>
          <a:xfrm>
            <a:off x="311700" y="22854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t>Hassle free supply &amp; buying of essential commodities following all the social distancing measures</a:t>
            </a:r>
            <a:endParaRPr sz="2400"/>
          </a:p>
        </p:txBody>
      </p:sp>
      <p:pic>
        <p:nvPicPr>
          <p:cNvPr id="120" name="Google Shape;120;p26"/>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121" name="Google Shape;121;p26"/>
          <p:cNvPicPr preferRelativeResize="0"/>
          <p:nvPr/>
        </p:nvPicPr>
        <p:blipFill rotWithShape="1">
          <a:blip r:embed="rId4">
            <a:alphaModFix/>
          </a:blip>
          <a:srcRect b="0" l="0" r="0" t="0"/>
          <a:stretch/>
        </p:blipFill>
        <p:spPr>
          <a:xfrm>
            <a:off x="152405" y="133950"/>
            <a:ext cx="1895475" cy="42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5" name="Shape 125"/>
        <p:cNvGrpSpPr/>
        <p:nvPr/>
      </p:nvGrpSpPr>
      <p:grpSpPr>
        <a:xfrm>
          <a:off x="0" y="0"/>
          <a:ext cx="0" cy="0"/>
          <a:chOff x="0" y="0"/>
          <a:chExt cx="0" cy="0"/>
        </a:xfrm>
      </p:grpSpPr>
      <p:sp>
        <p:nvSpPr>
          <p:cNvPr id="126" name="Google Shape;126;p27"/>
          <p:cNvSpPr txBox="1"/>
          <p:nvPr>
            <p:ph type="title"/>
          </p:nvPr>
        </p:nvSpPr>
        <p:spPr>
          <a:xfrm>
            <a:off x="311700" y="749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Calibri"/>
                <a:ea typeface="Calibri"/>
                <a:cs typeface="Calibri"/>
                <a:sym typeface="Calibri"/>
              </a:rPr>
              <a:t>Problem/s you are solving</a:t>
            </a:r>
            <a:endParaRPr>
              <a:latin typeface="Calibri"/>
              <a:ea typeface="Calibri"/>
              <a:cs typeface="Calibri"/>
              <a:sym typeface="Calibri"/>
            </a:endParaRPr>
          </a:p>
        </p:txBody>
      </p:sp>
      <p:sp>
        <p:nvSpPr>
          <p:cNvPr id="127" name="Google Shape;127;p27"/>
          <p:cNvSpPr txBox="1"/>
          <p:nvPr>
            <p:ph idx="1" type="body"/>
          </p:nvPr>
        </p:nvSpPr>
        <p:spPr>
          <a:xfrm>
            <a:off x="311700" y="1386400"/>
            <a:ext cx="8520600" cy="33351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t/>
            </a:r>
            <a:endParaRPr>
              <a:solidFill>
                <a:srgbClr val="666666"/>
              </a:solidFill>
              <a:latin typeface="PT Sans Narrow"/>
              <a:ea typeface="PT Sans Narrow"/>
              <a:cs typeface="PT Sans Narrow"/>
              <a:sym typeface="PT Sans Narrow"/>
            </a:endParaRPr>
          </a:p>
          <a:p>
            <a:pPr indent="-342900" lvl="0" marL="457200" rtl="0" algn="just">
              <a:spcBef>
                <a:spcPts val="0"/>
              </a:spcBef>
              <a:spcAft>
                <a:spcPts val="0"/>
              </a:spcAft>
              <a:buClr>
                <a:srgbClr val="666666"/>
              </a:buClr>
              <a:buSzPts val="1800"/>
              <a:buFont typeface="PT Sans Narrow"/>
              <a:buAutoNum type="arabicParenR"/>
            </a:pPr>
            <a:r>
              <a:rPr lang="en">
                <a:solidFill>
                  <a:srgbClr val="666666"/>
                </a:solidFill>
                <a:latin typeface="PT Sans Narrow"/>
                <a:ea typeface="PT Sans Narrow"/>
                <a:cs typeface="PT Sans Narrow"/>
                <a:sym typeface="PT Sans Narrow"/>
              </a:rPr>
              <a:t>Shopping for essentials without enforce social distancing.</a:t>
            </a:r>
            <a:endParaRPr>
              <a:solidFill>
                <a:srgbClr val="666666"/>
              </a:solidFill>
              <a:latin typeface="PT Sans Narrow"/>
              <a:ea typeface="PT Sans Narrow"/>
              <a:cs typeface="PT Sans Narrow"/>
              <a:sym typeface="PT Sans Narrow"/>
            </a:endParaRPr>
          </a:p>
          <a:p>
            <a:pPr indent="0" lvl="0" marL="457200" rtl="0" algn="just">
              <a:spcBef>
                <a:spcPts val="0"/>
              </a:spcBef>
              <a:spcAft>
                <a:spcPts val="0"/>
              </a:spcAft>
              <a:buNone/>
            </a:pPr>
            <a:r>
              <a:t/>
            </a:r>
            <a:endParaRPr>
              <a:solidFill>
                <a:srgbClr val="666666"/>
              </a:solidFill>
              <a:latin typeface="PT Sans Narrow"/>
              <a:ea typeface="PT Sans Narrow"/>
              <a:cs typeface="PT Sans Narrow"/>
              <a:sym typeface="PT Sans Narrow"/>
            </a:endParaRPr>
          </a:p>
          <a:p>
            <a:pPr indent="-342900" lvl="0" marL="457200" rtl="0" algn="just">
              <a:spcBef>
                <a:spcPts val="0"/>
              </a:spcBef>
              <a:spcAft>
                <a:spcPts val="0"/>
              </a:spcAft>
              <a:buClr>
                <a:srgbClr val="666666"/>
              </a:buClr>
              <a:buSzPts val="1800"/>
              <a:buFont typeface="PT Sans Narrow"/>
              <a:buAutoNum type="arabicParenR"/>
            </a:pPr>
            <a:r>
              <a:rPr lang="en">
                <a:solidFill>
                  <a:srgbClr val="666666"/>
                </a:solidFill>
                <a:latin typeface="PT Sans Narrow"/>
                <a:ea typeface="PT Sans Narrow"/>
                <a:cs typeface="PT Sans Narrow"/>
                <a:sym typeface="PT Sans Narrow"/>
              </a:rPr>
              <a:t>Overcrowding at shops such as Grocery stores, Pharmaceutical Stores, Super Markets etc.</a:t>
            </a:r>
            <a:endParaRPr>
              <a:solidFill>
                <a:srgbClr val="666666"/>
              </a:solidFill>
              <a:latin typeface="PT Sans Narrow"/>
              <a:ea typeface="PT Sans Narrow"/>
              <a:cs typeface="PT Sans Narrow"/>
              <a:sym typeface="PT Sans Narrow"/>
            </a:endParaRPr>
          </a:p>
          <a:p>
            <a:pPr indent="0" lvl="0" marL="457200" rtl="0" algn="just">
              <a:spcBef>
                <a:spcPts val="0"/>
              </a:spcBef>
              <a:spcAft>
                <a:spcPts val="0"/>
              </a:spcAft>
              <a:buNone/>
            </a:pPr>
            <a:r>
              <a:t/>
            </a:r>
            <a:endParaRPr>
              <a:solidFill>
                <a:srgbClr val="666666"/>
              </a:solidFill>
              <a:latin typeface="PT Sans Narrow"/>
              <a:ea typeface="PT Sans Narrow"/>
              <a:cs typeface="PT Sans Narrow"/>
              <a:sym typeface="PT Sans Narrow"/>
            </a:endParaRPr>
          </a:p>
          <a:p>
            <a:pPr indent="-342900" lvl="0" marL="457200" rtl="0" algn="just">
              <a:spcBef>
                <a:spcPts val="0"/>
              </a:spcBef>
              <a:spcAft>
                <a:spcPts val="0"/>
              </a:spcAft>
              <a:buClr>
                <a:srgbClr val="666666"/>
              </a:buClr>
              <a:buSzPts val="1800"/>
              <a:buFont typeface="PT Sans Narrow"/>
              <a:buAutoNum type="arabicParenR"/>
            </a:pPr>
            <a:r>
              <a:rPr lang="en">
                <a:solidFill>
                  <a:srgbClr val="666666"/>
                </a:solidFill>
                <a:latin typeface="PT Sans Narrow"/>
                <a:ea typeface="PT Sans Narrow"/>
                <a:cs typeface="PT Sans Narrow"/>
                <a:sym typeface="PT Sans Narrow"/>
              </a:rPr>
              <a:t>Ensuring unhindered supply of essential services with &amp; without home delivery.</a:t>
            </a:r>
            <a:endParaRPr>
              <a:solidFill>
                <a:srgbClr val="666666"/>
              </a:solidFill>
              <a:latin typeface="PT Sans Narrow"/>
              <a:ea typeface="PT Sans Narrow"/>
              <a:cs typeface="PT Sans Narrow"/>
              <a:sym typeface="PT Sans Narrow"/>
            </a:endParaRPr>
          </a:p>
          <a:p>
            <a:pPr indent="0" lvl="0" marL="457200" rtl="0" algn="just">
              <a:spcBef>
                <a:spcPts val="0"/>
              </a:spcBef>
              <a:spcAft>
                <a:spcPts val="0"/>
              </a:spcAft>
              <a:buNone/>
            </a:pPr>
            <a:r>
              <a:t/>
            </a:r>
            <a:endParaRPr>
              <a:solidFill>
                <a:srgbClr val="666666"/>
              </a:solidFill>
              <a:latin typeface="PT Sans Narrow"/>
              <a:ea typeface="PT Sans Narrow"/>
              <a:cs typeface="PT Sans Narrow"/>
              <a:sym typeface="PT Sans Narrow"/>
            </a:endParaRPr>
          </a:p>
          <a:p>
            <a:pPr indent="-342900" lvl="0" marL="457200" rtl="0" algn="just">
              <a:spcBef>
                <a:spcPts val="0"/>
              </a:spcBef>
              <a:spcAft>
                <a:spcPts val="0"/>
              </a:spcAft>
              <a:buClr>
                <a:srgbClr val="666666"/>
              </a:buClr>
              <a:buSzPts val="1800"/>
              <a:buFont typeface="PT Sans Narrow"/>
              <a:buAutoNum type="arabicParenR"/>
            </a:pPr>
            <a:r>
              <a:rPr lang="en">
                <a:solidFill>
                  <a:srgbClr val="666666"/>
                </a:solidFill>
                <a:latin typeface="PT Sans Narrow"/>
                <a:ea typeface="PT Sans Narrow"/>
                <a:cs typeface="PT Sans Narrow"/>
                <a:sym typeface="PT Sans Narrow"/>
              </a:rPr>
              <a:t>Converting manual coupon system to e-coupon for supermakets.</a:t>
            </a:r>
            <a:endParaRPr>
              <a:solidFill>
                <a:srgbClr val="666666"/>
              </a:solidFill>
              <a:latin typeface="PT Sans Narrow"/>
              <a:ea typeface="PT Sans Narrow"/>
              <a:cs typeface="PT Sans Narrow"/>
              <a:sym typeface="PT Sans Narrow"/>
            </a:endParaRPr>
          </a:p>
          <a:p>
            <a:pPr indent="0" lvl="0" marL="0" rtl="0" algn="just">
              <a:spcBef>
                <a:spcPts val="0"/>
              </a:spcBef>
              <a:spcAft>
                <a:spcPts val="0"/>
              </a:spcAft>
              <a:buNone/>
            </a:pPr>
            <a:r>
              <a:t/>
            </a:r>
            <a:endParaRPr>
              <a:solidFill>
                <a:srgbClr val="666666"/>
              </a:solidFill>
              <a:latin typeface="PT Sans Narrow"/>
              <a:ea typeface="PT Sans Narrow"/>
              <a:cs typeface="PT Sans Narrow"/>
              <a:sym typeface="PT Sans Narrow"/>
            </a:endParaRPr>
          </a:p>
          <a:p>
            <a:pPr indent="0" lvl="0" marL="0" rtl="0" algn="just">
              <a:spcBef>
                <a:spcPts val="0"/>
              </a:spcBef>
              <a:spcAft>
                <a:spcPts val="0"/>
              </a:spcAft>
              <a:buNone/>
            </a:pPr>
            <a:r>
              <a:t/>
            </a:r>
            <a:endParaRPr>
              <a:solidFill>
                <a:srgbClr val="666666"/>
              </a:solidFill>
              <a:latin typeface="PT Sans Narrow"/>
              <a:ea typeface="PT Sans Narrow"/>
              <a:cs typeface="PT Sans Narrow"/>
              <a:sym typeface="PT Sans Narrow"/>
            </a:endParaRPr>
          </a:p>
        </p:txBody>
      </p:sp>
      <p:pic>
        <p:nvPicPr>
          <p:cNvPr id="128" name="Google Shape;128;p27"/>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129" name="Google Shape;129;p27"/>
          <p:cNvPicPr preferRelativeResize="0"/>
          <p:nvPr/>
        </p:nvPicPr>
        <p:blipFill rotWithShape="1">
          <a:blip r:embed="rId4">
            <a:alphaModFix/>
          </a:blip>
          <a:srcRect b="0" l="0" r="0" t="0"/>
          <a:stretch/>
        </p:blipFill>
        <p:spPr>
          <a:xfrm>
            <a:off x="152405" y="133950"/>
            <a:ext cx="1895475" cy="428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3" name="Shape 133"/>
        <p:cNvGrpSpPr/>
        <p:nvPr/>
      </p:nvGrpSpPr>
      <p:grpSpPr>
        <a:xfrm>
          <a:off x="0" y="0"/>
          <a:ext cx="0" cy="0"/>
          <a:chOff x="0" y="0"/>
          <a:chExt cx="0" cy="0"/>
        </a:xfrm>
      </p:grpSpPr>
      <p:sp>
        <p:nvSpPr>
          <p:cNvPr id="134" name="Google Shape;134;p28"/>
          <p:cNvSpPr txBox="1"/>
          <p:nvPr>
            <p:ph type="title"/>
          </p:nvPr>
        </p:nvSpPr>
        <p:spPr>
          <a:xfrm>
            <a:off x="235500" y="632625"/>
            <a:ext cx="8520600" cy="49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Solution</a:t>
            </a:r>
            <a:endParaRPr/>
          </a:p>
        </p:txBody>
      </p:sp>
      <p:sp>
        <p:nvSpPr>
          <p:cNvPr id="135" name="Google Shape;135;p28"/>
          <p:cNvSpPr txBox="1"/>
          <p:nvPr>
            <p:ph idx="1" type="body"/>
          </p:nvPr>
        </p:nvSpPr>
        <p:spPr>
          <a:xfrm>
            <a:off x="311700" y="1304875"/>
            <a:ext cx="8520600" cy="363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666666"/>
                </a:solidFill>
                <a:highlight>
                  <a:srgbClr val="FFFFFF"/>
                </a:highlight>
                <a:latin typeface="PT Sans Narrow"/>
                <a:ea typeface="PT Sans Narrow"/>
                <a:cs typeface="PT Sans Narrow"/>
                <a:sym typeface="PT Sans Narrow"/>
              </a:rPr>
              <a:t>A mobile application can be built which can allow store owners as well as people to register themselves with their details. </a:t>
            </a:r>
            <a:endParaRPr sz="1600">
              <a:solidFill>
                <a:srgbClr val="666666"/>
              </a:solidFill>
              <a:highlight>
                <a:srgbClr val="FFFFFF"/>
              </a:highlight>
              <a:latin typeface="PT Sans Narrow"/>
              <a:ea typeface="PT Sans Narrow"/>
              <a:cs typeface="PT Sans Narrow"/>
              <a:sym typeface="PT Sans Narrow"/>
            </a:endParaRPr>
          </a:p>
          <a:p>
            <a:pPr indent="0" lvl="0" marL="0" rtl="0" algn="l">
              <a:lnSpc>
                <a:spcPct val="115000"/>
              </a:lnSpc>
              <a:spcBef>
                <a:spcPts val="1600"/>
              </a:spcBef>
              <a:spcAft>
                <a:spcPts val="0"/>
              </a:spcAft>
              <a:buNone/>
            </a:pPr>
            <a:r>
              <a:rPr lang="en" sz="1600">
                <a:solidFill>
                  <a:srgbClr val="666666"/>
                </a:solidFill>
                <a:highlight>
                  <a:srgbClr val="FFFFFF"/>
                </a:highlight>
                <a:latin typeface="PT Sans Narrow"/>
                <a:ea typeface="PT Sans Narrow"/>
                <a:cs typeface="PT Sans Narrow"/>
                <a:sym typeface="PT Sans Narrow"/>
              </a:rPr>
              <a:t>So whenever people want to buy something from the store they can make a request on the app. People can send a list of products they wish to buy to the appointed shop. </a:t>
            </a:r>
            <a:endParaRPr sz="1600">
              <a:solidFill>
                <a:srgbClr val="666666"/>
              </a:solidFill>
              <a:highlight>
                <a:srgbClr val="FFFFFF"/>
              </a:highlight>
              <a:latin typeface="PT Sans Narrow"/>
              <a:ea typeface="PT Sans Narrow"/>
              <a:cs typeface="PT Sans Narrow"/>
              <a:sym typeface="PT Sans Narrow"/>
            </a:endParaRPr>
          </a:p>
          <a:p>
            <a:pPr indent="0" lvl="0" marL="0" rtl="0" algn="just">
              <a:spcBef>
                <a:spcPts val="1600"/>
              </a:spcBef>
              <a:spcAft>
                <a:spcPts val="0"/>
              </a:spcAft>
              <a:buNone/>
            </a:pPr>
            <a:r>
              <a:rPr lang="en" sz="1600">
                <a:solidFill>
                  <a:srgbClr val="666666"/>
                </a:solidFill>
                <a:latin typeface="PT Sans Narrow"/>
                <a:ea typeface="PT Sans Narrow"/>
                <a:cs typeface="PT Sans Narrow"/>
                <a:sym typeface="PT Sans Narrow"/>
              </a:rPr>
              <a:t>Considering the addresses of both ( customer &amp; store ),  some nearest stores will be shown to customers. Out of these shops, customers can select the shop where they want to purchase products.</a:t>
            </a:r>
            <a:endParaRPr sz="1600">
              <a:solidFill>
                <a:srgbClr val="666666"/>
              </a:solidFill>
              <a:latin typeface="PT Sans Narrow"/>
              <a:ea typeface="PT Sans Narrow"/>
              <a:cs typeface="PT Sans Narrow"/>
              <a:sym typeface="PT Sans Narrow"/>
            </a:endParaRPr>
          </a:p>
          <a:p>
            <a:pPr indent="0" lvl="0" marL="0" rtl="0" algn="just">
              <a:spcBef>
                <a:spcPts val="1000"/>
              </a:spcBef>
              <a:spcAft>
                <a:spcPts val="0"/>
              </a:spcAft>
              <a:buNone/>
            </a:pPr>
            <a:r>
              <a:rPr lang="en" sz="1600">
                <a:solidFill>
                  <a:srgbClr val="666666"/>
                </a:solidFill>
                <a:highlight>
                  <a:srgbClr val="FFFFFF"/>
                </a:highlight>
                <a:latin typeface="PT Sans Narrow"/>
                <a:ea typeface="PT Sans Narrow"/>
                <a:cs typeface="PT Sans Narrow"/>
                <a:sym typeface="PT Sans Narrow"/>
              </a:rPr>
              <a:t>Customer can go and collect, pay at the time slot allocated to them. </a:t>
            </a:r>
            <a:endParaRPr sz="1600">
              <a:solidFill>
                <a:srgbClr val="666666"/>
              </a:solidFill>
              <a:highlight>
                <a:srgbClr val="FFFFFF"/>
              </a:highlight>
              <a:latin typeface="PT Sans Narrow"/>
              <a:ea typeface="PT Sans Narrow"/>
              <a:cs typeface="PT Sans Narrow"/>
              <a:sym typeface="PT Sans Narrow"/>
            </a:endParaRPr>
          </a:p>
          <a:p>
            <a:pPr indent="0" lvl="0" marL="0" rtl="0" algn="just">
              <a:spcBef>
                <a:spcPts val="1000"/>
              </a:spcBef>
              <a:spcAft>
                <a:spcPts val="0"/>
              </a:spcAft>
              <a:buNone/>
            </a:pPr>
            <a:r>
              <a:rPr lang="en" sz="1600">
                <a:solidFill>
                  <a:srgbClr val="666666"/>
                </a:solidFill>
                <a:highlight>
                  <a:srgbClr val="FFFFFF"/>
                </a:highlight>
                <a:latin typeface="PT Sans Narrow"/>
                <a:ea typeface="PT Sans Narrow"/>
                <a:cs typeface="PT Sans Narrow"/>
                <a:sym typeface="PT Sans Narrow"/>
              </a:rPr>
              <a:t>In this way, crowd can be managed by allocating people to different time slots and stores, and sending the product list directly to the shop owner via app, makes the shop owner to keep a list of products ready with the bill, and also makes the customer avoid spending much time at the shop. </a:t>
            </a:r>
            <a:endParaRPr sz="1600">
              <a:solidFill>
                <a:srgbClr val="666666"/>
              </a:solidFill>
              <a:latin typeface="PT Sans Narrow"/>
              <a:ea typeface="PT Sans Narrow"/>
              <a:cs typeface="PT Sans Narrow"/>
              <a:sym typeface="PT Sans Narrow"/>
            </a:endParaRPr>
          </a:p>
          <a:p>
            <a:pPr indent="0" lvl="0" marL="0" rtl="0" algn="l">
              <a:lnSpc>
                <a:spcPct val="115000"/>
              </a:lnSpc>
              <a:spcBef>
                <a:spcPts val="0"/>
              </a:spcBef>
              <a:spcAft>
                <a:spcPts val="1600"/>
              </a:spcAft>
              <a:buSzPts val="1800"/>
              <a:buNone/>
            </a:pPr>
            <a:r>
              <a:t/>
            </a:r>
            <a:endParaRPr sz="1400">
              <a:solidFill>
                <a:srgbClr val="666666"/>
              </a:solidFill>
              <a:latin typeface="PT Sans Narrow"/>
              <a:ea typeface="PT Sans Narrow"/>
              <a:cs typeface="PT Sans Narrow"/>
              <a:sym typeface="PT Sans Narrow"/>
            </a:endParaRPr>
          </a:p>
        </p:txBody>
      </p:sp>
      <p:pic>
        <p:nvPicPr>
          <p:cNvPr id="136" name="Google Shape;136;p28"/>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137" name="Google Shape;137;p28"/>
          <p:cNvPicPr preferRelativeResize="0"/>
          <p:nvPr/>
        </p:nvPicPr>
        <p:blipFill rotWithShape="1">
          <a:blip r:embed="rId4">
            <a:alphaModFix/>
          </a:blip>
          <a:srcRect b="0" l="0" r="0" t="0"/>
          <a:stretch/>
        </p:blipFill>
        <p:spPr>
          <a:xfrm>
            <a:off x="152405" y="133950"/>
            <a:ext cx="1895475" cy="428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1" name="Shape 141"/>
        <p:cNvGrpSpPr/>
        <p:nvPr/>
      </p:nvGrpSpPr>
      <p:grpSpPr>
        <a:xfrm>
          <a:off x="0" y="0"/>
          <a:ext cx="0" cy="0"/>
          <a:chOff x="0" y="0"/>
          <a:chExt cx="0" cy="0"/>
        </a:xfrm>
      </p:grpSpPr>
      <p:sp>
        <p:nvSpPr>
          <p:cNvPr id="142" name="Google Shape;142;p29"/>
          <p:cNvSpPr txBox="1"/>
          <p:nvPr>
            <p:ph type="title"/>
          </p:nvPr>
        </p:nvSpPr>
        <p:spPr>
          <a:xfrm>
            <a:off x="159300" y="522400"/>
            <a:ext cx="8520600" cy="80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Innovation you bring in</a:t>
            </a:r>
            <a:endParaRPr/>
          </a:p>
        </p:txBody>
      </p:sp>
      <p:sp>
        <p:nvSpPr>
          <p:cNvPr id="143" name="Google Shape;143;p29"/>
          <p:cNvSpPr txBox="1"/>
          <p:nvPr>
            <p:ph idx="1" type="body"/>
          </p:nvPr>
        </p:nvSpPr>
        <p:spPr>
          <a:xfrm>
            <a:off x="235500" y="1322500"/>
            <a:ext cx="8520600" cy="347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PT Sans Narrow"/>
                <a:ea typeface="PT Sans Narrow"/>
                <a:cs typeface="PT Sans Narrow"/>
                <a:sym typeface="PT Sans Narrow"/>
              </a:rPr>
              <a:t>In india it is not possible to implement home delivery for everyone considering the population, man power &amp; geographical constraints. Hence providing a solution which can avoid overcrowding with/without offering home delivery.</a:t>
            </a:r>
            <a:endParaRPr>
              <a:latin typeface="PT Sans Narrow"/>
              <a:ea typeface="PT Sans Narrow"/>
              <a:cs typeface="PT Sans Narrow"/>
              <a:sym typeface="PT Sans Narrow"/>
            </a:endParaRPr>
          </a:p>
          <a:p>
            <a:pPr indent="0" lvl="0" marL="0" rtl="0" algn="l">
              <a:lnSpc>
                <a:spcPct val="115000"/>
              </a:lnSpc>
              <a:spcBef>
                <a:spcPts val="1600"/>
              </a:spcBef>
              <a:spcAft>
                <a:spcPts val="0"/>
              </a:spcAft>
              <a:buSzPts val="1800"/>
              <a:buNone/>
            </a:pPr>
            <a:r>
              <a:rPr lang="en">
                <a:latin typeface="PT Sans Narrow"/>
                <a:ea typeface="PT Sans Narrow"/>
                <a:cs typeface="PT Sans Narrow"/>
                <a:sym typeface="PT Sans Narrow"/>
              </a:rPr>
              <a:t>Nowadays most of the supermarkets like D-MART are implementing coupon system, where people make huge crowd to to collect them &amp; wait for their turn to shop, hence we are implementing e-coupon so that  people can directly go to market at time slot allocated to them.</a:t>
            </a:r>
            <a:endParaRPr>
              <a:latin typeface="PT Sans Narrow"/>
              <a:ea typeface="PT Sans Narrow"/>
              <a:cs typeface="PT Sans Narrow"/>
              <a:sym typeface="PT Sans Narrow"/>
            </a:endParaRPr>
          </a:p>
          <a:p>
            <a:pPr indent="0" lvl="0" marL="0" rtl="0" algn="l">
              <a:lnSpc>
                <a:spcPct val="115000"/>
              </a:lnSpc>
              <a:spcBef>
                <a:spcPts val="1600"/>
              </a:spcBef>
              <a:spcAft>
                <a:spcPts val="0"/>
              </a:spcAft>
              <a:buSzPts val="1800"/>
              <a:buNone/>
            </a:pPr>
            <a:r>
              <a:t/>
            </a:r>
            <a:endParaRPr>
              <a:latin typeface="PT Sans Narrow"/>
              <a:ea typeface="PT Sans Narrow"/>
              <a:cs typeface="PT Sans Narrow"/>
              <a:sym typeface="PT Sans Narrow"/>
            </a:endParaRPr>
          </a:p>
          <a:p>
            <a:pPr indent="0" lvl="0" marL="0" rtl="0" algn="l">
              <a:lnSpc>
                <a:spcPct val="115000"/>
              </a:lnSpc>
              <a:spcBef>
                <a:spcPts val="1600"/>
              </a:spcBef>
              <a:spcAft>
                <a:spcPts val="0"/>
              </a:spcAft>
              <a:buSzPts val="1800"/>
              <a:buNone/>
            </a:pPr>
            <a:r>
              <a:t/>
            </a:r>
            <a:endParaRPr>
              <a:latin typeface="PT Sans Narrow"/>
              <a:ea typeface="PT Sans Narrow"/>
              <a:cs typeface="PT Sans Narrow"/>
              <a:sym typeface="PT Sans Narrow"/>
            </a:endParaRPr>
          </a:p>
          <a:p>
            <a:pPr indent="0" lvl="0" marL="0" rtl="0" algn="l">
              <a:lnSpc>
                <a:spcPct val="115000"/>
              </a:lnSpc>
              <a:spcBef>
                <a:spcPts val="1600"/>
              </a:spcBef>
              <a:spcAft>
                <a:spcPts val="1600"/>
              </a:spcAft>
              <a:buSzPts val="1800"/>
              <a:buNone/>
            </a:pPr>
            <a:r>
              <a:t/>
            </a:r>
            <a:endParaRPr>
              <a:latin typeface="PT Sans Narrow"/>
              <a:ea typeface="PT Sans Narrow"/>
              <a:cs typeface="PT Sans Narrow"/>
              <a:sym typeface="PT Sans Narrow"/>
            </a:endParaRPr>
          </a:p>
        </p:txBody>
      </p:sp>
      <p:pic>
        <p:nvPicPr>
          <p:cNvPr id="144" name="Google Shape;144;p29"/>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145" name="Google Shape;145;p29"/>
          <p:cNvPicPr preferRelativeResize="0"/>
          <p:nvPr/>
        </p:nvPicPr>
        <p:blipFill rotWithShape="1">
          <a:blip r:embed="rId4">
            <a:alphaModFix/>
          </a:blip>
          <a:srcRect b="0" l="0" r="0" t="0"/>
          <a:stretch/>
        </p:blipFill>
        <p:spPr>
          <a:xfrm>
            <a:off x="152405" y="133950"/>
            <a:ext cx="1895475" cy="428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9" name="Shape 149"/>
        <p:cNvGrpSpPr/>
        <p:nvPr/>
      </p:nvGrpSpPr>
      <p:grpSpPr>
        <a:xfrm>
          <a:off x="0" y="0"/>
          <a:ext cx="0" cy="0"/>
          <a:chOff x="0" y="0"/>
          <a:chExt cx="0" cy="0"/>
        </a:xfrm>
      </p:grpSpPr>
      <p:sp>
        <p:nvSpPr>
          <p:cNvPr id="150" name="Google Shape;150;p30"/>
          <p:cNvSpPr txBox="1"/>
          <p:nvPr>
            <p:ph type="title"/>
          </p:nvPr>
        </p:nvSpPr>
        <p:spPr>
          <a:xfrm>
            <a:off x="159300" y="7498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Future Aspects</a:t>
            </a:r>
            <a:endParaRPr/>
          </a:p>
        </p:txBody>
      </p:sp>
      <p:sp>
        <p:nvSpPr>
          <p:cNvPr id="151" name="Google Shape;151;p30"/>
          <p:cNvSpPr txBox="1"/>
          <p:nvPr>
            <p:ph idx="1" type="body"/>
          </p:nvPr>
        </p:nvSpPr>
        <p:spPr>
          <a:xfrm>
            <a:off x="235500" y="1509775"/>
            <a:ext cx="8520600" cy="3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SzPts val="1800"/>
              <a:buNone/>
            </a:pPr>
            <a:r>
              <a:rPr lang="en">
                <a:latin typeface="PT Sans Narrow"/>
                <a:ea typeface="PT Sans Narrow"/>
                <a:cs typeface="PT Sans Narrow"/>
                <a:sym typeface="PT Sans Narrow"/>
              </a:rPr>
              <a:t>If the app comes in real life use, then even after the lockdown, people can still continue buying things maintaining social distance.</a:t>
            </a:r>
            <a:endParaRPr>
              <a:latin typeface="PT Sans Narrow"/>
              <a:ea typeface="PT Sans Narrow"/>
              <a:cs typeface="PT Sans Narrow"/>
              <a:sym typeface="PT Sans Narrow"/>
            </a:endParaRPr>
          </a:p>
        </p:txBody>
      </p:sp>
      <p:pic>
        <p:nvPicPr>
          <p:cNvPr id="152" name="Google Shape;152;p30"/>
          <p:cNvPicPr preferRelativeResize="0"/>
          <p:nvPr/>
        </p:nvPicPr>
        <p:blipFill rotWithShape="1">
          <a:blip r:embed="rId3">
            <a:alphaModFix/>
          </a:blip>
          <a:srcRect b="0" l="0" r="0" t="0"/>
          <a:stretch/>
        </p:blipFill>
        <p:spPr>
          <a:xfrm>
            <a:off x="8071750" y="133950"/>
            <a:ext cx="936176" cy="800124"/>
          </a:xfrm>
          <a:prstGeom prst="rect">
            <a:avLst/>
          </a:prstGeom>
          <a:noFill/>
          <a:ln>
            <a:noFill/>
          </a:ln>
        </p:spPr>
      </p:pic>
      <p:pic>
        <p:nvPicPr>
          <p:cNvPr id="153" name="Google Shape;153;p30"/>
          <p:cNvPicPr preferRelativeResize="0"/>
          <p:nvPr/>
        </p:nvPicPr>
        <p:blipFill rotWithShape="1">
          <a:blip r:embed="rId4">
            <a:alphaModFix/>
          </a:blip>
          <a:srcRect b="0" l="0" r="0" t="0"/>
          <a:stretch/>
        </p:blipFill>
        <p:spPr>
          <a:xfrm>
            <a:off x="152405" y="133950"/>
            <a:ext cx="1895475" cy="428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