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1e9c92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1e9c92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25001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25001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1f2d0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1f2d0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1f2d05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1f2d05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1f2d05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1f2d05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1f2d05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1f2d05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1f2d05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1f2d05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1f2d05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1f2d05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1f2d05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1f2d05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1e9c92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1e9c92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d2330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d2330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1e9c92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1e9c92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1f2d05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1f2d05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1f2247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1f2247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1f2247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1f2247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1f2247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1f2247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1f2247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1f2247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1e845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1e845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1e8458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1e8458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1f224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1f224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1e9c92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1e9c92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d2330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d2330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1e8458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1e8458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1f2d05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71f2d05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e9c92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e9c92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e9c92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e9c92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e9c92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e9c92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e9c92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1e9c92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dd2330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dd2330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1e9c929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1e9c929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ocker.com/customers" TargetMode="External"/><Relationship Id="rId10" Type="http://schemas.openxmlformats.org/officeDocument/2006/relationships/hyperlink" Target="https://github.com/theodorosploumis/docker-presentation/tree/gh-pages/examples/shortcuts/docker-aliases.sh" TargetMode="External"/><Relationship Id="rId13" Type="http://schemas.openxmlformats.org/officeDocument/2006/relationships/hyperlink" Target="https://www.docker.com/customers" TargetMode="External"/><Relationship Id="rId12" Type="http://schemas.openxmlformats.org/officeDocument/2006/relationships/hyperlink" Target="https://www.docker.com/custom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veggiemonk/awesome-docker" TargetMode="External"/><Relationship Id="rId4" Type="http://schemas.openxmlformats.org/officeDocument/2006/relationships/hyperlink" Target="https://github.com/wsargent/docker-cheat-sheet" TargetMode="External"/><Relationship Id="rId9" Type="http://schemas.openxmlformats.org/officeDocument/2006/relationships/hyperlink" Target="https://github.com/theodorosploumis/docker-presentation/tree/gh-pages/examples/shortcuts/docker-aliases.sh" TargetMode="External"/><Relationship Id="rId5" Type="http://schemas.openxmlformats.org/officeDocument/2006/relationships/hyperlink" Target="https://github.com/wsargent/docker-cheat-sheet" TargetMode="External"/><Relationship Id="rId6" Type="http://schemas.openxmlformats.org/officeDocument/2006/relationships/hyperlink" Target="https://www.manning.com/books/docker-in-practice" TargetMode="External"/><Relationship Id="rId7" Type="http://schemas.openxmlformats.org/officeDocument/2006/relationships/hyperlink" Target="http://www.dockerbook.com/" TargetMode="External"/><Relationship Id="rId8" Type="http://schemas.openxmlformats.org/officeDocument/2006/relationships/hyperlink" Target="http://www.dockerbook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heodorosploumis.github.io/docker-presentation/#/21" TargetMode="External"/><Relationship Id="rId4" Type="http://schemas.openxmlformats.org/officeDocument/2006/relationships/hyperlink" Target="https://theodorosploumis.github.io/docker-presentation/#/21" TargetMode="External"/><Relationship Id="rId5" Type="http://schemas.openxmlformats.org/officeDocument/2006/relationships/hyperlink" Target="https://github.com/InternityFoundation/IOT-NCR-Docker-Meet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itter.com/solomonstre" TargetMode="External"/><Relationship Id="rId4" Type="http://schemas.openxmlformats.org/officeDocument/2006/relationships/hyperlink" Target="https://www.opencontainers.org/" TargetMode="External"/><Relationship Id="rId5" Type="http://schemas.openxmlformats.org/officeDocument/2006/relationships/hyperlink" Target="https://github.com/moby/moby" TargetMode="External"/><Relationship Id="rId6" Type="http://schemas.openxmlformats.org/officeDocument/2006/relationships/hyperlink" Target="https://www.docker.com/open-source-0#/software_infrastructur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75" y="1016363"/>
            <a:ext cx="75438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86025" y="3522500"/>
            <a:ext cx="40533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Presented by :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Shivansh Srivastava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Jasmeet Saran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Docker Architecture</a:t>
            </a:r>
            <a:endParaRPr b="1"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0" y="776275"/>
            <a:ext cx="8248799" cy="41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/>
        </p:nvSpPr>
        <p:spPr>
          <a:xfrm>
            <a:off x="360450" y="196400"/>
            <a:ext cx="4741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This is what it looks like ...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components</a:t>
            </a:r>
            <a:endParaRPr b="1"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(Docker) client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daemon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engine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machine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compose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swarm</a:t>
            </a:r>
            <a:endParaRPr sz="2400"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client</a:t>
            </a:r>
            <a:endParaRPr b="1"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It is the primary user interface to Docker. It accepts commands from the user and communicates back and forth with a Docker daemon.</a:t>
            </a:r>
            <a:endParaRPr sz="2400"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Daemon :</a:t>
            </a:r>
            <a:endParaRPr b="1"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It runs on a host machine. The user does not directly interact with the daemon, but instead through the Docker client with the RESTful api or sockets.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Docker engine:</a:t>
            </a:r>
            <a:endParaRPr b="1"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Client with a Daemon as also as the docker-compose tool. Usually referred simply as "docker".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Docker machine :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A tool which makes it really easy to create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Docker hosts on your computer, on cloud 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providers and inside your own data center.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It creates servers, installs Docker on them, 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then configures the Docker client to talk to them.</a:t>
            </a:r>
            <a:endParaRPr sz="24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</a:rPr>
              <a:t>Required for </a:t>
            </a:r>
            <a:r>
              <a:rPr b="1" lang="en" sz="2400">
                <a:solidFill>
                  <a:srgbClr val="666666"/>
                </a:solidFill>
              </a:rPr>
              <a:t>Mac, Windows</a:t>
            </a:r>
            <a:r>
              <a:rPr lang="en" sz="2400">
                <a:solidFill>
                  <a:srgbClr val="666666"/>
                </a:solidFill>
              </a:rPr>
              <a:t> users.</a:t>
            </a:r>
            <a:endParaRPr sz="2400"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descr="Docker machine logo"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550" y="1373713"/>
            <a:ext cx="21907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16975" y="1480625"/>
            <a:ext cx="59094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 tool for defining and running complex applications with Docker (eg a multi-container application) with a single file.</a:t>
            </a:r>
            <a:endParaRPr sz="24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850" y="1166800"/>
            <a:ext cx="2857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Docker-Swarm : 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247875" y="1229050"/>
            <a:ext cx="55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native clustering tool for Docker. Swarm pools together several Docker hosts and exposes them as a single virtual Docker host.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 scale up to multiple hosts.</a:t>
            </a:r>
            <a:endParaRPr sz="2400"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825" y="1170125"/>
            <a:ext cx="2753325" cy="2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3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you feel like Samuel Right now ? 😁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99" y="1132199"/>
            <a:ext cx="5646250" cy="37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22175" y="445025"/>
            <a:ext cx="83100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Docker?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Why Docker 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Docker </a:t>
            </a:r>
            <a:r>
              <a:rPr lang="en" sz="2400"/>
              <a:t>Architecture</a:t>
            </a:r>
            <a:r>
              <a:rPr lang="en" sz="2400"/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Docker Commands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Basic Docker</a:t>
            </a:r>
            <a:endParaRPr b="1" sz="7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Commands</a:t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Docker Commands: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00" y="1178425"/>
            <a:ext cx="56769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200">
                <a:solidFill>
                  <a:srgbClr val="000000"/>
                </a:solidFill>
              </a:rPr>
              <a:t>DEMO</a:t>
            </a:r>
            <a:endParaRPr b="1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09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Docker examples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209575" y="95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SSH into a container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Build an image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Running the Container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Pushing an image 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into a container</a:t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4450"/>
            <a:ext cx="8679900" cy="90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 Image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7988"/>
            <a:ext cx="40767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650" y="1178000"/>
            <a:ext cx="3368925" cy="21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1480525" y="3314100"/>
            <a:ext cx="1327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Dockerfile</a:t>
            </a:r>
            <a:endParaRPr sz="1800"/>
          </a:p>
        </p:txBody>
      </p:sp>
      <p:sp>
        <p:nvSpPr>
          <p:cNvPr id="201" name="Google Shape;201;p37"/>
          <p:cNvSpPr txBox="1"/>
          <p:nvPr/>
        </p:nvSpPr>
        <p:spPr>
          <a:xfrm>
            <a:off x="5666775" y="3314100"/>
            <a:ext cx="1161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hello.py</a:t>
            </a:r>
            <a:endParaRPr sz="1800"/>
          </a:p>
        </p:txBody>
      </p:sp>
      <p:sp>
        <p:nvSpPr>
          <p:cNvPr id="202" name="Google Shape;202;p37"/>
          <p:cNvSpPr txBox="1"/>
          <p:nvPr/>
        </p:nvSpPr>
        <p:spPr>
          <a:xfrm>
            <a:off x="89350" y="4127363"/>
            <a:ext cx="292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Using  Command :</a:t>
            </a:r>
            <a:endParaRPr b="1" sz="2400"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950" y="4127375"/>
            <a:ext cx="5764600" cy="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container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5" y="3228554"/>
            <a:ext cx="9012049" cy="9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450" y="1832824"/>
            <a:ext cx="7613101" cy="7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 txBox="1"/>
          <p:nvPr/>
        </p:nvSpPr>
        <p:spPr>
          <a:xfrm>
            <a:off x="268025" y="1278425"/>
            <a:ext cx="1812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Command :</a:t>
            </a:r>
            <a:endParaRPr b="1" sz="1800"/>
          </a:p>
        </p:txBody>
      </p:sp>
      <p:sp>
        <p:nvSpPr>
          <p:cNvPr id="212" name="Google Shape;212;p38"/>
          <p:cNvSpPr txBox="1"/>
          <p:nvPr/>
        </p:nvSpPr>
        <p:spPr>
          <a:xfrm>
            <a:off x="408425" y="2541975"/>
            <a:ext cx="1544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 :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the Docker Image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Tag the image: </a:t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Push the image: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6725"/>
            <a:ext cx="8221249" cy="1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13" y="1776463"/>
            <a:ext cx="7845174" cy="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Resources :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3"/>
              </a:rPr>
              <a:t>Awesome Docker</a:t>
            </a:r>
            <a:r>
              <a:rPr lang="en" sz="2400">
                <a:solidFill>
                  <a:srgbClr val="666666"/>
                </a:solidFill>
              </a:rPr>
              <a:t> (list of Docker resources &amp; projects)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4"/>
              </a:rPr>
              <a:t>Docker cheat sheet</a:t>
            </a:r>
            <a:endParaRPr sz="2400" u="sng">
              <a:solidFill>
                <a:srgbClr val="4A86E8"/>
              </a:solidFill>
              <a:hlinkClick r:id="rId5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6"/>
              </a:rPr>
              <a:t>Docker in Practice</a:t>
            </a:r>
            <a:r>
              <a:rPr lang="en" sz="2400">
                <a:solidFill>
                  <a:srgbClr val="666666"/>
                </a:solidFill>
              </a:rPr>
              <a:t>,</a:t>
            </a:r>
            <a:r>
              <a:rPr lang="en" sz="2400">
                <a:solidFill>
                  <a:srgbClr val="666666"/>
                </a:solidFill>
                <a:uFill>
                  <a:noFill/>
                </a:uFill>
                <a:hlinkClick r:id="rId7"/>
              </a:rPr>
              <a:t> </a:t>
            </a:r>
            <a:r>
              <a:rPr lang="en" sz="2400" u="sng">
                <a:solidFill>
                  <a:srgbClr val="4A86E8"/>
                </a:solidFill>
                <a:hlinkClick r:id="rId8"/>
              </a:rPr>
              <a:t>The Docker Book</a:t>
            </a:r>
            <a:r>
              <a:rPr lang="en" sz="2400">
                <a:solidFill>
                  <a:srgbClr val="666666"/>
                </a:solidFill>
              </a:rPr>
              <a:t> (books)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" sz="2400" u="sng">
                <a:solidFill>
                  <a:srgbClr val="4A86E8"/>
                </a:solidFill>
                <a:hlinkClick r:id="rId9"/>
              </a:rPr>
              <a:t>Docker aliases/shortcuts</a:t>
            </a:r>
            <a:endParaRPr sz="2400" u="sng">
              <a:solidFill>
                <a:srgbClr val="4A86E8"/>
              </a:solidFill>
              <a:hlinkClick r:id="rId10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Docker</a:t>
            </a:r>
            <a:r>
              <a:rPr lang="en" sz="2400">
                <a:solidFill>
                  <a:srgbClr val="666666"/>
                </a:solidFill>
                <a:uFill>
                  <a:noFill/>
                </a:uFill>
                <a:hlinkClick r:id="rId11"/>
              </a:rPr>
              <a:t> </a:t>
            </a:r>
            <a:r>
              <a:rPr lang="en" sz="2400" u="sng">
                <a:solidFill>
                  <a:srgbClr val="4A86E8"/>
                </a:solidFill>
                <a:hlinkClick r:id="rId12"/>
              </a:rPr>
              <a:t>case studies</a:t>
            </a:r>
            <a:endParaRPr sz="2400" u="sng">
              <a:solidFill>
                <a:srgbClr val="4A86E8"/>
              </a:solidFill>
              <a:hlinkClick r:id="rId13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feel like Neo now ? 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25" y="1257625"/>
            <a:ext cx="3523350" cy="35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28675" y="1395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solidFill>
                  <a:schemeClr val="dk1"/>
                </a:solidFill>
              </a:rPr>
              <a:t>What is Docker ?</a:t>
            </a:r>
            <a:endParaRPr b="1"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😉</a:t>
            </a:r>
            <a:endParaRPr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184888"/>
            <a:ext cx="36385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: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Docker Documentation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heodorosploumis  presentation.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find full code and presentation  here: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https://github.com/InternityFoundation/IOT-NCR-Docker-Meetup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: 😎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Docker is an open platform for developing, shipping, and running applications.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Docker allows you to package an application with all of its dependencies into a standardized unit for software development  known as </a:t>
            </a:r>
            <a:r>
              <a:rPr b="1" lang="en" sz="2400"/>
              <a:t>Container.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5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 are Containers ? 😢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is a standardized unit of Software.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 container image is a lightweight, stand-alone, executable package of a piece of software that includes everything needed to run it: code, runtime, system tools, system libraries, settings.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Available for all standard platforms.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VS Virtual Machines 😠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about Virtual Machines 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00" y="1724013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all started ?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Solomon Hykes (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@solomonstre</a:t>
            </a:r>
            <a:r>
              <a:rPr lang="en" sz="2400">
                <a:solidFill>
                  <a:srgbClr val="666666"/>
                </a:solidFill>
              </a:rPr>
              <a:t>)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dotCloud (now Docker Inc)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260k public repositories on hub.docker.com</a:t>
            </a:r>
            <a:endParaRPr baseline="30000"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Docker joins the "</a:t>
            </a:r>
            <a:r>
              <a:rPr lang="en" sz="2400" u="sng">
                <a:solidFill>
                  <a:srgbClr val="4A86E8"/>
                </a:solidFill>
                <a:hlinkClick r:id="rId4"/>
              </a:rPr>
              <a:t>Open Container Initiative</a:t>
            </a:r>
            <a:r>
              <a:rPr lang="en" sz="2400">
                <a:solidFill>
                  <a:srgbClr val="666666"/>
                </a:solidFill>
              </a:rPr>
              <a:t>", June 2015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Recently got converted into the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Moby Project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List of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Open Source Tools</a:t>
            </a:r>
            <a:r>
              <a:rPr lang="en" sz="2400">
                <a:solidFill>
                  <a:srgbClr val="666666"/>
                </a:solidFill>
              </a:rPr>
              <a:t> provided by Docker</a:t>
            </a:r>
            <a:endParaRPr sz="2400"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Why Docker ?</a:t>
            </a:r>
            <a:endParaRPr b="1"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is Aweeeee-some ! ! ! Because ...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Fast (deployment, migration, restarts)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Secure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Lightweight (save disk &amp; CPU)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Open Source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Portable software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Microservices and integrations (APIs)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Simplify DevOps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Version control capabilities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