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1" r:id="rId19"/>
    <p:sldId id="262" r:id="rId20"/>
    <p:sldId id="288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65" r:id="rId30"/>
    <p:sldId id="286" r:id="rId31"/>
    <p:sldId id="287" r:id="rId32"/>
    <p:sldId id="276" r:id="rId33"/>
  </p:sldIdLst>
  <p:sldSz cx="9144000" cy="5143500" type="screen16x9"/>
  <p:notesSz cx="6858000" cy="9144000"/>
  <p:embeddedFontLst>
    <p:embeddedFont>
      <p:font typeface="Robot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95ab4644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95ab4644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5ab4644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5ab4644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5ab4644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5ab4644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5ab4644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5ab4644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5ab4644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5ab4644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5ab4644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5ab4644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a95cc7f4e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a95cc7f4e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a95cc7f4e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a95cc7f4e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a95cc7f4e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a95cc7f4e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a95cc7f4e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a95cc7f4e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8e19e357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8e19e357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a95cc7f4e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a95cc7f4e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a95cc7f4e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a95cc7f4e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a95cc7f4e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a95cc7f4e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a95cc7f4e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a95cc7f4e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a95cc7f4e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a95cc7f4e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a95cc7f4e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a95cc7f4e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a95cc7f4e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a95cc7f4e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95ab4644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95ab4644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95953653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95953653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a7877014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a7877014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7877014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a7877014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7877014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7877014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a7877014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a7877014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 and Applications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Jyotiprasad Patil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Nikita Narwal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Harshit Goyal</a:t>
            </a:r>
          </a:p>
          <a:p>
            <a:pPr marL="0" indent="0"/>
            <a:r>
              <a:rPr lang="en-IN" dirty="0"/>
              <a:t>Meenakshi Goyal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Algorithm</a:t>
            </a:r>
            <a:endParaRPr sz="500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671650"/>
            <a:ext cx="8222100" cy="3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highlight>
                  <a:srgbClr val="FAFAFA"/>
                </a:highlight>
              </a:rPr>
              <a:t>1) Sort all jobs in decreasing order of profit.</a:t>
            </a:r>
            <a:endParaRPr sz="1600" b="1">
              <a:solidFill>
                <a:srgbClr val="000000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highlight>
                  <a:srgbClr val="FAFAFA"/>
                </a:highlight>
              </a:rPr>
              <a:t>2) Iterate on jobs in decreasing order of profit.For each job , do the following :</a:t>
            </a:r>
            <a:endParaRPr sz="1600" b="1">
              <a:solidFill>
                <a:srgbClr val="000000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highlight>
                  <a:srgbClr val="FAFAFA"/>
                </a:highlight>
              </a:rPr>
              <a:t>a)Find a time slot i, such that slot is empty and i &lt; deadline and i is greatest.</a:t>
            </a:r>
            <a:endParaRPr sz="1600" b="1">
              <a:solidFill>
                <a:srgbClr val="000000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highlight>
                  <a:srgbClr val="FAFAFA"/>
                </a:highlight>
              </a:rPr>
              <a:t>Put the job in this slot and mark this slot filled.</a:t>
            </a:r>
            <a:endParaRPr sz="1600" b="1">
              <a:solidFill>
                <a:srgbClr val="000000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000000"/>
                </a:solidFill>
                <a:highlight>
                  <a:srgbClr val="FAFAFA"/>
                </a:highlight>
              </a:rPr>
              <a:t>b)If no such i exists, then ignore the job.</a:t>
            </a:r>
            <a:endParaRPr sz="17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Example</a:t>
            </a:r>
            <a:endParaRPr sz="460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0" y="1919075"/>
            <a:ext cx="9144000" cy="32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Each job is associated with a deadline and profit.</a:t>
            </a:r>
            <a:endParaRPr sz="21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75" y="2646750"/>
            <a:ext cx="85248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310750"/>
            <a:ext cx="8222100" cy="119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given jobs are sorted according to their profit in a descending order.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After sorting, the jobs are ordered as shown in the following table.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2721775"/>
            <a:ext cx="8553450" cy="20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Number of ways problem..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Statement..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000000"/>
                </a:solidFill>
              </a:rPr>
              <a:t>•  There are ‘n’ steps are given. </a:t>
            </a:r>
            <a:endParaRPr sz="19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000000"/>
                </a:solidFill>
              </a:rPr>
              <a:t> • It is supposed that you have to find out the number of ways to reach the    steps.</a:t>
            </a:r>
            <a:endParaRPr sz="19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 b="1" dirty="0">
                <a:solidFill>
                  <a:srgbClr val="000000"/>
                </a:solidFill>
              </a:rPr>
              <a:t> •  Aims to find out the steps to reach the desired step.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Algorithm...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0" indent="-3429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Create an array of size n + 1 and initialize the first 2 variables with 1,2 2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800100" lvl="0" indent="-3429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Run a loop from 2 to n.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800100" lvl="0" indent="-3429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For each index i, computer value of ith position as </a:t>
            </a:r>
            <a:r>
              <a:rPr lang="en" i="1" dirty="0">
                <a:solidFill>
                  <a:srgbClr val="000000"/>
                </a:solidFill>
                <a:highlight>
                  <a:srgbClr val="FFFFFF"/>
                </a:highlight>
              </a:rPr>
              <a:t>dp[i] = dp[i-1] + dp[i-2]]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800100" lvl="0" indent="-3429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Print the value of dp[n], as the Count of number of ways to cover a distance.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Approach..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 There are n stairs, and a person is allowed to next step, skip one position or skip two positions. So there are n positions. The idea is a way of forming the recursive function. To reach position i, a person has to jump either from i-1, i-2 or i-3 position where i is the starting position.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l="-725" t="1612" b="2958"/>
          <a:stretch/>
        </p:blipFill>
        <p:spPr>
          <a:xfrm>
            <a:off x="0" y="80575"/>
            <a:ext cx="9144000" cy="47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150"/>
            <a:ext cx="9144000" cy="50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38050" cy="50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Dy</a:t>
            </a:r>
            <a:r>
              <a:rPr lang="en-US" sz="1400" dirty="0">
                <a:solidFill>
                  <a:schemeClr val="bg2"/>
                </a:solidFill>
              </a:rPr>
              <a:t>namic Programming is used in optimization problems. Like divide-and-conquer method, Dynamic Programming solves problems by combining the solutions of subproblems. Moreover, Dynamic Programming algorithm solves each sub-problem just once and then saves its answer in a table, thereby avoiding the work of re-computing the answer every time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  <a:endParaRPr lang="en-US" sz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main properties of a problem suggest that the given problem can be solved using Dynamic Programming. These properties are </a:t>
            </a:r>
            <a:r>
              <a:rPr lang="en-US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overlapping sub-problems and optimal substructure</a:t>
            </a:r>
            <a:r>
              <a:rPr 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CAA2-12DC-4C7C-AF9D-14787B2D1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0B321-052E-472B-920C-BEB4AE02D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969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4"/>
          <p:cNvPicPr preferRelativeResize="0"/>
          <p:nvPr/>
        </p:nvPicPr>
        <p:blipFill rotWithShape="1">
          <a:blip r:embed="rId3">
            <a:alphaModFix/>
          </a:blip>
          <a:srcRect b="16408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/>
          </a:blip>
          <a:srcRect b="181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6"/>
          <p:cNvPicPr preferRelativeResize="0"/>
          <p:nvPr/>
        </p:nvPicPr>
        <p:blipFill rotWithShape="1">
          <a:blip r:embed="rId3">
            <a:alphaModFix/>
          </a:blip>
          <a:srcRect b="17688"/>
          <a:stretch/>
        </p:blipFill>
        <p:spPr>
          <a:xfrm>
            <a:off x="1004600" y="140650"/>
            <a:ext cx="7715249" cy="47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 b="17245"/>
          <a:stretch/>
        </p:blipFill>
        <p:spPr>
          <a:xfrm>
            <a:off x="251150" y="70325"/>
            <a:ext cx="8227600" cy="48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/>
          </a:blip>
          <a:srcRect b="8003"/>
          <a:stretch/>
        </p:blipFill>
        <p:spPr>
          <a:xfrm>
            <a:off x="1145225" y="333225"/>
            <a:ext cx="6510650" cy="41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16590"/>
          <a:stretch/>
        </p:blipFill>
        <p:spPr>
          <a:xfrm>
            <a:off x="964400" y="232775"/>
            <a:ext cx="7433974" cy="46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b="15483"/>
          <a:stretch/>
        </p:blipFill>
        <p:spPr>
          <a:xfrm>
            <a:off x="321475" y="241100"/>
            <a:ext cx="7363649" cy="43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 b="17688"/>
          <a:stretch/>
        </p:blipFill>
        <p:spPr>
          <a:xfrm>
            <a:off x="559525" y="262900"/>
            <a:ext cx="8024951" cy="451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 b="11300"/>
          <a:stretch/>
        </p:blipFill>
        <p:spPr>
          <a:xfrm>
            <a:off x="433675" y="171625"/>
            <a:ext cx="7763776" cy="463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u="sng" dirty="0">
                <a:solidFill>
                  <a:schemeClr val="bg2"/>
                </a:solidFill>
                <a:latin typeface="+mj-lt"/>
              </a:rPr>
              <a:t>Overlapping Sub-Problems </a:t>
            </a:r>
            <a:r>
              <a:rPr lang="en-IN" dirty="0">
                <a:solidFill>
                  <a:schemeClr val="bg2"/>
                </a:solidFill>
                <a:latin typeface="+mj-lt"/>
              </a:rPr>
              <a:t>- 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It is mainly used where the solution of one sub-problem is needed repeatedly. The computed solutions are stored in a table, so that these don’t have to be re-computed. Hence, this technique is needed where overlapping sub-problem exists.</a:t>
            </a:r>
          </a:p>
          <a:p>
            <a:r>
              <a:rPr lang="en-US" dirty="0">
                <a:solidFill>
                  <a:schemeClr val="bg2"/>
                </a:solidFill>
                <a:latin typeface="+mj-lt"/>
              </a:rPr>
              <a:t>For example, Binary Search does not have overlapping sub-problem. Whereas recursive program of Fibonacci numbers have many overlapping sub-problems.</a:t>
            </a:r>
          </a:p>
          <a:p>
            <a:pPr marL="0" indent="0">
              <a:spcAft>
                <a:spcPts val="1600"/>
              </a:spcAft>
              <a:buNone/>
            </a:pPr>
            <a:endParaRPr lang="en-IN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 b="16805"/>
          <a:stretch/>
        </p:blipFill>
        <p:spPr>
          <a:xfrm>
            <a:off x="564275" y="302238"/>
            <a:ext cx="7673350" cy="453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optimal paranthesis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819150" y="1758025"/>
            <a:ext cx="7505700" cy="26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Optimal paranthesis (S,i,j)</a:t>
            </a:r>
            <a:endParaRPr sz="190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If i= j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Then print “Ai”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Else print “(“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Print optimal paranthesis(S,i,S[i,j])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Print optimal paranthesis(S,i,S[i,j]+1,j)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Print “)”</a:t>
            </a:r>
            <a:endParaRPr sz="19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you..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6C88-54E2-4F7F-ACF8-AFEFFE7C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85D3-724D-4EAE-BA2C-A1A07C727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2"/>
                </a:solidFill>
                <a:latin typeface="+mj-lt"/>
              </a:rPr>
              <a:t>Optimal Substructure 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- A given problem has Optimal Substructure Property, if the optimal solution of the given problem can be obtained using optimal solutions of its sub-problems.</a:t>
            </a:r>
          </a:p>
          <a:p>
            <a:r>
              <a:rPr lang="en-US" dirty="0">
                <a:solidFill>
                  <a:schemeClr val="bg2"/>
                </a:solidFill>
                <a:latin typeface="+mj-lt"/>
              </a:rPr>
              <a:t>For example, the Shortest Path problem has the following optimal substructure property −</a:t>
            </a:r>
          </a:p>
          <a:p>
            <a:r>
              <a:rPr lang="en-US" dirty="0">
                <a:solidFill>
                  <a:schemeClr val="bg2"/>
                </a:solidFill>
                <a:latin typeface="+mj-lt"/>
              </a:rPr>
              <a:t>If a node </a:t>
            </a:r>
            <a:r>
              <a:rPr lang="en-US" b="1" dirty="0">
                <a:solidFill>
                  <a:schemeClr val="bg2"/>
                </a:solidFill>
                <a:latin typeface="+mj-lt"/>
              </a:rPr>
              <a:t>x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 lies in the shortest path from a source node </a:t>
            </a:r>
            <a:r>
              <a:rPr lang="en-US" b="1" dirty="0">
                <a:solidFill>
                  <a:schemeClr val="bg2"/>
                </a:solidFill>
                <a:latin typeface="+mj-lt"/>
              </a:rPr>
              <a:t>u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 to destination node </a:t>
            </a:r>
            <a:r>
              <a:rPr lang="en-US" b="1" dirty="0">
                <a:solidFill>
                  <a:schemeClr val="bg2"/>
                </a:solidFill>
                <a:latin typeface="+mj-lt"/>
              </a:rPr>
              <a:t>v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, then the shortest path from </a:t>
            </a:r>
            <a:r>
              <a:rPr lang="en-US" b="1" dirty="0">
                <a:solidFill>
                  <a:schemeClr val="bg2"/>
                </a:solidFill>
                <a:latin typeface="+mj-lt"/>
              </a:rPr>
              <a:t>u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 to </a:t>
            </a:r>
            <a:r>
              <a:rPr lang="en-US" b="1" dirty="0">
                <a:solidFill>
                  <a:schemeClr val="bg2"/>
                </a:solidFill>
                <a:latin typeface="+mj-lt"/>
              </a:rPr>
              <a:t>v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 is the combination of the shortest path from </a:t>
            </a:r>
            <a:r>
              <a:rPr lang="en-US" b="1" dirty="0">
                <a:solidFill>
                  <a:schemeClr val="bg2"/>
                </a:solidFill>
                <a:latin typeface="+mj-lt"/>
              </a:rPr>
              <a:t>u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 to </a:t>
            </a:r>
            <a:r>
              <a:rPr lang="en-US" b="1" dirty="0">
                <a:solidFill>
                  <a:schemeClr val="bg2"/>
                </a:solidFill>
                <a:latin typeface="+mj-lt"/>
              </a:rPr>
              <a:t>x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, and the shortest path from </a:t>
            </a:r>
            <a:r>
              <a:rPr lang="en-US" b="1" dirty="0">
                <a:solidFill>
                  <a:schemeClr val="bg2"/>
                </a:solidFill>
                <a:latin typeface="+mj-lt"/>
              </a:rPr>
              <a:t>x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 to </a:t>
            </a:r>
            <a:r>
              <a:rPr lang="en-US" b="1" dirty="0">
                <a:solidFill>
                  <a:schemeClr val="bg2"/>
                </a:solidFill>
                <a:latin typeface="+mj-lt"/>
              </a:rPr>
              <a:t>v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41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14BA-1133-4110-8B96-FDD8F112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0-1 Knapsack Problem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03BC5-99FA-44EB-A540-6F2202F6B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0-1 Knapsack, items cannot be broken which means the thief should take the item as a whole or should leave it. </a:t>
            </a:r>
          </a:p>
          <a:p>
            <a:endParaRPr lang="en-US" dirty="0"/>
          </a:p>
          <a:p>
            <a:r>
              <a:rPr lang="en-US" dirty="0"/>
              <a:t>0-1 Knapsack cannot be solved by Greedy approach. Greedy approach does not ensure an optimal solution.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9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9B5E-0FB5-4548-BCA1-929846F3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- 1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57197-C816-4774-A981-ECD47F675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Example:</a:t>
            </a:r>
            <a:r>
              <a:rPr lang="en-US" dirty="0"/>
              <a:t> The maximum weight the knapsack can hold is W is 11. There are five items to choose from. Their weights and values are presented in the following table:</a:t>
            </a:r>
            <a:endParaRPr lang="en-IN" dirty="0"/>
          </a:p>
        </p:txBody>
      </p:sp>
      <p:sp>
        <p:nvSpPr>
          <p:cNvPr id="6" name="AutoShape 4" descr="Example of 0/1 Knapsack Problem:">
            <a:extLst>
              <a:ext uri="{FF2B5EF4-FFF2-40B4-BE49-F238E27FC236}">
                <a16:creationId xmlns:a16="http://schemas.microsoft.com/office/drawing/2014/main" id="{5D8BCEAB-6524-4836-8176-47FE866430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 descr="Example of 0/1 Knapsack Problem:">
            <a:extLst>
              <a:ext uri="{FF2B5EF4-FFF2-40B4-BE49-F238E27FC236}">
                <a16:creationId xmlns:a16="http://schemas.microsoft.com/office/drawing/2014/main" id="{220411CA-64E2-4167-93F0-8FCAB45F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309" y="2980772"/>
            <a:ext cx="40195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24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A131-1618-4AE5-8BC5-B9BEC7C0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Example of 0/1 Knapsack Problem:">
            <a:extLst>
              <a:ext uri="{FF2B5EF4-FFF2-40B4-BE49-F238E27FC236}">
                <a16:creationId xmlns:a16="http://schemas.microsoft.com/office/drawing/2014/main" id="{72F1A07D-5498-4F6F-A9EC-110F11AAF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84" y="1121070"/>
            <a:ext cx="2886407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9B8BBF3-6CB2-4B6D-8FFC-ED195714E533}"/>
              </a:ext>
            </a:extLst>
          </p:cNvPr>
          <p:cNvSpPr/>
          <p:nvPr/>
        </p:nvSpPr>
        <p:spPr>
          <a:xfrm>
            <a:off x="4075814" y="1694121"/>
            <a:ext cx="49618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00" name="Picture 4" descr="Example of 0/1 Knapsack Problem">
            <a:extLst>
              <a:ext uri="{FF2B5EF4-FFF2-40B4-BE49-F238E27FC236}">
                <a16:creationId xmlns:a16="http://schemas.microsoft.com/office/drawing/2014/main" id="{7C8FBC91-A4C3-4A70-9B9E-CCDA47FDF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668" y="1121070"/>
            <a:ext cx="3023523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xample of 0/1 Knapsack Problem">
            <a:extLst>
              <a:ext uri="{FF2B5EF4-FFF2-40B4-BE49-F238E27FC236}">
                <a16:creationId xmlns:a16="http://schemas.microsoft.com/office/drawing/2014/main" id="{1927F21A-A82B-4D7B-8A5C-508040061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7" y="2771995"/>
            <a:ext cx="2989078" cy="135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xample of 0/1 Knapsack Problem">
            <a:extLst>
              <a:ext uri="{FF2B5EF4-FFF2-40B4-BE49-F238E27FC236}">
                <a16:creationId xmlns:a16="http://schemas.microsoft.com/office/drawing/2014/main" id="{583C1ECC-3D47-43D8-B45B-4821A0D3F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668" y="2785140"/>
            <a:ext cx="3292768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7F0B92F-C0DC-4A63-8252-472C24205194}"/>
              </a:ext>
            </a:extLst>
          </p:cNvPr>
          <p:cNvSpPr/>
          <p:nvPr/>
        </p:nvSpPr>
        <p:spPr>
          <a:xfrm>
            <a:off x="4127038" y="3205732"/>
            <a:ext cx="49618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4BC46-E89D-4F7E-ABB4-7ABC95C1F1E5}"/>
              </a:ext>
            </a:extLst>
          </p:cNvPr>
          <p:cNvSpPr/>
          <p:nvPr/>
        </p:nvSpPr>
        <p:spPr>
          <a:xfrm>
            <a:off x="2867046" y="2417862"/>
            <a:ext cx="3409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V [</a:t>
            </a:r>
            <a:r>
              <a:rPr lang="en-IN" dirty="0" err="1"/>
              <a:t>i</a:t>
            </a:r>
            <a:r>
              <a:rPr lang="en-IN" dirty="0"/>
              <a:t>, j] = max {V [</a:t>
            </a:r>
            <a:r>
              <a:rPr lang="en-IN" dirty="0" err="1"/>
              <a:t>i</a:t>
            </a:r>
            <a:r>
              <a:rPr lang="en-IN" dirty="0"/>
              <a:t> - 1, j], vi + V [</a:t>
            </a:r>
            <a:r>
              <a:rPr lang="en-IN" dirty="0" err="1"/>
              <a:t>i</a:t>
            </a:r>
            <a:r>
              <a:rPr lang="en-IN" dirty="0"/>
              <a:t> - 1, j -</a:t>
            </a:r>
            <a:r>
              <a:rPr lang="en-IN" dirty="0" err="1"/>
              <a:t>wi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7312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103700"/>
            <a:ext cx="8222100" cy="16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/>
              <a:t>Job Sequencing </a:t>
            </a:r>
            <a:endParaRPr sz="780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466725" y="2789117"/>
            <a:ext cx="8222100" cy="11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with Deadline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203600"/>
            <a:ext cx="8222100" cy="83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00000"/>
                </a:solidFill>
              </a:rPr>
              <a:t>• There are ‘n’ jobs are given with their profits and deadlines. </a:t>
            </a:r>
            <a:endParaRPr sz="19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00000"/>
                </a:solidFill>
              </a:rPr>
              <a:t>• Profit is earned if and only if a job is done or complete within its deadlines.</a:t>
            </a:r>
            <a:endParaRPr sz="19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00000"/>
                </a:solidFill>
              </a:rPr>
              <a:t> • It is supposed that each job needs one unit of time to complete the job.</a:t>
            </a:r>
            <a:endParaRPr sz="19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 b="1">
                <a:solidFill>
                  <a:srgbClr val="000000"/>
                </a:solidFill>
              </a:rPr>
              <a:t> • Aims to find out the set of jobs that provides maximum profit.</a:t>
            </a:r>
            <a:endParaRPr sz="19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808</Words>
  <Application>Microsoft Office PowerPoint</Application>
  <PresentationFormat>On-screen Show (16:9)</PresentationFormat>
  <Paragraphs>59</Paragraphs>
  <Slides>32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Roboto</vt:lpstr>
      <vt:lpstr>Material</vt:lpstr>
      <vt:lpstr>Dynamic Programming and Applications</vt:lpstr>
      <vt:lpstr>Dynamic Programming</vt:lpstr>
      <vt:lpstr>PowerPoint Presentation</vt:lpstr>
      <vt:lpstr>PowerPoint Presentation</vt:lpstr>
      <vt:lpstr>0-1 Knapsack Problem</vt:lpstr>
      <vt:lpstr>Example - 1</vt:lpstr>
      <vt:lpstr>PowerPoint Presentation</vt:lpstr>
      <vt:lpstr>Job Sequencing </vt:lpstr>
      <vt:lpstr>Problem Statement</vt:lpstr>
      <vt:lpstr>Algorithm</vt:lpstr>
      <vt:lpstr>Example</vt:lpstr>
      <vt:lpstr>The given jobs are sorted according to their profit in a descending order.</vt:lpstr>
      <vt:lpstr> Number of ways problem..</vt:lpstr>
      <vt:lpstr>Problem Statement..</vt:lpstr>
      <vt:lpstr>Algorithm...</vt:lpstr>
      <vt:lpstr>Approach..</vt:lpstr>
      <vt:lpstr>PowerPoint Presentation</vt:lpstr>
      <vt:lpstr>PowerPoint Presentation</vt:lpstr>
      <vt:lpstr>PowerPoint Presentation</vt:lpstr>
      <vt:lpstr>Matrix Chain Multiplication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optimal paranthesis</vt:lpstr>
      <vt:lpstr>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 and Applications</dc:title>
  <cp:lastModifiedBy>HP</cp:lastModifiedBy>
  <cp:revision>10</cp:revision>
  <dcterms:modified xsi:type="dcterms:W3CDTF">2020-06-22T14:12:02Z</dcterms:modified>
</cp:coreProperties>
</file>