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2"/>
  </p:notesMasterIdLst>
  <p:handoutMasterIdLst>
    <p:handoutMasterId r:id="rId33"/>
  </p:handoutMasterIdLst>
  <p:sldIdLst>
    <p:sldId id="267" r:id="rId5"/>
    <p:sldId id="278" r:id="rId6"/>
    <p:sldId id="279" r:id="rId7"/>
    <p:sldId id="280" r:id="rId8"/>
    <p:sldId id="281" r:id="rId9"/>
    <p:sldId id="282" r:id="rId10"/>
    <p:sldId id="283" r:id="rId11"/>
    <p:sldId id="284" r:id="rId12"/>
    <p:sldId id="285" r:id="rId13"/>
    <p:sldId id="287" r:id="rId14"/>
    <p:sldId id="288" r:id="rId15"/>
    <p:sldId id="290" r:id="rId16"/>
    <p:sldId id="289" r:id="rId17"/>
    <p:sldId id="286"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86" d="100"/>
          <a:sy n="86" d="100"/>
        </p:scale>
        <p:origin x="562" y="67"/>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6/8/2020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6/8/2020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6/8/2020</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6/8/2020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6/8/2020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6/8/2020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6/8/2020</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6/8/2020</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6/8/2020</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6/8/2020</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6/8/2020</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6/8/2020</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6/8/2020</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6/8/2020</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programiz.com/dsa/spanning-tree-and-minimum-spanning-tree#minimum-span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image.slidesharecdn.com/ds-170131144916/95/application-of-dijkstra-algorithm-in-robot-path-planning-4-638.jpg?cb=1485874397"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687" y="2844323"/>
            <a:ext cx="9435241" cy="1625599"/>
          </a:xfrm>
        </p:spPr>
        <p:txBody>
          <a:bodyPr>
            <a:normAutofit fontScale="90000"/>
          </a:bodyPr>
          <a:lstStyle/>
          <a:p>
            <a:r>
              <a:rPr lang="en-US" b="1" u="sng" dirty="0">
                <a:latin typeface="Algerian" panose="04020705040A02060702" pitchFamily="82" charset="0"/>
              </a:rPr>
              <a:t>Applications of Greedy Method</a:t>
            </a:r>
            <a:br>
              <a:rPr lang="en-US" b="1" u="sng" dirty="0">
                <a:latin typeface="Algerian" panose="04020705040A02060702" pitchFamily="82" charset="0"/>
              </a:rPr>
            </a:br>
            <a:br>
              <a:rPr lang="en-US" b="1" u="sng" dirty="0">
                <a:latin typeface="Algerian" panose="04020705040A02060702" pitchFamily="82" charset="0"/>
              </a:rPr>
            </a:br>
            <a:endParaRPr lang="en-US" b="1" u="sng" dirty="0">
              <a:latin typeface="Algerian" panose="04020705040A02060702" pitchFamily="82" charset="0"/>
            </a:endParaRPr>
          </a:p>
        </p:txBody>
      </p:sp>
      <p:sp>
        <p:nvSpPr>
          <p:cNvPr id="3" name="Subtitle 2"/>
          <p:cNvSpPr>
            <a:spLocks noGrp="1"/>
          </p:cNvSpPr>
          <p:nvPr>
            <p:ph type="subTitle" idx="1"/>
          </p:nvPr>
        </p:nvSpPr>
        <p:spPr/>
        <p:txBody>
          <a:bodyPr/>
          <a:lstStyle/>
          <a:p>
            <a:r>
              <a:rPr lang="en-US" dirty="0" err="1"/>
              <a:t>Jyotiprasad</a:t>
            </a:r>
            <a:r>
              <a:rPr lang="en-US" dirty="0"/>
              <a:t> </a:t>
            </a:r>
            <a:r>
              <a:rPr lang="en-US" dirty="0" err="1"/>
              <a:t>patil</a:t>
            </a:r>
            <a:endParaRPr lang="en-US" dirty="0"/>
          </a:p>
          <a:p>
            <a:r>
              <a:rPr lang="en-US" dirty="0"/>
              <a:t>Harshit Goel</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54D9-997B-46E3-829A-D48D16A5C5CF}"/>
              </a:ext>
            </a:extLst>
          </p:cNvPr>
          <p:cNvSpPr>
            <a:spLocks noGrp="1"/>
          </p:cNvSpPr>
          <p:nvPr>
            <p:ph type="title"/>
          </p:nvPr>
        </p:nvSpPr>
        <p:spPr/>
        <p:txBody>
          <a:bodyPr/>
          <a:lstStyle/>
          <a:p>
            <a:r>
              <a:rPr lang="en-US" b="1" u="sng" dirty="0"/>
              <a:t>Prim’s Algorithm</a:t>
            </a:r>
            <a:endParaRPr lang="en-IN" b="1" u="sng" dirty="0"/>
          </a:p>
        </p:txBody>
      </p:sp>
      <p:sp>
        <p:nvSpPr>
          <p:cNvPr id="3" name="Content Placeholder 2">
            <a:extLst>
              <a:ext uri="{FF2B5EF4-FFF2-40B4-BE49-F238E27FC236}">
                <a16:creationId xmlns:a16="http://schemas.microsoft.com/office/drawing/2014/main" id="{4E1D2F7F-D356-490D-B2D2-D2903FCCBE7B}"/>
              </a:ext>
            </a:extLst>
          </p:cNvPr>
          <p:cNvSpPr>
            <a:spLocks noGrp="1"/>
          </p:cNvSpPr>
          <p:nvPr>
            <p:ph idx="1"/>
          </p:nvPr>
        </p:nvSpPr>
        <p:spPr/>
        <p:txBody>
          <a:bodyPr/>
          <a:lstStyle/>
          <a:p>
            <a:pPr marL="0" indent="0">
              <a:buNone/>
            </a:pPr>
            <a:endParaRPr lang="en-US" dirty="0"/>
          </a:p>
          <a:p>
            <a:r>
              <a:rPr lang="en-US" dirty="0"/>
              <a:t>Prim's algorithm is a </a:t>
            </a:r>
            <a:r>
              <a:rPr lang="en-US" dirty="0">
                <a:hlinkClick r:id="rId2"/>
              </a:rPr>
              <a:t>minimum spanning tree</a:t>
            </a:r>
            <a:r>
              <a:rPr lang="en-US" dirty="0"/>
              <a:t> algorithm that takes a graph as input and finds the subset of the edges of that graph which</a:t>
            </a:r>
          </a:p>
          <a:p>
            <a:pPr lvl="1"/>
            <a:r>
              <a:rPr lang="en-US" dirty="0"/>
              <a:t>form a tree that includes every vertex.</a:t>
            </a:r>
          </a:p>
          <a:p>
            <a:pPr lvl="1"/>
            <a:r>
              <a:rPr lang="en-US" dirty="0"/>
              <a:t>has the minimum sum of weights among all the trees that can be formed from the graph.</a:t>
            </a:r>
          </a:p>
          <a:p>
            <a:pPr marL="301752" lvl="1" indent="0">
              <a:buNone/>
            </a:pPr>
            <a:endParaRPr lang="en-US" dirty="0"/>
          </a:p>
          <a:p>
            <a:r>
              <a:rPr lang="en-IN" dirty="0"/>
              <a:t>The complexity of Prim’s Algorithm is O(</a:t>
            </a:r>
            <a:r>
              <a:rPr lang="en-IN" dirty="0" err="1"/>
              <a:t>ElogV</a:t>
            </a:r>
            <a:r>
              <a:rPr lang="en-IN" dirty="0"/>
              <a:t>)</a:t>
            </a:r>
          </a:p>
        </p:txBody>
      </p:sp>
      <p:sp>
        <p:nvSpPr>
          <p:cNvPr id="4" name="Rectangle 1">
            <a:extLst>
              <a:ext uri="{FF2B5EF4-FFF2-40B4-BE49-F238E27FC236}">
                <a16:creationId xmlns:a16="http://schemas.microsoft.com/office/drawing/2014/main" id="{C851E919-260A-4AE3-A44A-0993DF0FB160}"/>
              </a:ext>
            </a:extLst>
          </p:cNvPr>
          <p:cNvSpPr>
            <a:spLocks noChangeArrowheads="1"/>
          </p:cNvSpPr>
          <p:nvPr/>
        </p:nvSpPr>
        <p:spPr bwMode="auto">
          <a:xfrm>
            <a:off x="0" y="0"/>
            <a:ext cx="12188825"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euclid_circular_a"/>
              </a:rPr>
              <a:t>he time complexity of Prim's algorithm is </a:t>
            </a:r>
            <a:r>
              <a:rPr kumimoji="0" lang="en-US" altLang="en-US" sz="1000" b="0" i="0" u="none" strike="noStrike" cap="none" normalizeH="0" baseline="0">
                <a:ln>
                  <a:noFill/>
                </a:ln>
                <a:solidFill>
                  <a:schemeClr val="tx1"/>
                </a:solidFill>
                <a:effectLst/>
                <a:latin typeface="Droid Sans Mono"/>
              </a:rPr>
              <a:t>O(E log V)</a:t>
            </a:r>
            <a:r>
              <a:rPr kumimoji="0" lang="en-US" altLang="en-US" sz="1300" b="0" i="0" u="none" strike="noStrike" cap="none" normalizeH="0" baseline="0">
                <a:ln>
                  <a:noFill/>
                </a:ln>
                <a:solidFill>
                  <a:schemeClr val="tx1"/>
                </a:solidFill>
                <a:effectLst/>
                <a:latin typeface="euclid_circular_a"/>
              </a:rPr>
              <a:t>.</a:t>
            </a:r>
            <a:r>
              <a:rPr kumimoji="0" lang="en-US" altLang="en-US" sz="7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8A38BD1-11DE-46C3-B80F-A7E6BD5688D5}"/>
              </a:ext>
            </a:extLst>
          </p:cNvPr>
          <p:cNvSpPr>
            <a:spLocks noChangeArrowheads="1"/>
          </p:cNvSpPr>
          <p:nvPr/>
        </p:nvSpPr>
        <p:spPr bwMode="auto">
          <a:xfrm>
            <a:off x="152400" y="152400"/>
            <a:ext cx="12188825"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tx1"/>
                </a:solidFill>
                <a:effectLst/>
                <a:latin typeface="euclid_circular_a"/>
              </a:rPr>
              <a:t>he time complexity of Prim's algorithm is </a:t>
            </a:r>
            <a:r>
              <a:rPr kumimoji="0" lang="en-US" altLang="en-US" sz="1000" b="0" i="0" u="none" strike="noStrike" cap="none" normalizeH="0" baseline="0">
                <a:ln>
                  <a:noFill/>
                </a:ln>
                <a:solidFill>
                  <a:schemeClr val="tx1"/>
                </a:solidFill>
                <a:effectLst/>
                <a:latin typeface="Droid Sans Mono"/>
              </a:rPr>
              <a:t>O(E log V)</a:t>
            </a:r>
            <a:r>
              <a:rPr kumimoji="0" lang="en-US" altLang="en-US" sz="1300" b="0" i="0" u="none" strike="noStrike" cap="none" normalizeH="0" baseline="0">
                <a:ln>
                  <a:noFill/>
                </a:ln>
                <a:solidFill>
                  <a:schemeClr val="tx1"/>
                </a:solidFill>
                <a:effectLst/>
                <a:latin typeface="euclid_circular_a"/>
              </a:rPr>
              <a:t>.</a:t>
            </a:r>
            <a:r>
              <a:rPr kumimoji="0" lang="en-US" altLang="en-US" sz="7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051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B0E6-F788-4609-93CE-8D6323C67B69}"/>
              </a:ext>
            </a:extLst>
          </p:cNvPr>
          <p:cNvSpPr>
            <a:spLocks noGrp="1"/>
          </p:cNvSpPr>
          <p:nvPr>
            <p:ph type="title"/>
          </p:nvPr>
        </p:nvSpPr>
        <p:spPr/>
        <p:txBody>
          <a:bodyPr/>
          <a:lstStyle/>
          <a:p>
            <a:r>
              <a:rPr lang="en-US" dirty="0"/>
              <a:t>Steps in performing Prim’s Algorithm</a:t>
            </a:r>
            <a:endParaRPr lang="en-IN" dirty="0"/>
          </a:p>
        </p:txBody>
      </p:sp>
      <p:sp>
        <p:nvSpPr>
          <p:cNvPr id="3" name="Content Placeholder 2">
            <a:extLst>
              <a:ext uri="{FF2B5EF4-FFF2-40B4-BE49-F238E27FC236}">
                <a16:creationId xmlns:a16="http://schemas.microsoft.com/office/drawing/2014/main" id="{32C2DC68-9E0F-4A85-A7E3-047BD0953C06}"/>
              </a:ext>
            </a:extLst>
          </p:cNvPr>
          <p:cNvSpPr>
            <a:spLocks noGrp="1"/>
          </p:cNvSpPr>
          <p:nvPr>
            <p:ph idx="1"/>
          </p:nvPr>
        </p:nvSpPr>
        <p:spPr/>
        <p:txBody>
          <a:bodyPr/>
          <a:lstStyle/>
          <a:p>
            <a:r>
              <a:rPr lang="en-US" dirty="0"/>
              <a:t>The steps for implementing Prim's algorithm are as follows:</a:t>
            </a:r>
          </a:p>
          <a:p>
            <a:pPr marL="0" indent="0">
              <a:buNone/>
            </a:pPr>
            <a:r>
              <a:rPr lang="en-US" dirty="0"/>
              <a:t>1) Initialize the minimum spanning tree with a vertex chosen at random.</a:t>
            </a:r>
          </a:p>
          <a:p>
            <a:pPr marL="0" indent="0">
              <a:buNone/>
            </a:pPr>
            <a:r>
              <a:rPr lang="en-US" dirty="0"/>
              <a:t>2) Find all the edges that connect the tree to new vertices, find the minimum and add it to the tree</a:t>
            </a:r>
          </a:p>
          <a:p>
            <a:pPr marL="0" indent="0">
              <a:buNone/>
            </a:pPr>
            <a:r>
              <a:rPr lang="en-US" dirty="0"/>
              <a:t>3) Keep repeating step 2 until we get a minimum spanning tree</a:t>
            </a:r>
          </a:p>
          <a:p>
            <a:pPr marL="0" indent="0">
              <a:buNone/>
            </a:pPr>
            <a:br>
              <a:rPr lang="en-US" dirty="0"/>
            </a:br>
            <a:endParaRPr lang="en-IN" dirty="0"/>
          </a:p>
        </p:txBody>
      </p:sp>
    </p:spTree>
    <p:extLst>
      <p:ext uri="{BB962C8B-B14F-4D97-AF65-F5344CB8AC3E}">
        <p14:creationId xmlns:p14="http://schemas.microsoft.com/office/powerpoint/2010/main" val="125172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F92B1B-B890-4B7B-992C-2C76ADB753D7}"/>
              </a:ext>
            </a:extLst>
          </p:cNvPr>
          <p:cNvSpPr>
            <a:spLocks noGrp="1"/>
          </p:cNvSpPr>
          <p:nvPr>
            <p:ph type="title"/>
          </p:nvPr>
        </p:nvSpPr>
        <p:spPr/>
        <p:txBody>
          <a:bodyPr/>
          <a:lstStyle/>
          <a:p>
            <a:r>
              <a:rPr lang="en-US" dirty="0"/>
              <a:t>Prim’s Algorithm Example</a:t>
            </a:r>
            <a:endParaRPr lang="en-IN" dirty="0"/>
          </a:p>
        </p:txBody>
      </p:sp>
      <p:pic>
        <p:nvPicPr>
          <p:cNvPr id="1026" name="Picture 2" descr="prim's algorithm">
            <a:extLst>
              <a:ext uri="{FF2B5EF4-FFF2-40B4-BE49-F238E27FC236}">
                <a16:creationId xmlns:a16="http://schemas.microsoft.com/office/drawing/2014/main" id="{FA53A7F0-AE1A-4AD6-BE8D-271DAB833A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5012" y="1828800"/>
            <a:ext cx="5333999" cy="370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46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A200-2388-4B8A-A0F8-57D82EC43ED7}"/>
              </a:ext>
            </a:extLst>
          </p:cNvPr>
          <p:cNvSpPr>
            <a:spLocks noGrp="1"/>
          </p:cNvSpPr>
          <p:nvPr>
            <p:ph type="title"/>
          </p:nvPr>
        </p:nvSpPr>
        <p:spPr/>
        <p:txBody>
          <a:bodyPr/>
          <a:lstStyle/>
          <a:p>
            <a:r>
              <a:rPr lang="en-US" b="1" u="sng" dirty="0"/>
              <a:t>Pseudocode</a:t>
            </a:r>
            <a:endParaRPr lang="en-IN" b="1" u="sng" dirty="0"/>
          </a:p>
        </p:txBody>
      </p:sp>
      <p:pic>
        <p:nvPicPr>
          <p:cNvPr id="2050" name="Picture 2" descr="Lecture 12 Algorithm Analysis - ppt download">
            <a:extLst>
              <a:ext uri="{FF2B5EF4-FFF2-40B4-BE49-F238E27FC236}">
                <a16:creationId xmlns:a16="http://schemas.microsoft.com/office/drawing/2014/main" id="{BC7F3882-8A2D-447B-BDE9-E98D50A363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2012" y="2181352"/>
            <a:ext cx="7086600" cy="351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05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E1E6-24B8-4006-AAFF-D5DEF8BB7568}"/>
              </a:ext>
            </a:extLst>
          </p:cNvPr>
          <p:cNvSpPr>
            <a:spLocks noGrp="1"/>
          </p:cNvSpPr>
          <p:nvPr>
            <p:ph type="title"/>
          </p:nvPr>
        </p:nvSpPr>
        <p:spPr/>
        <p:txBody>
          <a:bodyPr/>
          <a:lstStyle/>
          <a:p>
            <a:r>
              <a:rPr lang="en-US" dirty="0"/>
              <a:t>Applications of </a:t>
            </a:r>
            <a:r>
              <a:rPr lang="en-US"/>
              <a:t>Kruskal’s and Prim’s </a:t>
            </a:r>
            <a:r>
              <a:rPr lang="en-US" dirty="0"/>
              <a:t>Algorithm</a:t>
            </a:r>
            <a:endParaRPr lang="en-IN" dirty="0"/>
          </a:p>
        </p:txBody>
      </p:sp>
      <p:sp>
        <p:nvSpPr>
          <p:cNvPr id="3" name="Content Placeholder 2">
            <a:extLst>
              <a:ext uri="{FF2B5EF4-FFF2-40B4-BE49-F238E27FC236}">
                <a16:creationId xmlns:a16="http://schemas.microsoft.com/office/drawing/2014/main" id="{BF7C28E1-40C0-4D1D-B829-41C4E9DC7C1C}"/>
              </a:ext>
            </a:extLst>
          </p:cNvPr>
          <p:cNvSpPr>
            <a:spLocks noGrp="1"/>
          </p:cNvSpPr>
          <p:nvPr>
            <p:ph idx="1"/>
          </p:nvPr>
        </p:nvSpPr>
        <p:spPr/>
        <p:txBody>
          <a:bodyPr/>
          <a:lstStyle/>
          <a:p>
            <a:r>
              <a:rPr lang="en-US" dirty="0"/>
              <a:t>Minimum spanning trees have direct applications in the design of networks, including computer networks, telecommunications networks, transportation networks, water supply networks, and electrical grids. 2</a:t>
            </a:r>
          </a:p>
          <a:p>
            <a:r>
              <a:rPr lang="en-US" b="1" u="sng" dirty="0"/>
              <a:t>Other Practical Applications-</a:t>
            </a:r>
          </a:p>
          <a:p>
            <a:r>
              <a:rPr lang="en-IN" dirty="0"/>
              <a:t>Taxonomy.</a:t>
            </a:r>
          </a:p>
          <a:p>
            <a:r>
              <a:rPr lang="en-US" dirty="0"/>
              <a:t>Curvilinear feature extraction in computer vision.</a:t>
            </a:r>
          </a:p>
          <a:p>
            <a:r>
              <a:rPr lang="en-US" dirty="0"/>
              <a:t> Handwriting recognition of mathematical expressions. </a:t>
            </a:r>
            <a:endParaRPr lang="en-IN" b="1" u="sng" dirty="0"/>
          </a:p>
        </p:txBody>
      </p:sp>
    </p:spTree>
    <p:extLst>
      <p:ext uri="{BB962C8B-B14F-4D97-AF65-F5344CB8AC3E}">
        <p14:creationId xmlns:p14="http://schemas.microsoft.com/office/powerpoint/2010/main" val="305485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7612" y="1524000"/>
            <a:ext cx="9751060" cy="1371600"/>
          </a:xfrm>
        </p:spPr>
        <p:txBody>
          <a:bodyPr>
            <a:noAutofit/>
          </a:bodyPr>
          <a:lstStyle/>
          <a:p>
            <a:pPr algn="ctr"/>
            <a:r>
              <a:rPr lang="en-US" sz="6600" b="1" u="sng" dirty="0" err="1"/>
              <a:t>Dijkstra’s</a:t>
            </a:r>
            <a:r>
              <a:rPr lang="en-US" sz="6600" b="1" u="sng" dirty="0"/>
              <a:t> Algorithm</a:t>
            </a:r>
          </a:p>
        </p:txBody>
      </p:sp>
      <p:pic>
        <p:nvPicPr>
          <p:cNvPr id="1026" name="Picture 2" descr="C:\Users\HP\Desktop\picture\DijkstraAlgorithm-Diagram-1.png"/>
          <p:cNvPicPr>
            <a:picLocks noGrp="1" noChangeAspect="1" noChangeArrowheads="1"/>
          </p:cNvPicPr>
          <p:nvPr>
            <p:ph idx="1"/>
          </p:nvPr>
        </p:nvPicPr>
        <p:blipFill>
          <a:blip r:embed="rId2"/>
          <a:srcRect/>
          <a:stretch>
            <a:fillRect/>
          </a:stretch>
        </p:blipFill>
        <p:spPr bwMode="auto">
          <a:xfrm>
            <a:off x="1979612" y="3435350"/>
            <a:ext cx="7924800" cy="26289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33400"/>
            <a:ext cx="9751060" cy="914400"/>
          </a:xfrm>
        </p:spPr>
        <p:txBody>
          <a:bodyPr>
            <a:normAutofit/>
          </a:bodyPr>
          <a:lstStyle/>
          <a:p>
            <a:pPr algn="ctr"/>
            <a:r>
              <a:rPr lang="en-US" sz="4400" b="1" dirty="0">
                <a:latin typeface="Algerian" panose="04020705040A02060702" pitchFamily="82" charset="0"/>
              </a:rPr>
              <a:t>INTRODUCTION..</a:t>
            </a:r>
          </a:p>
        </p:txBody>
      </p:sp>
      <p:sp>
        <p:nvSpPr>
          <p:cNvPr id="3" name="Content Placeholder 2"/>
          <p:cNvSpPr>
            <a:spLocks noGrp="1"/>
          </p:cNvSpPr>
          <p:nvPr>
            <p:ph idx="1"/>
          </p:nvPr>
        </p:nvSpPr>
        <p:spPr>
          <a:xfrm>
            <a:off x="1218883" y="1600200"/>
            <a:ext cx="9751060" cy="4470400"/>
          </a:xfrm>
        </p:spPr>
        <p:txBody>
          <a:bodyPr/>
          <a:lstStyle/>
          <a:p>
            <a:pPr marL="0" indent="0" algn="just">
              <a:buFont typeface="Wingdings" panose="05000000000000000000" pitchFamily="2" charset="2"/>
              <a:buChar char="v"/>
            </a:pPr>
            <a:r>
              <a:rPr lang="en-US" dirty="0"/>
              <a:t>  </a:t>
            </a:r>
            <a:r>
              <a:rPr lang="en-US" dirty="0" err="1"/>
              <a:t>Dijkstra's</a:t>
            </a:r>
            <a:r>
              <a:rPr lang="en-US" dirty="0"/>
              <a:t> Algorithm derived by a Dutch computer scientist ‘</a:t>
            </a:r>
            <a:r>
              <a:rPr lang="en-US" dirty="0" err="1"/>
              <a:t>Edsger</a:t>
            </a:r>
            <a:r>
              <a:rPr lang="en-US" dirty="0"/>
              <a:t>            </a:t>
            </a:r>
            <a:r>
              <a:rPr lang="en-US" dirty="0" err="1"/>
              <a:t>Wybe</a:t>
            </a:r>
            <a:r>
              <a:rPr lang="en-US" dirty="0"/>
              <a:t> </a:t>
            </a:r>
            <a:r>
              <a:rPr lang="en-US" dirty="0" err="1"/>
              <a:t>Dijkstra</a:t>
            </a:r>
            <a:r>
              <a:rPr lang="en-US" dirty="0"/>
              <a:t>’ in 1956 and published in 1959.</a:t>
            </a:r>
          </a:p>
          <a:p>
            <a:pPr marL="0" indent="0" algn="just">
              <a:buFont typeface="Wingdings" panose="05000000000000000000" pitchFamily="2" charset="2"/>
              <a:buChar char="v"/>
            </a:pPr>
            <a:r>
              <a:rPr lang="en-US" dirty="0"/>
              <a:t>  It is a solution to the single-source shortest path problem in graph     theory. Works on both directed and undirected </a:t>
            </a:r>
            <a:r>
              <a:rPr lang="en-US" dirty="0" err="1"/>
              <a:t>graphs.Weighted</a:t>
            </a:r>
            <a:r>
              <a:rPr lang="en-US" dirty="0"/>
              <a:t> graph G={E,V} and source vertex, such that all edge weights are nonnegative Output: Lengths of shortest paths (or the shortest paths themselves) from a given source vertex to all other vertices</a:t>
            </a:r>
          </a:p>
          <a:p>
            <a:pPr marL="0" indent="0" algn="just">
              <a:buFont typeface="Wingdings" panose="05000000000000000000" pitchFamily="2" charset="2"/>
              <a:buChar char="v"/>
            </a:pPr>
            <a:r>
              <a:rPr lang="en-US" dirty="0"/>
              <a:t> It finds the shortest path from a given node a to all other nodes in the network . Node a is called a starting node or an initial node.</a:t>
            </a:r>
          </a:p>
          <a:p>
            <a:pPr marL="0" indent="0" algn="just">
              <a:buFont typeface="Wingdings" panose="05000000000000000000" pitchFamily="2" charset="2"/>
              <a:buChar char="v"/>
            </a:pPr>
            <a:r>
              <a:rPr lang="en-US" dirty="0"/>
              <a:t>Also known as A</a:t>
            </a:r>
            <a:r>
              <a:rPr lang="en-US" baseline="30000" dirty="0"/>
              <a:t>*</a:t>
            </a:r>
            <a:r>
              <a:rPr lang="en-US" dirty="0"/>
              <a:t> algorithm.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latin typeface="Algerian" panose="04020705040A02060702" pitchFamily="82" charset="0"/>
              </a:rPr>
              <a:t>Numerical  formulae</a:t>
            </a:r>
          </a:p>
        </p:txBody>
      </p:sp>
      <p:sp>
        <p:nvSpPr>
          <p:cNvPr id="5" name="Content Placeholder 4"/>
          <p:cNvSpPr>
            <a:spLocks noGrp="1"/>
          </p:cNvSpPr>
          <p:nvPr>
            <p:ph sz="half" idx="1"/>
          </p:nvPr>
        </p:nvSpPr>
        <p:spPr>
          <a:xfrm>
            <a:off x="1218883" y="1803400"/>
            <a:ext cx="9751060" cy="4267200"/>
          </a:xfrm>
        </p:spPr>
        <p:txBody>
          <a:bodyPr>
            <a:normAutofit fontScale="92500" lnSpcReduction="10000"/>
          </a:bodyPr>
          <a:lstStyle/>
          <a:p>
            <a:pPr>
              <a:buNone/>
            </a:pPr>
            <a:r>
              <a:rPr lang="en-US" dirty="0"/>
              <a:t>   </a:t>
            </a:r>
            <a:r>
              <a:rPr lang="en-US" sz="3200" dirty="0"/>
              <a:t>Formulae:-</a:t>
            </a:r>
          </a:p>
          <a:p>
            <a:pPr algn="ctr">
              <a:buNone/>
            </a:pPr>
            <a:r>
              <a:rPr lang="en-US" sz="4000" b="1" dirty="0"/>
              <a:t>   o(|v|</a:t>
            </a:r>
            <a:r>
              <a:rPr lang="en-US" sz="4000" b="1" baseline="30000" dirty="0"/>
              <a:t>2+|</a:t>
            </a:r>
            <a:r>
              <a:rPr lang="en-US" sz="4000" b="1" dirty="0"/>
              <a:t>E|)=o(|v|</a:t>
            </a:r>
            <a:r>
              <a:rPr lang="en-US" sz="4000" b="1" baseline="30000" dirty="0"/>
              <a:t>2</a:t>
            </a:r>
            <a:r>
              <a:rPr lang="en-US" sz="4000" b="1" dirty="0"/>
              <a:t>)</a:t>
            </a:r>
            <a:endParaRPr lang="en-US" sz="4000" b="1" baseline="30000" dirty="0"/>
          </a:p>
          <a:p>
            <a:endParaRPr lang="en-US" dirty="0"/>
          </a:p>
          <a:p>
            <a:pPr marL="0" indent="0">
              <a:buNone/>
            </a:pPr>
            <a:r>
              <a:rPr lang="en-US" dirty="0"/>
              <a:t>              Where,    </a:t>
            </a:r>
          </a:p>
          <a:p>
            <a:pPr marL="0" indent="0">
              <a:buNone/>
            </a:pPr>
            <a:r>
              <a:rPr lang="en-US" dirty="0"/>
              <a:t>                           E = Edges ,V=Vertices.</a:t>
            </a:r>
          </a:p>
          <a:p>
            <a:pPr marL="0" indent="0">
              <a:buNone/>
            </a:pPr>
            <a:r>
              <a:rPr lang="en-US" dirty="0"/>
              <a:t>                           |E|=Function of Edges.</a:t>
            </a:r>
          </a:p>
          <a:p>
            <a:pPr marL="0" indent="0">
              <a:buNone/>
            </a:pPr>
            <a:r>
              <a:rPr lang="en-US" dirty="0"/>
              <a:t>                           |F|= Function of Vertices.</a:t>
            </a:r>
          </a:p>
          <a:p>
            <a:pPr marL="0" indent="0">
              <a:buNone/>
            </a:pPr>
            <a:r>
              <a:rPr lang="en-US" dirty="0"/>
              <a:t>                            O= Constant.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Desktop\picture\dijkstras-algorithm-2-728.jpg"/>
          <p:cNvPicPr>
            <a:picLocks noChangeAspect="1" noChangeArrowheads="1"/>
          </p:cNvPicPr>
          <p:nvPr/>
        </p:nvPicPr>
        <p:blipFill>
          <a:blip r:embed="rId2"/>
          <a:srcRect/>
          <a:stretch>
            <a:fillRect/>
          </a:stretch>
        </p:blipFill>
        <p:spPr bwMode="auto">
          <a:xfrm>
            <a:off x="2665412" y="457200"/>
            <a:ext cx="7581899" cy="586347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t> </a:t>
            </a:r>
            <a:r>
              <a:rPr lang="en-US" sz="4000" b="1" dirty="0">
                <a:latin typeface="Algerian" panose="04020705040A02060702" pitchFamily="82" charset="0"/>
              </a:rPr>
              <a:t>application of </a:t>
            </a:r>
            <a:r>
              <a:rPr lang="en-US" sz="4000" b="1" dirty="0" err="1">
                <a:latin typeface="Algerian" panose="04020705040A02060702" pitchFamily="82" charset="0"/>
              </a:rPr>
              <a:t>dijkstra’s</a:t>
            </a:r>
            <a:r>
              <a:rPr lang="en-US" sz="4000" b="1" dirty="0">
                <a:latin typeface="Algerian" panose="04020705040A02060702" pitchFamily="82" charset="0"/>
              </a:rPr>
              <a:t>  </a:t>
            </a:r>
            <a:r>
              <a:rPr lang="en-US" sz="4000" b="1" dirty="0" err="1">
                <a:latin typeface="Algerian" panose="04020705040A02060702" pitchFamily="82" charset="0"/>
              </a:rPr>
              <a:t>algo</a:t>
            </a:r>
            <a:r>
              <a:rPr lang="en-US" sz="4000" b="1" dirty="0">
                <a:latin typeface="Algerian" panose="04020705040A02060702" pitchFamily="82" charset="0"/>
              </a:rPr>
              <a:t>…</a:t>
            </a:r>
            <a:endParaRPr lang="en-US" sz="4000" b="1" dirty="0"/>
          </a:p>
        </p:txBody>
      </p:sp>
      <p:sp>
        <p:nvSpPr>
          <p:cNvPr id="3" name="Content Placeholder 2"/>
          <p:cNvSpPr>
            <a:spLocks noGrp="1"/>
          </p:cNvSpPr>
          <p:nvPr>
            <p:ph idx="1"/>
          </p:nvPr>
        </p:nvSpPr>
        <p:spPr/>
        <p:txBody>
          <a:bodyPr/>
          <a:lstStyle/>
          <a:p>
            <a:r>
              <a:rPr lang="en-US" dirty="0"/>
              <a:t>In telephone networks. </a:t>
            </a:r>
          </a:p>
          <a:p>
            <a:r>
              <a:rPr lang="en-US" dirty="0"/>
              <a:t>Traffic  Information system.</a:t>
            </a:r>
          </a:p>
          <a:p>
            <a:r>
              <a:rPr lang="en-US" dirty="0"/>
              <a:t>Mapping ( Google maps).</a:t>
            </a:r>
          </a:p>
          <a:p>
            <a:r>
              <a:rPr lang="en-US" dirty="0"/>
              <a:t>Routing systems.</a:t>
            </a:r>
          </a:p>
          <a:p>
            <a:r>
              <a:rPr lang="en-US" dirty="0"/>
              <a:t>In Robot Path Planning System.</a:t>
            </a:r>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u="sng" dirty="0"/>
              <a:t>Contents-</a:t>
            </a:r>
          </a:p>
        </p:txBody>
      </p:sp>
      <p:sp>
        <p:nvSpPr>
          <p:cNvPr id="14" name="Content Placeholder 13"/>
          <p:cNvSpPr>
            <a:spLocks noGrp="1"/>
          </p:cNvSpPr>
          <p:nvPr>
            <p:ph idx="1"/>
          </p:nvPr>
        </p:nvSpPr>
        <p:spPr/>
        <p:txBody>
          <a:bodyPr/>
          <a:lstStyle/>
          <a:p>
            <a:r>
              <a:rPr lang="en-US" dirty="0">
                <a:solidFill>
                  <a:srgbClr val="00B050"/>
                </a:solidFill>
              </a:rPr>
              <a:t>Introduction</a:t>
            </a:r>
          </a:p>
          <a:p>
            <a:r>
              <a:rPr lang="en-US" dirty="0">
                <a:solidFill>
                  <a:srgbClr val="00B050"/>
                </a:solidFill>
              </a:rPr>
              <a:t>Minimum Cost Spanning Tree</a:t>
            </a:r>
          </a:p>
          <a:p>
            <a:r>
              <a:rPr lang="en-US" dirty="0">
                <a:solidFill>
                  <a:srgbClr val="00B050"/>
                </a:solidFill>
              </a:rPr>
              <a:t>Kruskal’s Algorithm</a:t>
            </a:r>
          </a:p>
          <a:p>
            <a:r>
              <a:rPr lang="en-US" dirty="0">
                <a:solidFill>
                  <a:srgbClr val="00B050"/>
                </a:solidFill>
              </a:rPr>
              <a:t>Prim’s Algorithm</a:t>
            </a:r>
          </a:p>
          <a:p>
            <a:pPr marL="0" indent="0">
              <a:buNone/>
            </a:pPr>
            <a:r>
              <a:rPr lang="en-US" dirty="0">
                <a:solidFill>
                  <a:srgbClr val="00B050"/>
                </a:solidFill>
              </a:rPr>
              <a:t> </a:t>
            </a:r>
          </a:p>
          <a:p>
            <a:endParaRPr lang="en-US" dirty="0"/>
          </a:p>
          <a:p>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Algerian" panose="04020705040A02060702" pitchFamily="82" charset="0"/>
              </a:rPr>
              <a:t>In telephone networking..</a:t>
            </a:r>
          </a:p>
        </p:txBody>
      </p:sp>
      <p:sp>
        <p:nvSpPr>
          <p:cNvPr id="3" name="Content Placeholder 2"/>
          <p:cNvSpPr>
            <a:spLocks noGrp="1"/>
          </p:cNvSpPr>
          <p:nvPr>
            <p:ph idx="1"/>
          </p:nvPr>
        </p:nvSpPr>
        <p:spPr/>
        <p:txBody>
          <a:bodyPr>
            <a:normAutofit fontScale="92500" lnSpcReduction="20000"/>
          </a:bodyPr>
          <a:lstStyle/>
          <a:p>
            <a:r>
              <a:rPr lang="en-US" dirty="0"/>
              <a:t>In a telephone network the lines have bandwidth, </a:t>
            </a:r>
            <a:r>
              <a:rPr lang="en-US" i="1" dirty="0"/>
              <a:t>BW</a:t>
            </a:r>
            <a:r>
              <a:rPr lang="en-US" dirty="0"/>
              <a:t>. We want to route the phone call via the highest BW.</a:t>
            </a:r>
          </a:p>
          <a:p>
            <a:r>
              <a:rPr lang="en-US" dirty="0"/>
              <a:t>The bandwidth of a transmission line is the highest frequency that can be supported by the line.</a:t>
            </a:r>
          </a:p>
          <a:p>
            <a:r>
              <a:rPr lang="en-US" dirty="0"/>
              <a:t> Generally, the higher the frequency of the signal the more the signal is attenuated by the line.</a:t>
            </a:r>
          </a:p>
          <a:p>
            <a:r>
              <a:rPr lang="en-US" dirty="0"/>
              <a:t> If we are transmitted a digital signal then the BW represents the highest frequency or the fastest the signal can change from 0 to 0. </a:t>
            </a:r>
          </a:p>
          <a:p>
            <a:r>
              <a:rPr lang="en-US" dirty="0"/>
              <a:t> Bandwidth represents the amount of information that can transmitted by the line.</a:t>
            </a:r>
          </a:p>
          <a:p>
            <a:r>
              <a:rPr lang="en-US" dirty="0"/>
              <a:t>The vertices represents switching station, the edges represents the transmission line, and the weight of edges represents the </a:t>
            </a:r>
            <a:r>
              <a:rPr lang="en-US" i="1" dirty="0"/>
              <a:t>BW.</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Mapping ( </a:t>
            </a:r>
            <a:r>
              <a:rPr lang="en-US" dirty="0" err="1">
                <a:latin typeface="Algerian" panose="04020705040A02060702" pitchFamily="82" charset="0"/>
              </a:rPr>
              <a:t>google</a:t>
            </a:r>
            <a:r>
              <a:rPr lang="en-US" dirty="0">
                <a:latin typeface="Algerian" panose="04020705040A02060702" pitchFamily="82" charset="0"/>
              </a:rPr>
              <a:t> maps )</a:t>
            </a:r>
          </a:p>
        </p:txBody>
      </p:sp>
      <p:sp>
        <p:nvSpPr>
          <p:cNvPr id="3" name="Content Placeholder 2"/>
          <p:cNvSpPr>
            <a:spLocks noGrp="1"/>
          </p:cNvSpPr>
          <p:nvPr>
            <p:ph idx="1"/>
          </p:nvPr>
        </p:nvSpPr>
        <p:spPr/>
        <p:txBody>
          <a:bodyPr>
            <a:normAutofit lnSpcReduction="10000"/>
          </a:bodyPr>
          <a:lstStyle/>
          <a:p>
            <a:r>
              <a:rPr lang="en-US" dirty="0" err="1"/>
              <a:t>Dijkstra's</a:t>
            </a:r>
            <a:r>
              <a:rPr lang="en-US" dirty="0"/>
              <a:t> Algorithm is known as the shortest path source</a:t>
            </a:r>
          </a:p>
          <a:p>
            <a:r>
              <a:rPr lang="en-US" dirty="0"/>
              <a:t> It is the backbone of every navigation system. Google Maps is a typical application of this Algorithm.</a:t>
            </a:r>
          </a:p>
          <a:p>
            <a:r>
              <a:rPr lang="en-US" dirty="0"/>
              <a:t> Google Maps is a cost-effective method to collect recent data comparable across the study area .</a:t>
            </a:r>
          </a:p>
          <a:p>
            <a:r>
              <a:rPr lang="en-US" dirty="0"/>
              <a:t> Google Maps uses </a:t>
            </a:r>
            <a:r>
              <a:rPr lang="en-US" dirty="0" err="1"/>
              <a:t>Dijkstra's</a:t>
            </a:r>
            <a:r>
              <a:rPr lang="en-US" dirty="0"/>
              <a:t> Algorithm of finding the shortest paths between nodes in a graph, which may represent, for example, road networks.</a:t>
            </a:r>
          </a:p>
          <a:p>
            <a:r>
              <a:rPr lang="en-US" dirty="0"/>
              <a:t>This takes into consideration on the ground realities and barriers such as rivers or mountain ranges to determine accessibility.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HP\Desktop\picture\dij.png"/>
          <p:cNvPicPr>
            <a:picLocks noGrp="1" noChangeAspect="1" noChangeArrowheads="1"/>
          </p:cNvPicPr>
          <p:nvPr>
            <p:ph idx="1"/>
          </p:nvPr>
        </p:nvPicPr>
        <p:blipFill>
          <a:blip r:embed="rId2"/>
          <a:srcRect/>
          <a:stretch>
            <a:fillRect/>
          </a:stretch>
        </p:blipFill>
        <p:spPr bwMode="auto">
          <a:xfrm>
            <a:off x="684213" y="533400"/>
            <a:ext cx="10134600" cy="55372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anose="04020705040A02060702" pitchFamily="82" charset="0"/>
              </a:rPr>
              <a:t>In robot path planning..</a:t>
            </a:r>
          </a:p>
        </p:txBody>
      </p:sp>
      <p:sp>
        <p:nvSpPr>
          <p:cNvPr id="3" name="Content Placeholder 2"/>
          <p:cNvSpPr>
            <a:spLocks noGrp="1"/>
          </p:cNvSpPr>
          <p:nvPr>
            <p:ph idx="1"/>
          </p:nvPr>
        </p:nvSpPr>
        <p:spPr/>
        <p:txBody>
          <a:bodyPr>
            <a:normAutofit fontScale="92500" lnSpcReduction="20000"/>
          </a:bodyPr>
          <a:lstStyle/>
          <a:p>
            <a:r>
              <a:rPr lang="en-US" dirty="0"/>
              <a:t>Path planning is a collision free path that the mobile robot could reach the goal state from the initial state.</a:t>
            </a:r>
          </a:p>
          <a:p>
            <a:r>
              <a:rPr lang="en-US" dirty="0"/>
              <a:t> The robot’s working space is two-dimensional structure of space.</a:t>
            </a:r>
          </a:p>
          <a:p>
            <a:r>
              <a:rPr lang="en-US" dirty="0">
                <a:hlinkClick r:id="rId2" tooltip="Determining the current obstacles&#10;• The intersection method..."/>
              </a:rPr>
              <a:t> </a:t>
            </a:r>
            <a:r>
              <a:rPr lang="en-US" dirty="0"/>
              <a:t>Determining the current obstacles.</a:t>
            </a:r>
          </a:p>
          <a:p>
            <a:r>
              <a:rPr lang="en-US" dirty="0"/>
              <a:t> The intersection method is used to find the obstacles. </a:t>
            </a:r>
          </a:p>
          <a:p>
            <a:r>
              <a:rPr lang="en-US" dirty="0"/>
              <a:t>Draw a line l from source O to the goal G. </a:t>
            </a:r>
          </a:p>
          <a:p>
            <a:r>
              <a:rPr lang="en-US" dirty="0"/>
              <a:t> Determine whether there are intersections between the line l and the obstacles . If so, identify the obstacles that intersected with l first, connect the two endpoints as two vertices. </a:t>
            </a:r>
          </a:p>
          <a:p>
            <a:r>
              <a:rPr lang="en-US" dirty="0"/>
              <a:t>If l has no intersection with the obstacles, the robot will draw a straight line from the target point.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Users\HP\Desktop\picture\Capture.PNG"/>
          <p:cNvPicPr>
            <a:picLocks noGrp="1" noChangeAspect="1" noChangeArrowheads="1"/>
          </p:cNvPicPr>
          <p:nvPr>
            <p:ph idx="1"/>
          </p:nvPr>
        </p:nvPicPr>
        <p:blipFill>
          <a:blip r:embed="rId2"/>
          <a:srcRect/>
          <a:stretch>
            <a:fillRect/>
          </a:stretch>
        </p:blipFill>
        <p:spPr bwMode="auto">
          <a:xfrm>
            <a:off x="1141412" y="457200"/>
            <a:ext cx="9982200" cy="57912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HP\Desktop\picture\122.PNG"/>
          <p:cNvPicPr>
            <a:picLocks noChangeAspect="1" noChangeArrowheads="1"/>
          </p:cNvPicPr>
          <p:nvPr/>
        </p:nvPicPr>
        <p:blipFill>
          <a:blip r:embed="rId2"/>
          <a:srcRect/>
          <a:stretch>
            <a:fillRect/>
          </a:stretch>
        </p:blipFill>
        <p:spPr bwMode="auto">
          <a:xfrm>
            <a:off x="684212" y="533400"/>
            <a:ext cx="10972799" cy="57912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Here is small explanation on how to solve </a:t>
            </a:r>
            <a:r>
              <a:rPr lang="en-US" dirty="0" err="1">
                <a:latin typeface="Algerian" panose="04020705040A02060702" pitchFamily="82" charset="0"/>
              </a:rPr>
              <a:t>dikjkstra</a:t>
            </a:r>
            <a:r>
              <a:rPr lang="en-US">
                <a:latin typeface="Algerian" panose="04020705040A02060702" pitchFamily="82" charset="0"/>
              </a:rPr>
              <a:t>  </a:t>
            </a:r>
            <a:r>
              <a:rPr lang="en-US" dirty="0" err="1">
                <a:latin typeface="Algerian" panose="04020705040A02060702" pitchFamily="82" charset="0"/>
              </a:rPr>
              <a:t>algo</a:t>
            </a:r>
            <a:r>
              <a:rPr lang="en-US" dirty="0">
                <a:latin typeface="Algerian" panose="04020705040A02060702" pitchFamily="82" charset="0"/>
              </a:rPr>
              <a:t>…</a:t>
            </a:r>
          </a:p>
        </p:txBody>
      </p:sp>
      <p:pic>
        <p:nvPicPr>
          <p:cNvPr id="8194" name="Picture 2" descr="C:\Users\HP\Desktop\picture\dijkstra.png"/>
          <p:cNvPicPr>
            <a:picLocks noGrp="1" noChangeAspect="1" noChangeArrowheads="1"/>
          </p:cNvPicPr>
          <p:nvPr>
            <p:ph idx="1"/>
          </p:nvPr>
        </p:nvPicPr>
        <p:blipFill>
          <a:blip r:embed="rId2"/>
          <a:srcRect/>
          <a:stretch>
            <a:fillRect/>
          </a:stretch>
        </p:blipFill>
        <p:spPr bwMode="auto">
          <a:xfrm>
            <a:off x="1141413" y="1676400"/>
            <a:ext cx="10058400" cy="48006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C:\Users\HP\Desktop\picture\download (5).jpg"/>
          <p:cNvPicPr>
            <a:picLocks noGrp="1" noChangeAspect="1" noChangeArrowheads="1"/>
          </p:cNvPicPr>
          <p:nvPr>
            <p:ph idx="1"/>
          </p:nvPr>
        </p:nvPicPr>
        <p:blipFill>
          <a:blip r:embed="rId2"/>
          <a:srcRect/>
          <a:stretch>
            <a:fillRect/>
          </a:stretch>
        </p:blipFill>
        <p:spPr bwMode="auto">
          <a:xfrm>
            <a:off x="684212" y="457200"/>
            <a:ext cx="10972799" cy="58674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lgerian" panose="04020705040A02060702" pitchFamily="82" charset="0"/>
              </a:rPr>
              <a:t>Introduction</a:t>
            </a:r>
          </a:p>
        </p:txBody>
      </p:sp>
      <p:sp>
        <p:nvSpPr>
          <p:cNvPr id="3" name="Content Placeholder 2"/>
          <p:cNvSpPr>
            <a:spLocks noGrp="1"/>
          </p:cNvSpPr>
          <p:nvPr>
            <p:ph idx="1"/>
          </p:nvPr>
        </p:nvSpPr>
        <p:spPr/>
        <p:txBody>
          <a:bodyPr/>
          <a:lstStyle/>
          <a:p>
            <a:endParaRPr lang="en-US" dirty="0"/>
          </a:p>
          <a:p>
            <a:r>
              <a:rPr lang="en-US" dirty="0"/>
              <a:t>Among all the algorithmic approaches, the simplest and straightforward approach is the Greedy method.</a:t>
            </a:r>
          </a:p>
          <a:p>
            <a:r>
              <a:rPr lang="en-US" dirty="0"/>
              <a:t>Greedy algorithms build a solution part by part, choosing the next part in such a way, that it gives an immediate benefit.</a:t>
            </a:r>
          </a:p>
          <a:p>
            <a:r>
              <a:rPr lang="en-US" dirty="0"/>
              <a:t>Hence, we can say that </a:t>
            </a:r>
            <a:r>
              <a:rPr lang="en-US" b="1" dirty="0"/>
              <a:t>Greedy algorithm </a:t>
            </a:r>
            <a:r>
              <a:rPr lang="en-US" dirty="0"/>
              <a:t>is an algorithmic paradigm based on</a:t>
            </a:r>
            <a:r>
              <a:rPr lang="en-US" b="1" dirty="0"/>
              <a:t> heuristic </a:t>
            </a:r>
            <a:r>
              <a:rPr lang="en-US" dirty="0"/>
              <a:t>that follows local optimal choice at each step with the hope of finding global optimal solution.</a:t>
            </a:r>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br>
              <a:rPr lang="en-IN" dirty="0"/>
            </a:br>
            <a:r>
              <a:rPr lang="en-IN" b="1" u="sng" dirty="0"/>
              <a:t>Components of Greedy Algorithm</a:t>
            </a:r>
            <a:endParaRPr lang="en-US" b="1" u="sng" dirty="0">
              <a:latin typeface="Algerian" panose="04020705040A02060702" pitchFamily="82" charset="0"/>
            </a:endParaRPr>
          </a:p>
        </p:txBody>
      </p:sp>
      <p:sp>
        <p:nvSpPr>
          <p:cNvPr id="5" name="Content Placeholder 4"/>
          <p:cNvSpPr>
            <a:spLocks noGrp="1"/>
          </p:cNvSpPr>
          <p:nvPr>
            <p:ph sz="half" idx="1"/>
          </p:nvPr>
        </p:nvSpPr>
        <p:spPr>
          <a:xfrm>
            <a:off x="1218883" y="1803400"/>
            <a:ext cx="9751060" cy="4267200"/>
          </a:xfrm>
        </p:spPr>
        <p:txBody>
          <a:bodyPr>
            <a:normAutofit fontScale="92500" lnSpcReduction="20000"/>
          </a:bodyPr>
          <a:lstStyle/>
          <a:p>
            <a:endParaRPr lang="en-US" dirty="0"/>
          </a:p>
          <a:p>
            <a:r>
              <a:rPr lang="en-US" dirty="0"/>
              <a:t>Greedy algorithms have the following five components −</a:t>
            </a:r>
          </a:p>
          <a:p>
            <a:r>
              <a:rPr lang="en-US" b="1" u="sng" dirty="0"/>
              <a:t>A candidate set</a:t>
            </a:r>
            <a:r>
              <a:rPr lang="en-US" u="sng" dirty="0"/>
              <a:t> </a:t>
            </a:r>
            <a:r>
              <a:rPr lang="en-US" dirty="0"/>
              <a:t>− A solution is created from this set.</a:t>
            </a:r>
          </a:p>
          <a:p>
            <a:r>
              <a:rPr lang="en-US" b="1" u="sng" dirty="0"/>
              <a:t>A selection function</a:t>
            </a:r>
            <a:r>
              <a:rPr lang="en-US" u="sng" dirty="0"/>
              <a:t> </a:t>
            </a:r>
            <a:r>
              <a:rPr lang="en-US" dirty="0"/>
              <a:t>− Used to choose the best candidate to be added to the solution.</a:t>
            </a:r>
          </a:p>
          <a:p>
            <a:r>
              <a:rPr lang="en-US" b="1" u="sng" dirty="0"/>
              <a:t>A feasibility function</a:t>
            </a:r>
            <a:r>
              <a:rPr lang="en-US" u="sng" dirty="0"/>
              <a:t> </a:t>
            </a:r>
            <a:r>
              <a:rPr lang="en-US" dirty="0"/>
              <a:t>− Used to determine whether a candidate can be used to contribute to the solution.</a:t>
            </a:r>
          </a:p>
          <a:p>
            <a:r>
              <a:rPr lang="en-US" b="1" u="sng" dirty="0"/>
              <a:t>An objective function</a:t>
            </a:r>
            <a:r>
              <a:rPr lang="en-US" u="sng" dirty="0"/>
              <a:t> </a:t>
            </a:r>
            <a:r>
              <a:rPr lang="en-US" dirty="0"/>
              <a:t>− Used to assign a value to a solution or a partial solution.</a:t>
            </a:r>
          </a:p>
          <a:p>
            <a:r>
              <a:rPr lang="en-US" b="1" u="sng" dirty="0"/>
              <a:t>A solution function</a:t>
            </a:r>
            <a:r>
              <a:rPr lang="en-US" u="sng" dirty="0"/>
              <a:t> </a:t>
            </a:r>
            <a:r>
              <a:rPr lang="en-US" dirty="0"/>
              <a:t>− Used to indicate whether a complete solution has been reached.</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E4490F-B736-43A5-842B-274552BA42ED}"/>
              </a:ext>
            </a:extLst>
          </p:cNvPr>
          <p:cNvSpPr>
            <a:spLocks noGrp="1"/>
          </p:cNvSpPr>
          <p:nvPr>
            <p:ph type="title"/>
          </p:nvPr>
        </p:nvSpPr>
        <p:spPr/>
        <p:txBody>
          <a:bodyPr/>
          <a:lstStyle/>
          <a:p>
            <a:r>
              <a:rPr lang="en-US" b="1" u="sng" dirty="0"/>
              <a:t>Minimum Cost Spanning Tree</a:t>
            </a:r>
            <a:endParaRPr lang="en-IN" b="1" u="sng" dirty="0"/>
          </a:p>
        </p:txBody>
      </p:sp>
      <p:sp>
        <p:nvSpPr>
          <p:cNvPr id="6" name="Content Placeholder 5">
            <a:extLst>
              <a:ext uri="{FF2B5EF4-FFF2-40B4-BE49-F238E27FC236}">
                <a16:creationId xmlns:a16="http://schemas.microsoft.com/office/drawing/2014/main" id="{0EEDA9D4-5EE8-41CD-922D-4BAD04A84ABE}"/>
              </a:ext>
            </a:extLst>
          </p:cNvPr>
          <p:cNvSpPr>
            <a:spLocks noGrp="1"/>
          </p:cNvSpPr>
          <p:nvPr>
            <p:ph idx="1"/>
          </p:nvPr>
        </p:nvSpPr>
        <p:spPr/>
        <p:txBody>
          <a:bodyPr/>
          <a:lstStyle/>
          <a:p>
            <a:r>
              <a:rPr lang="en-US" b="1" dirty="0"/>
              <a:t>What is a Spanning Tree?</a:t>
            </a:r>
          </a:p>
          <a:p>
            <a:r>
              <a:rPr lang="en-US" dirty="0"/>
              <a:t>Given an undirected and connected graph G=(V,E), a spanning tree of the graph G is a tree that spans G (that is, it includes every vertex of G) and is a subgraph of G (every edge in the tree belongs to G).</a:t>
            </a:r>
          </a:p>
          <a:p>
            <a:r>
              <a:rPr lang="en-US" b="1" dirty="0"/>
              <a:t>What is a Minimum Spanning Tree?</a:t>
            </a:r>
          </a:p>
          <a:p>
            <a:r>
              <a:rPr lang="en-US" dirty="0"/>
              <a:t>The cost of the spanning tree is the sum of the weights of all the edges in the tree. There can be many spanning trees. Minimum spanning tree is the spanning tree where the cost is minimum among all the spanning trees. There also can be many minimum spanning trees.</a:t>
            </a:r>
          </a:p>
          <a:p>
            <a:endParaRPr lang="en-US" dirty="0"/>
          </a:p>
          <a:p>
            <a:endParaRPr lang="en-IN" dirty="0"/>
          </a:p>
        </p:txBody>
      </p:sp>
    </p:spTree>
    <p:extLst>
      <p:ext uri="{BB962C8B-B14F-4D97-AF65-F5344CB8AC3E}">
        <p14:creationId xmlns:p14="http://schemas.microsoft.com/office/powerpoint/2010/main" val="197668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7CB0-9E65-4929-BE50-F4EA468DDF21}"/>
              </a:ext>
            </a:extLst>
          </p:cNvPr>
          <p:cNvSpPr>
            <a:spLocks noGrp="1"/>
          </p:cNvSpPr>
          <p:nvPr>
            <p:ph type="title"/>
          </p:nvPr>
        </p:nvSpPr>
        <p:spPr/>
        <p:txBody>
          <a:bodyPr/>
          <a:lstStyle/>
          <a:p>
            <a:r>
              <a:rPr lang="en-US" u="sng" dirty="0"/>
              <a:t>Kruskal’s Algorithm</a:t>
            </a:r>
            <a:endParaRPr lang="en-IN" u="sng" dirty="0"/>
          </a:p>
        </p:txBody>
      </p:sp>
      <p:sp>
        <p:nvSpPr>
          <p:cNvPr id="3" name="Content Placeholder 2">
            <a:extLst>
              <a:ext uri="{FF2B5EF4-FFF2-40B4-BE49-F238E27FC236}">
                <a16:creationId xmlns:a16="http://schemas.microsoft.com/office/drawing/2014/main" id="{F38A6FFF-FCAA-4AB1-8811-9EA9429C1F11}"/>
              </a:ext>
            </a:extLst>
          </p:cNvPr>
          <p:cNvSpPr>
            <a:spLocks noGrp="1"/>
          </p:cNvSpPr>
          <p:nvPr>
            <p:ph idx="1"/>
          </p:nvPr>
        </p:nvSpPr>
        <p:spPr/>
        <p:txBody>
          <a:bodyPr/>
          <a:lstStyle/>
          <a:p>
            <a:r>
              <a:rPr lang="en-US" dirty="0"/>
              <a:t>The MST can be found using two algorithms </a:t>
            </a:r>
          </a:p>
          <a:p>
            <a:pPr lvl="1"/>
            <a:r>
              <a:rPr lang="en-US" dirty="0"/>
              <a:t>1) Kruskal’s  Algorithm</a:t>
            </a:r>
          </a:p>
          <a:p>
            <a:pPr lvl="1"/>
            <a:r>
              <a:rPr lang="en-US" dirty="0"/>
              <a:t>2)Prim’s Algorithm</a:t>
            </a:r>
          </a:p>
          <a:p>
            <a:r>
              <a:rPr lang="en-US" dirty="0"/>
              <a:t>Kruskal’s Algorithm builds the spanning tree by adding edges one by one into a growing spanning tree. Kruskal's algorithm follows greedy approach as in each iteration it finds an edge which has least weight and add it to the growing spanning tree.</a:t>
            </a:r>
          </a:p>
          <a:p>
            <a:r>
              <a:rPr lang="en-US" dirty="0"/>
              <a:t>The time complexity Of Kruskal's Algorithm is: O(E log E).</a:t>
            </a:r>
          </a:p>
          <a:p>
            <a:pPr marL="0" indent="0">
              <a:buNone/>
            </a:pPr>
            <a:endParaRPr lang="en-IN" dirty="0"/>
          </a:p>
        </p:txBody>
      </p:sp>
    </p:spTree>
    <p:extLst>
      <p:ext uri="{BB962C8B-B14F-4D97-AF65-F5344CB8AC3E}">
        <p14:creationId xmlns:p14="http://schemas.microsoft.com/office/powerpoint/2010/main" val="346387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9ABF-3A0D-4154-A60D-F39F94EB17B1}"/>
              </a:ext>
            </a:extLst>
          </p:cNvPr>
          <p:cNvSpPr>
            <a:spLocks noGrp="1"/>
          </p:cNvSpPr>
          <p:nvPr>
            <p:ph type="title"/>
          </p:nvPr>
        </p:nvSpPr>
        <p:spPr/>
        <p:txBody>
          <a:bodyPr/>
          <a:lstStyle/>
          <a:p>
            <a:r>
              <a:rPr lang="en-US" dirty="0"/>
              <a:t>Kruskal’s Algorithm Implementation-</a:t>
            </a:r>
            <a:endParaRPr lang="en-IN" dirty="0"/>
          </a:p>
        </p:txBody>
      </p:sp>
      <p:sp>
        <p:nvSpPr>
          <p:cNvPr id="3" name="Content Placeholder 2">
            <a:extLst>
              <a:ext uri="{FF2B5EF4-FFF2-40B4-BE49-F238E27FC236}">
                <a16:creationId xmlns:a16="http://schemas.microsoft.com/office/drawing/2014/main" id="{4E0AB11B-17C3-4BB5-8212-EA67AD06E5C5}"/>
              </a:ext>
            </a:extLst>
          </p:cNvPr>
          <p:cNvSpPr>
            <a:spLocks noGrp="1"/>
          </p:cNvSpPr>
          <p:nvPr>
            <p:ph idx="1"/>
          </p:nvPr>
        </p:nvSpPr>
        <p:spPr/>
        <p:txBody>
          <a:bodyPr/>
          <a:lstStyle/>
          <a:p>
            <a:endParaRPr lang="en-US" dirty="0"/>
          </a:p>
          <a:p>
            <a:r>
              <a:rPr lang="en-US" dirty="0"/>
              <a:t>Sort all the edges from low weight to high weight.</a:t>
            </a:r>
          </a:p>
          <a:p>
            <a:r>
              <a:rPr lang="en-US" dirty="0"/>
              <a:t>Take the edge with the lowest weight and use it to connect the vertices of the graph</a:t>
            </a:r>
          </a:p>
          <a:p>
            <a:r>
              <a:rPr lang="en-US" dirty="0"/>
              <a:t>If adding an edge creates a cycle, then reject that edge and go for the next least weight edge.</a:t>
            </a:r>
          </a:p>
          <a:p>
            <a:r>
              <a:rPr lang="en-IN" dirty="0"/>
              <a:t>Keep adding edges until all the vertices are connected and a Minimum Spanning Tree (MST) is obtained.</a:t>
            </a:r>
          </a:p>
        </p:txBody>
      </p:sp>
    </p:spTree>
    <p:extLst>
      <p:ext uri="{BB962C8B-B14F-4D97-AF65-F5344CB8AC3E}">
        <p14:creationId xmlns:p14="http://schemas.microsoft.com/office/powerpoint/2010/main" val="209216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5F2E-BA75-41D5-8954-EB6223FE484C}"/>
              </a:ext>
            </a:extLst>
          </p:cNvPr>
          <p:cNvSpPr>
            <a:spLocks noGrp="1"/>
          </p:cNvSpPr>
          <p:nvPr>
            <p:ph type="title"/>
          </p:nvPr>
        </p:nvSpPr>
        <p:spPr/>
        <p:txBody>
          <a:bodyPr/>
          <a:lstStyle/>
          <a:p>
            <a:r>
              <a:rPr lang="en-US" b="1" u="sng" dirty="0"/>
              <a:t>Pseudocode-</a:t>
            </a:r>
            <a:endParaRPr lang="en-IN" b="1" u="sng" dirty="0"/>
          </a:p>
        </p:txBody>
      </p:sp>
      <p:pic>
        <p:nvPicPr>
          <p:cNvPr id="5" name="Content Placeholder 4">
            <a:extLst>
              <a:ext uri="{FF2B5EF4-FFF2-40B4-BE49-F238E27FC236}">
                <a16:creationId xmlns:a16="http://schemas.microsoft.com/office/drawing/2014/main" id="{108091C4-082D-42C6-A23D-438A88BF4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1" y="1985899"/>
            <a:ext cx="9066212" cy="3902202"/>
          </a:xfrm>
        </p:spPr>
      </p:pic>
    </p:spTree>
    <p:extLst>
      <p:ext uri="{BB962C8B-B14F-4D97-AF65-F5344CB8AC3E}">
        <p14:creationId xmlns:p14="http://schemas.microsoft.com/office/powerpoint/2010/main" val="159129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9B3B-30B1-4CFB-AB1E-DD66D4878B15}"/>
              </a:ext>
            </a:extLst>
          </p:cNvPr>
          <p:cNvSpPr>
            <a:spLocks noGrp="1"/>
          </p:cNvSpPr>
          <p:nvPr>
            <p:ph type="title"/>
          </p:nvPr>
        </p:nvSpPr>
        <p:spPr/>
        <p:txBody>
          <a:bodyPr/>
          <a:lstStyle/>
          <a:p>
            <a:r>
              <a:rPr lang="en-US" dirty="0"/>
              <a:t>Example of MST using Kruskal’s Algorithm</a:t>
            </a:r>
            <a:endParaRPr lang="en-IN" dirty="0"/>
          </a:p>
        </p:txBody>
      </p:sp>
      <p:pic>
        <p:nvPicPr>
          <p:cNvPr id="4" name="Content Placeholder 3">
            <a:extLst>
              <a:ext uri="{FF2B5EF4-FFF2-40B4-BE49-F238E27FC236}">
                <a16:creationId xmlns:a16="http://schemas.microsoft.com/office/drawing/2014/main" id="{8DCC40B3-2BF4-440E-A095-4D38500E6AEB}"/>
              </a:ext>
            </a:extLst>
          </p:cNvPr>
          <p:cNvPicPr>
            <a:picLocks noGrp="1" noChangeAspect="1"/>
          </p:cNvPicPr>
          <p:nvPr>
            <p:ph idx="1"/>
          </p:nvPr>
        </p:nvPicPr>
        <p:blipFill>
          <a:blip r:embed="rId2"/>
          <a:stretch>
            <a:fillRect/>
          </a:stretch>
        </p:blipFill>
        <p:spPr>
          <a:xfrm>
            <a:off x="2379662" y="2274887"/>
            <a:ext cx="7429500" cy="3324225"/>
          </a:xfrm>
          <a:prstGeom prst="rect">
            <a:avLst/>
          </a:prstGeom>
        </p:spPr>
      </p:pic>
    </p:spTree>
    <p:extLst>
      <p:ext uri="{BB962C8B-B14F-4D97-AF65-F5344CB8AC3E}">
        <p14:creationId xmlns:p14="http://schemas.microsoft.com/office/powerpoint/2010/main" val="18614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Community</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metadata/properties"/>
    <ds:schemaRef ds:uri="http://www.w3.org/XML/1998/namespace"/>
    <ds:schemaRef ds:uri="http://schemas.microsoft.com/office/2006/documentManagement/types"/>
    <ds:schemaRef ds:uri="http://purl.org/dc/terms/"/>
    <ds:schemaRef ds:uri="http://purl.org/dc/dcmitype/"/>
    <ds:schemaRef ds:uri="4873beb7-5857-4685-be1f-d57550cc96cc"/>
    <ds:schemaRef ds:uri="http://schemas.openxmlformats.org/package/2006/metadata/core-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1141</TotalTime>
  <Words>1248</Words>
  <Application>Microsoft Office PowerPoint</Application>
  <PresentationFormat>Custom</PresentationFormat>
  <Paragraphs>108</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Algerian</vt:lpstr>
      <vt:lpstr>Arial</vt:lpstr>
      <vt:lpstr>Constantia</vt:lpstr>
      <vt:lpstr>Droid Sans Mono</vt:lpstr>
      <vt:lpstr>euclid_circular_a</vt:lpstr>
      <vt:lpstr>Wingdings</vt:lpstr>
      <vt:lpstr>Books Classic 16x9</vt:lpstr>
      <vt:lpstr>Applications of Greedy Method  </vt:lpstr>
      <vt:lpstr>Contents-</vt:lpstr>
      <vt:lpstr>Introduction</vt:lpstr>
      <vt:lpstr> Components of Greedy Algorithm</vt:lpstr>
      <vt:lpstr>Minimum Cost Spanning Tree</vt:lpstr>
      <vt:lpstr>Kruskal’s Algorithm</vt:lpstr>
      <vt:lpstr>Kruskal’s Algorithm Implementation-</vt:lpstr>
      <vt:lpstr>Pseudocode-</vt:lpstr>
      <vt:lpstr>Example of MST using Kruskal’s Algorithm</vt:lpstr>
      <vt:lpstr>Prim’s Algorithm</vt:lpstr>
      <vt:lpstr>Steps in performing Prim’s Algorithm</vt:lpstr>
      <vt:lpstr>Prim’s Algorithm Example</vt:lpstr>
      <vt:lpstr>Pseudocode</vt:lpstr>
      <vt:lpstr>Applications of Kruskal’s and Prim’s Algorithm</vt:lpstr>
      <vt:lpstr>Dijkstra’s Algorithm</vt:lpstr>
      <vt:lpstr>INTRODUCTION..</vt:lpstr>
      <vt:lpstr>Numerical  formulae</vt:lpstr>
      <vt:lpstr>PowerPoint Presentation</vt:lpstr>
      <vt:lpstr> application of dijkstra’s  algo…</vt:lpstr>
      <vt:lpstr>In telephone networking..</vt:lpstr>
      <vt:lpstr>Mapping ( google maps )</vt:lpstr>
      <vt:lpstr>PowerPoint Presentation</vt:lpstr>
      <vt:lpstr>In robot path planning..</vt:lpstr>
      <vt:lpstr>PowerPoint Presentation</vt:lpstr>
      <vt:lpstr>PowerPoint Presentation</vt:lpstr>
      <vt:lpstr>Here is small explanation on how to solve dikjkstra  algo…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Marathon</dc:title>
  <dc:creator>sam</dc:creator>
  <cp:lastModifiedBy>HP</cp:lastModifiedBy>
  <cp:revision>19</cp:revision>
  <dcterms:created xsi:type="dcterms:W3CDTF">2017-04-19T16:09:57Z</dcterms:created>
  <dcterms:modified xsi:type="dcterms:W3CDTF">2020-06-09T04:59:37Z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