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7" r:id="rId18"/>
    <p:sldId id="258" r:id="rId19"/>
    <p:sldId id="259" r:id="rId20"/>
    <p:sldId id="260" r:id="rId21"/>
    <p:sldId id="261" r:id="rId22"/>
    <p:sldId id="262" r:id="rId23"/>
    <p:sldId id="263" r:id="rId24"/>
    <p:sldId id="264" r:id="rId25"/>
    <p:sldId id="281" r:id="rId26"/>
    <p:sldId id="282" r:id="rId27"/>
    <p:sldId id="283" r:id="rId28"/>
    <p:sldId id="284" r:id="rId29"/>
    <p:sldId id="285" r:id="rId30"/>
    <p:sldId id="286" r:id="rId31"/>
    <p:sldId id="287" r:id="rId32"/>
    <p:sldId id="288" r:id="rId33"/>
    <p:sldId id="265" r:id="rId34"/>
  </p:sldIdLst>
  <p:sldSz cx="9144000" cy="5143500" type="screen16x9"/>
  <p:notesSz cx="6858000" cy="9144000"/>
  <p:embeddedFontLs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8d7f6044b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8d7f6044b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8d7f6044b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8d7f6044b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8d7f6044b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8d7f6044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8d7f6044b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8d7f6044b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8d7f6044b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8d7f6044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8d7f6044b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8d7f6044b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8e19e357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8e19e357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8eb16544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8eb16544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8eb165440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8eb16544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8eb165440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8eb16544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8eb16544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8eb16544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8eb16544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8eb16544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8eb1654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8eb1654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8eb16544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8eb16544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8eb16544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8eb16544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8eb1654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8eb1654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1de582b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1de582b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1dd282a7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1dd282a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1dd282a7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1dd282a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1de582b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1de582b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1de582be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1de582be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1dd282a7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1dd282a7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ivide-and-conquer-set-1-find-closest-pair-of-point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geeksquiz.com/merge-sor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Applications Of DAC</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Meenakshi Goyal</a:t>
            </a:r>
          </a:p>
          <a:p>
            <a:pPr marL="0" lvl="0" indent="0" algn="l" rtl="0">
              <a:spcBef>
                <a:spcPts val="0"/>
              </a:spcBef>
              <a:spcAft>
                <a:spcPts val="0"/>
              </a:spcAft>
              <a:buNone/>
            </a:pPr>
            <a:r>
              <a:rPr lang="en-US" dirty="0"/>
              <a:t>Nikita </a:t>
            </a:r>
            <a:r>
              <a:rPr lang="en-US" dirty="0" err="1"/>
              <a:t>Narwal</a:t>
            </a:r>
            <a:endParaRPr lang="en-US" dirty="0"/>
          </a:p>
          <a:p>
            <a:pPr marL="0" lvl="0" indent="0" algn="l" rtl="0">
              <a:spcBef>
                <a:spcPts val="0"/>
              </a:spcBef>
              <a:spcAft>
                <a:spcPts val="0"/>
              </a:spcAft>
              <a:buNone/>
            </a:pPr>
            <a:r>
              <a:rPr lang="en-US" dirty="0" err="1"/>
              <a:t>Jyotiprasad</a:t>
            </a:r>
            <a:r>
              <a:rPr lang="en-US" dirty="0"/>
              <a:t> Patil</a:t>
            </a:r>
          </a:p>
          <a:p>
            <a:pPr marL="0" lvl="0" indent="0" algn="l" rtl="0">
              <a:spcBef>
                <a:spcPts val="0"/>
              </a:spcBef>
              <a:spcAft>
                <a:spcPts val="0"/>
              </a:spcAft>
              <a:buNone/>
            </a:pPr>
            <a:r>
              <a:rPr lang="en-US" dirty="0"/>
              <a:t>Harshit Goel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5775" y="278600"/>
            <a:ext cx="8758200" cy="10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rgbClr val="FFFFFF"/>
                </a:solidFill>
                <a:highlight>
                  <a:srgbClr val="3C78D8"/>
                </a:highlight>
              </a:rPr>
              <a:t>This algorithm is used to find the sum of  subarray of numbers which has the largest sum.</a:t>
            </a:r>
            <a:endParaRPr sz="4500">
              <a:solidFill>
                <a:srgbClr val="FFFFFF"/>
              </a:solidFill>
              <a:highlight>
                <a:srgbClr val="3C78D8"/>
              </a:highlight>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000000"/>
                </a:solidFill>
                <a:highlight>
                  <a:srgbClr val="FFFFFF"/>
                </a:highlight>
              </a:rPr>
              <a:t>1)</a:t>
            </a:r>
            <a:r>
              <a:rPr lang="en" sz="1700">
                <a:solidFill>
                  <a:srgbClr val="000000"/>
                </a:solidFill>
                <a:highlight>
                  <a:srgbClr val="FFFFFF"/>
                </a:highlight>
              </a:rPr>
              <a:t> Divide the given array in two halves</a:t>
            </a:r>
            <a:endParaRPr sz="1700">
              <a:solidFill>
                <a:srgbClr val="000000"/>
              </a:solidFill>
              <a:highlight>
                <a:srgbClr val="FFFFFF"/>
              </a:highlight>
            </a:endParaRPr>
          </a:p>
          <a:p>
            <a:pPr marL="0" lvl="0" indent="0" algn="l" rtl="0">
              <a:spcBef>
                <a:spcPts val="1600"/>
              </a:spcBef>
              <a:spcAft>
                <a:spcPts val="0"/>
              </a:spcAft>
              <a:buNone/>
            </a:pPr>
            <a:r>
              <a:rPr lang="en" sz="1700" b="1">
                <a:solidFill>
                  <a:srgbClr val="000000"/>
                </a:solidFill>
                <a:highlight>
                  <a:srgbClr val="FFFFFF"/>
                </a:highlight>
              </a:rPr>
              <a:t>2)</a:t>
            </a:r>
            <a:r>
              <a:rPr lang="en" sz="1700">
                <a:solidFill>
                  <a:srgbClr val="000000"/>
                </a:solidFill>
                <a:highlight>
                  <a:srgbClr val="FFFFFF"/>
                </a:highlight>
              </a:rPr>
              <a:t> Return the maximum of following three</a:t>
            </a:r>
            <a:endParaRPr sz="1700">
              <a:solidFill>
                <a:srgbClr val="000000"/>
              </a:solidFill>
              <a:highlight>
                <a:srgbClr val="FFFFFF"/>
              </a:highlight>
            </a:endParaRPr>
          </a:p>
          <a:p>
            <a:pPr marL="0" lvl="0" indent="0" algn="l" rtl="0">
              <a:spcBef>
                <a:spcPts val="1600"/>
              </a:spcBef>
              <a:spcAft>
                <a:spcPts val="0"/>
              </a:spcAft>
              <a:buNone/>
            </a:pPr>
            <a:r>
              <a:rPr lang="en" sz="1700">
                <a:solidFill>
                  <a:srgbClr val="000000"/>
                </a:solidFill>
                <a:highlight>
                  <a:srgbClr val="FFFFFF"/>
                </a:highlight>
              </a:rPr>
              <a:t>….</a:t>
            </a:r>
            <a:r>
              <a:rPr lang="en" sz="1700" b="1">
                <a:solidFill>
                  <a:srgbClr val="000000"/>
                </a:solidFill>
                <a:highlight>
                  <a:srgbClr val="FFFFFF"/>
                </a:highlight>
              </a:rPr>
              <a:t>a)</a:t>
            </a:r>
            <a:r>
              <a:rPr lang="en" sz="1700">
                <a:solidFill>
                  <a:srgbClr val="000000"/>
                </a:solidFill>
                <a:highlight>
                  <a:srgbClr val="FFFFFF"/>
                </a:highlight>
              </a:rPr>
              <a:t> Maximum subarray sum in left half (Make a recursive call)</a:t>
            </a:r>
            <a:endParaRPr sz="1700">
              <a:solidFill>
                <a:srgbClr val="000000"/>
              </a:solidFill>
              <a:highlight>
                <a:srgbClr val="FFFFFF"/>
              </a:highlight>
            </a:endParaRPr>
          </a:p>
          <a:p>
            <a:pPr marL="0" lvl="0" indent="0" algn="l" rtl="0">
              <a:spcBef>
                <a:spcPts val="1600"/>
              </a:spcBef>
              <a:spcAft>
                <a:spcPts val="0"/>
              </a:spcAft>
              <a:buNone/>
            </a:pPr>
            <a:r>
              <a:rPr lang="en" sz="1700">
                <a:solidFill>
                  <a:srgbClr val="000000"/>
                </a:solidFill>
                <a:highlight>
                  <a:srgbClr val="FFFFFF"/>
                </a:highlight>
              </a:rPr>
              <a:t>….</a:t>
            </a:r>
            <a:r>
              <a:rPr lang="en" sz="1700" b="1">
                <a:solidFill>
                  <a:srgbClr val="000000"/>
                </a:solidFill>
                <a:highlight>
                  <a:srgbClr val="FFFFFF"/>
                </a:highlight>
              </a:rPr>
              <a:t>b)</a:t>
            </a:r>
            <a:r>
              <a:rPr lang="en" sz="1700">
                <a:solidFill>
                  <a:srgbClr val="000000"/>
                </a:solidFill>
                <a:highlight>
                  <a:srgbClr val="FFFFFF"/>
                </a:highlight>
              </a:rPr>
              <a:t> Maximum subarray sum in right half (Make a recursive call)</a:t>
            </a:r>
            <a:endParaRPr sz="1700">
              <a:solidFill>
                <a:srgbClr val="000000"/>
              </a:solidFill>
              <a:highlight>
                <a:srgbClr val="FFFFFF"/>
              </a:highlight>
            </a:endParaRPr>
          </a:p>
          <a:p>
            <a:pPr marL="0" lvl="0" indent="0" algn="l" rtl="0">
              <a:spcBef>
                <a:spcPts val="1600"/>
              </a:spcBef>
              <a:spcAft>
                <a:spcPts val="1600"/>
              </a:spcAft>
              <a:buNone/>
            </a:pPr>
            <a:r>
              <a:rPr lang="en" sz="1700">
                <a:solidFill>
                  <a:srgbClr val="000000"/>
                </a:solidFill>
                <a:highlight>
                  <a:srgbClr val="FFFFFF"/>
                </a:highlight>
              </a:rPr>
              <a:t>….</a:t>
            </a:r>
            <a:r>
              <a:rPr lang="en" sz="1700" b="1">
                <a:solidFill>
                  <a:srgbClr val="000000"/>
                </a:solidFill>
                <a:highlight>
                  <a:srgbClr val="FFFFFF"/>
                </a:highlight>
              </a:rPr>
              <a:t>c)</a:t>
            </a:r>
            <a:r>
              <a:rPr lang="en" sz="1700">
                <a:solidFill>
                  <a:srgbClr val="000000"/>
                </a:solidFill>
                <a:highlight>
                  <a:srgbClr val="FFFFFF"/>
                </a:highlight>
              </a:rPr>
              <a:t> Maximum subarray sum such that the subarray crosses the midpoint</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find the Sum?</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000000"/>
                </a:solidFill>
                <a:highlight>
                  <a:srgbClr val="FFFFFF"/>
                </a:highlight>
              </a:rPr>
              <a:t>Step-1</a:t>
            </a:r>
            <a:r>
              <a:rPr lang="en">
                <a:solidFill>
                  <a:srgbClr val="000000"/>
                </a:solidFill>
                <a:highlight>
                  <a:srgbClr val="FFFFFF"/>
                </a:highlight>
              </a:rPr>
              <a:t> Find the maximum sum starting from mid point and ending at some point on left of mid,</a:t>
            </a:r>
            <a:endParaRPr>
              <a:solidFill>
                <a:srgbClr val="000000"/>
              </a:solidFill>
              <a:highlight>
                <a:srgbClr val="FFFFFF"/>
              </a:highlight>
            </a:endParaRPr>
          </a:p>
          <a:p>
            <a:pPr marL="0" lvl="0" indent="0" algn="l" rtl="0">
              <a:spcBef>
                <a:spcPts val="1600"/>
              </a:spcBef>
              <a:spcAft>
                <a:spcPts val="0"/>
              </a:spcAft>
              <a:buNone/>
            </a:pPr>
            <a:r>
              <a:rPr lang="en" sz="1900" b="1">
                <a:solidFill>
                  <a:srgbClr val="000000"/>
                </a:solidFill>
                <a:highlight>
                  <a:srgbClr val="FFFFFF"/>
                </a:highlight>
              </a:rPr>
              <a:t>Step-2</a:t>
            </a:r>
            <a:r>
              <a:rPr lang="en">
                <a:solidFill>
                  <a:srgbClr val="000000"/>
                </a:solidFill>
                <a:highlight>
                  <a:srgbClr val="FFFFFF"/>
                </a:highlight>
              </a:rPr>
              <a:t> Then find the maximum sum starting from mid + 1 and ending with sum point on right of mid + 1. </a:t>
            </a:r>
            <a:endParaRPr>
              <a:solidFill>
                <a:srgbClr val="000000"/>
              </a:solidFill>
              <a:highlight>
                <a:srgbClr val="FFFFFF"/>
              </a:highlight>
            </a:endParaRPr>
          </a:p>
          <a:p>
            <a:pPr marL="0" lvl="0" indent="0" algn="l" rtl="0">
              <a:spcBef>
                <a:spcPts val="1600"/>
              </a:spcBef>
              <a:spcAft>
                <a:spcPts val="1600"/>
              </a:spcAft>
              <a:buNone/>
            </a:pPr>
            <a:r>
              <a:rPr lang="en" sz="1900" b="1">
                <a:solidFill>
                  <a:srgbClr val="000000"/>
                </a:solidFill>
                <a:highlight>
                  <a:srgbClr val="FFFFFF"/>
                </a:highlight>
              </a:rPr>
              <a:t>Step-3 </a:t>
            </a:r>
            <a:r>
              <a:rPr lang="en">
                <a:solidFill>
                  <a:srgbClr val="000000"/>
                </a:solidFill>
                <a:highlight>
                  <a:srgbClr val="FFFFFF"/>
                </a:highlight>
              </a:rPr>
              <a:t>Finally, combine the two and return.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0" y="0"/>
            <a:ext cx="9144000" cy="1702800"/>
          </a:xfrm>
          <a:prstGeom prst="rect">
            <a:avLst/>
          </a:prstGeom>
        </p:spPr>
        <p:txBody>
          <a:bodyPr spcFirstLastPara="1" wrap="square" lIns="91425" tIns="91425" rIns="91425" bIns="91425" anchor="b" anchorCtr="0">
            <a:noAutofit/>
          </a:bodyPr>
          <a:lstStyle/>
          <a:p>
            <a:pPr marL="0" lvl="0" indent="0" algn="l" rtl="0">
              <a:lnSpc>
                <a:spcPct val="190000"/>
              </a:lnSpc>
              <a:spcBef>
                <a:spcPts val="1500"/>
              </a:spcBef>
              <a:spcAft>
                <a:spcPts val="0"/>
              </a:spcAft>
              <a:buNone/>
            </a:pPr>
            <a:r>
              <a:rPr lang="en" sz="1500">
                <a:solidFill>
                  <a:srgbClr val="FFFFFF"/>
                </a:solidFill>
                <a:highlight>
                  <a:srgbClr val="3C78D8"/>
                </a:highlight>
                <a:latin typeface="Times New Roman"/>
                <a:ea typeface="Times New Roman"/>
                <a:cs typeface="Times New Roman"/>
                <a:sym typeface="Times New Roman"/>
              </a:rPr>
              <a:t>The first two cases where the subarray is entirely on right or on the left</a:t>
            </a:r>
            <a:endParaRPr sz="1500">
              <a:solidFill>
                <a:srgbClr val="FFFFFF"/>
              </a:solidFill>
              <a:highlight>
                <a:srgbClr val="3C78D8"/>
              </a:highlight>
              <a:latin typeface="Times New Roman"/>
              <a:ea typeface="Times New Roman"/>
              <a:cs typeface="Times New Roman"/>
              <a:sym typeface="Times New Roman"/>
            </a:endParaRPr>
          </a:p>
          <a:p>
            <a:pPr marL="0" lvl="0" indent="0" algn="l" rtl="0">
              <a:lnSpc>
                <a:spcPct val="190000"/>
              </a:lnSpc>
              <a:spcBef>
                <a:spcPts val="1500"/>
              </a:spcBef>
              <a:spcAft>
                <a:spcPts val="1500"/>
              </a:spcAft>
              <a:buNone/>
            </a:pPr>
            <a:r>
              <a:rPr lang="en" sz="1500">
                <a:solidFill>
                  <a:srgbClr val="FFFFFF"/>
                </a:solidFill>
                <a:highlight>
                  <a:srgbClr val="3C78D8"/>
                </a:highlight>
                <a:latin typeface="Times New Roman"/>
                <a:ea typeface="Times New Roman"/>
                <a:cs typeface="Times New Roman"/>
                <a:sym typeface="Times New Roman"/>
              </a:rPr>
              <a:t>we can solve them recursively by calling the function to calculate the maximum sum subarray on both the parts.</a:t>
            </a:r>
            <a:endParaRPr sz="1500">
              <a:solidFill>
                <a:srgbClr val="FFFFFF"/>
              </a:solidFill>
              <a:highlight>
                <a:srgbClr val="3C78D8"/>
              </a:highlight>
              <a:latin typeface="Times New Roman"/>
              <a:ea typeface="Times New Roman"/>
              <a:cs typeface="Times New Roman"/>
              <a:sym typeface="Times New Roman"/>
            </a:endParaRPr>
          </a:p>
        </p:txBody>
      </p:sp>
      <p:sp>
        <p:nvSpPr>
          <p:cNvPr id="86" name="Google Shape;86;p16"/>
          <p:cNvSpPr txBox="1">
            <a:spLocks noGrp="1"/>
          </p:cNvSpPr>
          <p:nvPr>
            <p:ph type="body" idx="1"/>
          </p:nvPr>
        </p:nvSpPr>
        <p:spPr>
          <a:xfrm>
            <a:off x="142875" y="1702800"/>
            <a:ext cx="8539200" cy="34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rgbClr val="000000"/>
                </a:solidFill>
                <a:highlight>
                  <a:srgbClr val="FFFFFF"/>
                </a:highlight>
                <a:latin typeface="Courier New"/>
                <a:ea typeface="Courier New"/>
                <a:cs typeface="Courier New"/>
                <a:sym typeface="Courier New"/>
              </a:rPr>
              <a:t>max_sum_subarray(array, low, high){</a:t>
            </a:r>
            <a:endParaRPr sz="1550">
              <a:solidFill>
                <a:srgbClr val="000000"/>
              </a:solidFill>
              <a:highlight>
                <a:srgbClr val="FFFFFF"/>
              </a:highlight>
              <a:latin typeface="Courier New"/>
              <a:ea typeface="Courier New"/>
              <a:cs typeface="Courier New"/>
              <a:sym typeface="Courier New"/>
            </a:endParaRPr>
          </a:p>
          <a:p>
            <a:pPr marL="0" lvl="0" indent="457200" algn="l" rtl="0">
              <a:spcBef>
                <a:spcPts val="1600"/>
              </a:spcBef>
              <a:spcAft>
                <a:spcPts val="0"/>
              </a:spcAft>
              <a:buNone/>
            </a:pPr>
            <a:r>
              <a:rPr lang="en" sz="1550" b="1">
                <a:solidFill>
                  <a:srgbClr val="000000"/>
                </a:solidFill>
                <a:highlight>
                  <a:srgbClr val="FFFFFF"/>
                </a:highlight>
                <a:latin typeface="Courier New"/>
                <a:ea typeface="Courier New"/>
                <a:cs typeface="Courier New"/>
                <a:sym typeface="Courier New"/>
              </a:rPr>
              <a:t>if</a:t>
            </a:r>
            <a:r>
              <a:rPr lang="en" sz="1550">
                <a:solidFill>
                  <a:srgbClr val="000000"/>
                </a:solidFill>
                <a:highlight>
                  <a:srgbClr val="FFFFFF"/>
                </a:highlight>
                <a:latin typeface="Courier New"/>
                <a:ea typeface="Courier New"/>
                <a:cs typeface="Courier New"/>
                <a:sym typeface="Courier New"/>
              </a:rPr>
              <a:t> (high == low) </a:t>
            </a:r>
            <a:r>
              <a:rPr lang="en" sz="1550" i="1">
                <a:solidFill>
                  <a:srgbClr val="000000"/>
                </a:solidFill>
                <a:highlight>
                  <a:srgbClr val="FFFFFF"/>
                </a:highlight>
                <a:latin typeface="Courier New"/>
                <a:ea typeface="Courier New"/>
                <a:cs typeface="Courier New"/>
                <a:sym typeface="Courier New"/>
              </a:rPr>
              <a:t>// only one element in an array</a:t>
            </a:r>
            <a:r>
              <a:rPr lang="en" sz="1550">
                <a:solidFill>
                  <a:srgbClr val="000000"/>
                </a:solidFill>
                <a:highlight>
                  <a:srgbClr val="FFFFFF"/>
                </a:highlight>
                <a:latin typeface="Courier New"/>
                <a:ea typeface="Courier New"/>
                <a:cs typeface="Courier New"/>
                <a:sym typeface="Courier New"/>
              </a:rPr>
              <a:t>{</a:t>
            </a:r>
            <a:endParaRPr sz="1550">
              <a:solidFill>
                <a:srgbClr val="000000"/>
              </a:solidFill>
              <a:highlight>
                <a:srgbClr val="FFFFFF"/>
              </a:highlight>
              <a:latin typeface="Courier New"/>
              <a:ea typeface="Courier New"/>
              <a:cs typeface="Courier New"/>
              <a:sym typeface="Courier New"/>
            </a:endParaRPr>
          </a:p>
          <a:p>
            <a:pPr marL="457200" lvl="0" indent="457200" algn="l" rtl="0">
              <a:spcBef>
                <a:spcPts val="1600"/>
              </a:spcBef>
              <a:spcAft>
                <a:spcPts val="0"/>
              </a:spcAft>
              <a:buNone/>
            </a:pPr>
            <a:r>
              <a:rPr lang="en" sz="1550" b="1">
                <a:solidFill>
                  <a:srgbClr val="000000"/>
                </a:solidFill>
                <a:highlight>
                  <a:srgbClr val="FFFFFF"/>
                </a:highlight>
                <a:latin typeface="Courier New"/>
                <a:ea typeface="Courier New"/>
                <a:cs typeface="Courier New"/>
                <a:sym typeface="Courier New"/>
              </a:rPr>
              <a:t>return</a:t>
            </a:r>
            <a:r>
              <a:rPr lang="en" sz="1550">
                <a:solidFill>
                  <a:srgbClr val="000000"/>
                </a:solidFill>
                <a:highlight>
                  <a:srgbClr val="FFFFFF"/>
                </a:highlight>
                <a:latin typeface="Courier New"/>
                <a:ea typeface="Courier New"/>
                <a:cs typeface="Courier New"/>
                <a:sym typeface="Courier New"/>
              </a:rPr>
              <a:t> array[high]}</a:t>
            </a:r>
            <a:endParaRPr sz="1550">
              <a:solidFill>
                <a:srgbClr val="000000"/>
              </a:solidFill>
              <a:highlight>
                <a:srgbClr val="FFFFFF"/>
              </a:highlight>
              <a:latin typeface="Courier New"/>
              <a:ea typeface="Courier New"/>
              <a:cs typeface="Courier New"/>
              <a:sym typeface="Courier New"/>
            </a:endParaRPr>
          </a:p>
          <a:p>
            <a:pPr marL="0" lvl="0" indent="0" algn="l" rtl="0">
              <a:spcBef>
                <a:spcPts val="1600"/>
              </a:spcBef>
              <a:spcAft>
                <a:spcPts val="0"/>
              </a:spcAft>
              <a:buNone/>
            </a:pPr>
            <a:r>
              <a:rPr lang="en" sz="1550">
                <a:solidFill>
                  <a:srgbClr val="000000"/>
                </a:solidFill>
                <a:highlight>
                  <a:srgbClr val="FFFFFF"/>
                </a:highlight>
                <a:latin typeface="Courier New"/>
                <a:ea typeface="Courier New"/>
                <a:cs typeface="Courier New"/>
                <a:sym typeface="Courier New"/>
              </a:rPr>
              <a:t>mid = (high+low)/2</a:t>
            </a:r>
            <a:endParaRPr sz="1550">
              <a:solidFill>
                <a:srgbClr val="000000"/>
              </a:solidFill>
              <a:highlight>
                <a:srgbClr val="FFFFFF"/>
              </a:highlight>
              <a:latin typeface="Courier New"/>
              <a:ea typeface="Courier New"/>
              <a:cs typeface="Courier New"/>
              <a:sym typeface="Courier New"/>
            </a:endParaRPr>
          </a:p>
          <a:p>
            <a:pPr marL="0" lvl="0" indent="0" algn="l" rtl="0">
              <a:spcBef>
                <a:spcPts val="1600"/>
              </a:spcBef>
              <a:spcAft>
                <a:spcPts val="0"/>
              </a:spcAft>
              <a:buNone/>
            </a:pPr>
            <a:r>
              <a:rPr lang="en" sz="1550">
                <a:solidFill>
                  <a:srgbClr val="000000"/>
                </a:solidFill>
                <a:highlight>
                  <a:srgbClr val="FFFFFF"/>
                </a:highlight>
                <a:latin typeface="Courier New"/>
                <a:ea typeface="Courier New"/>
                <a:cs typeface="Courier New"/>
                <a:sym typeface="Courier New"/>
              </a:rPr>
              <a:t>max_sum_subarray(array, low, mid)</a:t>
            </a:r>
            <a:endParaRPr sz="1550">
              <a:solidFill>
                <a:srgbClr val="000000"/>
              </a:solidFill>
              <a:highlight>
                <a:srgbClr val="FFFFFF"/>
              </a:highlight>
              <a:latin typeface="Courier New"/>
              <a:ea typeface="Courier New"/>
              <a:cs typeface="Courier New"/>
              <a:sym typeface="Courier New"/>
            </a:endParaRPr>
          </a:p>
          <a:p>
            <a:pPr marL="0" lvl="0" indent="0" algn="l" rtl="0">
              <a:spcBef>
                <a:spcPts val="1600"/>
              </a:spcBef>
              <a:spcAft>
                <a:spcPts val="0"/>
              </a:spcAft>
              <a:buNone/>
            </a:pPr>
            <a:r>
              <a:rPr lang="en" sz="1550">
                <a:solidFill>
                  <a:srgbClr val="000000"/>
                </a:solidFill>
                <a:highlight>
                  <a:srgbClr val="FFFFFF"/>
                </a:highlight>
                <a:latin typeface="Courier New"/>
                <a:ea typeface="Courier New"/>
                <a:cs typeface="Courier New"/>
                <a:sym typeface="Courier New"/>
              </a:rPr>
              <a:t>max_sum_subarray(array, mid+1, high)</a:t>
            </a:r>
            <a:endParaRPr sz="1550">
              <a:solidFill>
                <a:srgbClr val="000000"/>
              </a:solidFill>
              <a:highlight>
                <a:srgbClr val="FFFFFF"/>
              </a:highlight>
              <a:latin typeface="Courier New"/>
              <a:ea typeface="Courier New"/>
              <a:cs typeface="Courier New"/>
              <a:sym typeface="Courier New"/>
            </a:endParaRPr>
          </a:p>
          <a:p>
            <a:pPr marL="0" lvl="0" indent="0" algn="l" rtl="0">
              <a:spcBef>
                <a:spcPts val="1600"/>
              </a:spcBef>
              <a:spcAft>
                <a:spcPts val="0"/>
              </a:spcAft>
              <a:buNone/>
            </a:pPr>
            <a:r>
              <a:rPr lang="en" sz="1550">
                <a:solidFill>
                  <a:srgbClr val="000000"/>
                </a:solidFill>
                <a:highlight>
                  <a:srgbClr val="FFFFFF"/>
                </a:highlight>
                <a:latin typeface="Courier New"/>
                <a:ea typeface="Courier New"/>
                <a:cs typeface="Courier New"/>
                <a:sym typeface="Courier New"/>
              </a:rPr>
              <a:t>}</a:t>
            </a:r>
            <a:endParaRPr sz="1550">
              <a:solidFill>
                <a:srgbClr val="000000"/>
              </a:solidFill>
              <a:highlight>
                <a:srgbClr val="FFFFFF"/>
              </a:highlight>
              <a:latin typeface="Courier New"/>
              <a:ea typeface="Courier New"/>
              <a:cs typeface="Courier New"/>
              <a:sym typeface="Courier New"/>
            </a:endParaRPr>
          </a:p>
          <a:p>
            <a:pPr marL="190500" marR="88900" lvl="0" indent="0" algn="l" rtl="0">
              <a:lnSpc>
                <a:spcPct val="142857"/>
              </a:lnSpc>
              <a:spcBef>
                <a:spcPts val="3000"/>
              </a:spcBef>
              <a:spcAft>
                <a:spcPts val="0"/>
              </a:spcAft>
              <a:buNone/>
            </a:pPr>
            <a:endParaRPr sz="1150">
              <a:solidFill>
                <a:srgbClr val="FFFFFF"/>
              </a:solidFill>
              <a:highlight>
                <a:srgbClr val="000000"/>
              </a:highlight>
              <a:latin typeface="Courier New"/>
              <a:ea typeface="Courier New"/>
              <a:cs typeface="Courier New"/>
              <a:sym typeface="Courier New"/>
            </a:endParaRPr>
          </a:p>
          <a:p>
            <a:pPr marL="0" lvl="0" indent="0" algn="l" rtl="0">
              <a:lnSpc>
                <a:spcPct val="190000"/>
              </a:lnSpc>
              <a:spcBef>
                <a:spcPts val="3800"/>
              </a:spcBef>
              <a:spcAft>
                <a:spcPts val="0"/>
              </a:spcAft>
              <a:buNone/>
            </a:pPr>
            <a:endParaRPr sz="1500">
              <a:solidFill>
                <a:srgbClr val="D0D0D0"/>
              </a:solidFill>
              <a:highlight>
                <a:srgbClr val="FFFFFF"/>
              </a:highlight>
              <a:latin typeface="Times New Roman"/>
              <a:ea typeface="Times New Roman"/>
              <a:cs typeface="Times New Roman"/>
              <a:sym typeface="Times New Roman"/>
            </a:endParaRPr>
          </a:p>
          <a:p>
            <a:pPr marL="0" lvl="0" indent="0" algn="l" rtl="0">
              <a:spcBef>
                <a:spcPts val="30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14325" y="139300"/>
            <a:ext cx="8479800" cy="13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rgbClr val="FFFFFF"/>
                </a:solidFill>
                <a:highlight>
                  <a:srgbClr val="3C78D8"/>
                </a:highlight>
                <a:latin typeface="Times New Roman"/>
                <a:ea typeface="Times New Roman"/>
                <a:cs typeface="Times New Roman"/>
                <a:sym typeface="Times New Roman"/>
              </a:rPr>
              <a:t>we will now make a function called </a:t>
            </a:r>
            <a:r>
              <a:rPr lang="en" sz="2100">
                <a:solidFill>
                  <a:srgbClr val="FFFFFF"/>
                </a:solidFill>
                <a:highlight>
                  <a:srgbClr val="3C78D8"/>
                </a:highlight>
                <a:latin typeface="Courier New"/>
                <a:ea typeface="Courier New"/>
                <a:cs typeface="Courier New"/>
                <a:sym typeface="Courier New"/>
              </a:rPr>
              <a:t>max_crossing_subarray</a:t>
            </a:r>
            <a:r>
              <a:rPr lang="en" sz="2200">
                <a:solidFill>
                  <a:srgbClr val="FFFFFF"/>
                </a:solidFill>
                <a:highlight>
                  <a:srgbClr val="3C78D8"/>
                </a:highlight>
                <a:latin typeface="Times New Roman"/>
                <a:ea typeface="Times New Roman"/>
                <a:cs typeface="Times New Roman"/>
                <a:sym typeface="Times New Roman"/>
              </a:rPr>
              <a:t> to calculate the maximum sum of the subarray crossing the middle element and then call it inside the </a:t>
            </a:r>
            <a:r>
              <a:rPr lang="en" sz="2100">
                <a:solidFill>
                  <a:srgbClr val="FFFFFF"/>
                </a:solidFill>
                <a:highlight>
                  <a:srgbClr val="3C78D8"/>
                </a:highlight>
                <a:latin typeface="Courier New"/>
                <a:ea typeface="Courier New"/>
                <a:cs typeface="Courier New"/>
                <a:sym typeface="Courier New"/>
              </a:rPr>
              <a:t>max_sum_subarray</a:t>
            </a:r>
            <a:r>
              <a:rPr lang="en" sz="2200">
                <a:solidFill>
                  <a:srgbClr val="FFFFFF"/>
                </a:solidFill>
                <a:highlight>
                  <a:srgbClr val="3C78D8"/>
                </a:highlight>
                <a:latin typeface="Times New Roman"/>
                <a:ea typeface="Times New Roman"/>
                <a:cs typeface="Times New Roman"/>
                <a:sym typeface="Times New Roman"/>
              </a:rPr>
              <a:t> function.</a:t>
            </a:r>
            <a:endParaRPr sz="4000">
              <a:solidFill>
                <a:srgbClr val="FFFFFF"/>
              </a:solidFill>
              <a:highlight>
                <a:srgbClr val="3C78D8"/>
              </a:highlight>
            </a:endParaRPr>
          </a:p>
        </p:txBody>
      </p:sp>
      <p:sp>
        <p:nvSpPr>
          <p:cNvPr id="92" name="Google Shape;92;p17"/>
          <p:cNvSpPr txBox="1">
            <a:spLocks noGrp="1"/>
          </p:cNvSpPr>
          <p:nvPr>
            <p:ph type="body" idx="1"/>
          </p:nvPr>
        </p:nvSpPr>
        <p:spPr>
          <a:xfrm>
            <a:off x="471900" y="1919075"/>
            <a:ext cx="8222100" cy="27102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000000"/>
                </a:solidFill>
                <a:highlight>
                  <a:schemeClr val="lt1"/>
                </a:highlight>
                <a:latin typeface="Courier New"/>
                <a:ea typeface="Courier New"/>
                <a:cs typeface="Courier New"/>
                <a:sym typeface="Courier New"/>
              </a:rPr>
              <a:t>mid = (high+low)/2;</a:t>
            </a:r>
            <a:endParaRPr sz="1350">
              <a:solidFill>
                <a:srgbClr val="000000"/>
              </a:solidFill>
              <a:highlight>
                <a:schemeClr val="lt1"/>
              </a:highlight>
              <a:latin typeface="Courier New"/>
              <a:ea typeface="Courier New"/>
              <a:cs typeface="Courier New"/>
              <a:sym typeface="Courier New"/>
            </a:endParaRPr>
          </a:p>
          <a:p>
            <a:pPr marL="0" lvl="0" indent="0" algn="l" rtl="0">
              <a:spcBef>
                <a:spcPts val="1600"/>
              </a:spcBef>
              <a:spcAft>
                <a:spcPts val="0"/>
              </a:spcAft>
              <a:buNone/>
            </a:pPr>
            <a:r>
              <a:rPr lang="en" sz="1350">
                <a:solidFill>
                  <a:srgbClr val="000000"/>
                </a:solidFill>
                <a:highlight>
                  <a:schemeClr val="lt1"/>
                </a:highlight>
                <a:latin typeface="Courier New"/>
                <a:ea typeface="Courier New"/>
                <a:cs typeface="Courier New"/>
                <a:sym typeface="Courier New"/>
              </a:rPr>
              <a:t>maximum_sum_left_subarray = max_sum_subarray(array, low, mid)</a:t>
            </a:r>
            <a:endParaRPr sz="1350">
              <a:solidFill>
                <a:srgbClr val="000000"/>
              </a:solidFill>
              <a:highlight>
                <a:schemeClr val="lt1"/>
              </a:highlight>
              <a:latin typeface="Courier New"/>
              <a:ea typeface="Courier New"/>
              <a:cs typeface="Courier New"/>
              <a:sym typeface="Courier New"/>
            </a:endParaRPr>
          </a:p>
          <a:p>
            <a:pPr marL="0" lvl="0" indent="0" algn="l" rtl="0">
              <a:spcBef>
                <a:spcPts val="1600"/>
              </a:spcBef>
              <a:spcAft>
                <a:spcPts val="0"/>
              </a:spcAft>
              <a:buNone/>
            </a:pPr>
            <a:r>
              <a:rPr lang="en" sz="1350">
                <a:solidFill>
                  <a:srgbClr val="000000"/>
                </a:solidFill>
                <a:highlight>
                  <a:schemeClr val="lt1"/>
                </a:highlight>
                <a:latin typeface="Courier New"/>
                <a:ea typeface="Courier New"/>
                <a:cs typeface="Courier New"/>
                <a:sym typeface="Courier New"/>
              </a:rPr>
              <a:t>maximum_sum_right_subarray = max_sum_subarray(array, mid+1, high)</a:t>
            </a:r>
            <a:endParaRPr sz="1350">
              <a:solidFill>
                <a:srgbClr val="000000"/>
              </a:solidFill>
              <a:highlight>
                <a:schemeClr val="lt1"/>
              </a:highlight>
              <a:latin typeface="Courier New"/>
              <a:ea typeface="Courier New"/>
              <a:cs typeface="Courier New"/>
              <a:sym typeface="Courier New"/>
            </a:endParaRPr>
          </a:p>
          <a:p>
            <a:pPr marL="0" lvl="0" indent="0" algn="l" rtl="0">
              <a:spcBef>
                <a:spcPts val="1600"/>
              </a:spcBef>
              <a:spcAft>
                <a:spcPts val="0"/>
              </a:spcAft>
              <a:buNone/>
            </a:pPr>
            <a:r>
              <a:rPr lang="en" sz="1350">
                <a:solidFill>
                  <a:srgbClr val="000000"/>
                </a:solidFill>
                <a:highlight>
                  <a:schemeClr val="lt1"/>
                </a:highlight>
                <a:latin typeface="Courier New"/>
                <a:ea typeface="Courier New"/>
                <a:cs typeface="Courier New"/>
                <a:sym typeface="Courier New"/>
              </a:rPr>
              <a:t>maximum_sum_crossing_subarray = max_crossing_subarray(array, low, mid, high);</a:t>
            </a:r>
            <a:endParaRPr sz="1350">
              <a:solidFill>
                <a:srgbClr val="000000"/>
              </a:solidFill>
              <a:highlight>
                <a:schemeClr val="lt1"/>
              </a:highlight>
              <a:latin typeface="Courier New"/>
              <a:ea typeface="Courier New"/>
              <a:cs typeface="Courier New"/>
              <a:sym typeface="Courier New"/>
            </a:endParaRPr>
          </a:p>
          <a:p>
            <a:pPr marL="0" lvl="0" indent="0" algn="l" rtl="0">
              <a:spcBef>
                <a:spcPts val="1600"/>
              </a:spcBef>
              <a:spcAft>
                <a:spcPts val="0"/>
              </a:spcAft>
              <a:buNone/>
            </a:pPr>
            <a:r>
              <a:rPr lang="en" sz="1350" i="1">
                <a:solidFill>
                  <a:srgbClr val="000000"/>
                </a:solidFill>
                <a:highlight>
                  <a:schemeClr val="lt1"/>
                </a:highlight>
                <a:latin typeface="Courier New"/>
                <a:ea typeface="Courier New"/>
                <a:cs typeface="Courier New"/>
                <a:sym typeface="Courier New"/>
              </a:rPr>
              <a:t>// returning the maximum among the above three numbers</a:t>
            </a:r>
            <a:endParaRPr sz="1350">
              <a:solidFill>
                <a:srgbClr val="000000"/>
              </a:solidFill>
              <a:highlight>
                <a:schemeClr val="lt1"/>
              </a:highlight>
              <a:latin typeface="Courier New"/>
              <a:ea typeface="Courier New"/>
              <a:cs typeface="Courier New"/>
              <a:sym typeface="Courier New"/>
            </a:endParaRPr>
          </a:p>
          <a:p>
            <a:pPr marL="0" marR="88900" lvl="0" indent="0" algn="l" rtl="0">
              <a:lnSpc>
                <a:spcPct val="142857"/>
              </a:lnSpc>
              <a:spcBef>
                <a:spcPts val="1600"/>
              </a:spcBef>
              <a:spcAft>
                <a:spcPts val="0"/>
              </a:spcAft>
              <a:buNone/>
            </a:pPr>
            <a:r>
              <a:rPr lang="en" sz="1350" b="1">
                <a:solidFill>
                  <a:srgbClr val="000000"/>
                </a:solidFill>
                <a:highlight>
                  <a:schemeClr val="lt1"/>
                </a:highlight>
                <a:latin typeface="Courier New"/>
                <a:ea typeface="Courier New"/>
                <a:cs typeface="Courier New"/>
                <a:sym typeface="Courier New"/>
              </a:rPr>
              <a:t>return</a:t>
            </a:r>
            <a:r>
              <a:rPr lang="en" sz="1350">
                <a:solidFill>
                  <a:srgbClr val="000000"/>
                </a:solidFill>
                <a:highlight>
                  <a:schemeClr val="lt1"/>
                </a:highlight>
                <a:latin typeface="Courier New"/>
                <a:ea typeface="Courier New"/>
                <a:cs typeface="Courier New"/>
                <a:sym typeface="Courier New"/>
              </a:rPr>
              <a:t> maximum(maximum_sum_left_subarray,Maximum_sum_right_subarray,</a:t>
            </a:r>
            <a:endParaRPr sz="1350">
              <a:solidFill>
                <a:srgbClr val="000000"/>
              </a:solidFill>
              <a:highlight>
                <a:schemeClr val="lt1"/>
              </a:highlight>
              <a:latin typeface="Courier New"/>
              <a:ea typeface="Courier New"/>
              <a:cs typeface="Courier New"/>
              <a:sym typeface="Courier New"/>
            </a:endParaRPr>
          </a:p>
          <a:p>
            <a:pPr marL="0" marR="88900" lvl="0" indent="0" algn="l" rtl="0">
              <a:lnSpc>
                <a:spcPct val="142857"/>
              </a:lnSpc>
              <a:spcBef>
                <a:spcPts val="800"/>
              </a:spcBef>
              <a:spcAft>
                <a:spcPts val="0"/>
              </a:spcAft>
              <a:buNone/>
            </a:pPr>
            <a:r>
              <a:rPr lang="en" sz="1350">
                <a:solidFill>
                  <a:srgbClr val="000000"/>
                </a:solidFill>
                <a:highlight>
                  <a:schemeClr val="lt1"/>
                </a:highlight>
                <a:latin typeface="Courier New"/>
                <a:ea typeface="Courier New"/>
                <a:cs typeface="Courier New"/>
                <a:sym typeface="Courier New"/>
              </a:rPr>
              <a:t>maximum_sum_crossing_subarray);</a:t>
            </a:r>
            <a:endParaRPr sz="1350">
              <a:solidFill>
                <a:srgbClr val="000000"/>
              </a:solidFill>
              <a:highlight>
                <a:schemeClr val="lt1"/>
              </a:highlight>
              <a:latin typeface="Courier New"/>
              <a:ea typeface="Courier New"/>
              <a:cs typeface="Courier New"/>
              <a:sym typeface="Courier New"/>
            </a:endParaRPr>
          </a:p>
          <a:p>
            <a:pPr marL="0" lvl="0" indent="0" algn="l" rtl="0">
              <a:spcBef>
                <a:spcPts val="8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5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t>Now the max_crossing_subarray function for left array.</a:t>
            </a:r>
            <a:endParaRPr sz="3500"/>
          </a:p>
        </p:txBody>
      </p:sp>
      <p:sp>
        <p:nvSpPr>
          <p:cNvPr id="98" name="Google Shape;98;p18"/>
          <p:cNvSpPr txBox="1">
            <a:spLocks noGrp="1"/>
          </p:cNvSpPr>
          <p:nvPr>
            <p:ph type="body" idx="1"/>
          </p:nvPr>
        </p:nvSpPr>
        <p:spPr>
          <a:xfrm>
            <a:off x="471900" y="1733800"/>
            <a:ext cx="8222100" cy="34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max_crossing_subarray(int ar[], int low, int mid, int high){</a:t>
            </a:r>
            <a:endParaRPr sz="1400"/>
          </a:p>
          <a:p>
            <a:pPr marL="0" lvl="0" indent="0" algn="l" rtl="0">
              <a:spcBef>
                <a:spcPts val="1600"/>
              </a:spcBef>
              <a:spcAft>
                <a:spcPts val="0"/>
              </a:spcAft>
              <a:buNone/>
            </a:pPr>
            <a:r>
              <a:rPr lang="en" sz="1400"/>
              <a:t> left_sum = -infinity</a:t>
            </a:r>
            <a:endParaRPr sz="1400"/>
          </a:p>
          <a:p>
            <a:pPr marL="0" lvl="0" indent="0" algn="l" rtl="0">
              <a:spcBef>
                <a:spcPts val="1600"/>
              </a:spcBef>
              <a:spcAft>
                <a:spcPts val="0"/>
              </a:spcAft>
              <a:buNone/>
            </a:pPr>
            <a:r>
              <a:rPr lang="en" sz="1400"/>
              <a:t>  sum = 0</a:t>
            </a:r>
            <a:endParaRPr sz="1400"/>
          </a:p>
          <a:p>
            <a:pPr marL="0" lvl="0" indent="0" algn="l" rtl="0">
              <a:spcBef>
                <a:spcPts val="1600"/>
              </a:spcBef>
              <a:spcAft>
                <a:spcPts val="0"/>
              </a:spcAft>
              <a:buNone/>
            </a:pPr>
            <a:r>
              <a:rPr lang="en" sz="1400"/>
              <a:t>  for (i=mid downto low) {</a:t>
            </a:r>
            <a:endParaRPr sz="1400"/>
          </a:p>
          <a:p>
            <a:pPr marL="0" lvl="0" indent="0" algn="l" rtl="0">
              <a:spcBef>
                <a:spcPts val="1600"/>
              </a:spcBef>
              <a:spcAft>
                <a:spcPts val="0"/>
              </a:spcAft>
              <a:buNone/>
            </a:pPr>
            <a:r>
              <a:rPr lang="en" sz="1400"/>
              <a:t> sum = sum+ar[i]</a:t>
            </a:r>
            <a:endParaRPr sz="1400"/>
          </a:p>
          <a:p>
            <a:pPr marL="0" lvl="0" indent="0" algn="l" rtl="0">
              <a:spcBef>
                <a:spcPts val="1600"/>
              </a:spcBef>
              <a:spcAft>
                <a:spcPts val="0"/>
              </a:spcAft>
              <a:buNone/>
            </a:pPr>
            <a:r>
              <a:rPr lang="en" sz="1400"/>
              <a:t>    if (sum&gt;left_sum)</a:t>
            </a:r>
            <a:endParaRPr sz="1400"/>
          </a:p>
          <a:p>
            <a:pPr marL="0" lvl="0" indent="0" algn="l" rtl="0">
              <a:spcBef>
                <a:spcPts val="1600"/>
              </a:spcBef>
              <a:spcAft>
                <a:spcPts val="0"/>
              </a:spcAft>
              <a:buNone/>
            </a:pPr>
            <a:r>
              <a:rPr lang="en" sz="1400"/>
              <a:t>      left_sum = sum</a:t>
            </a:r>
            <a:endParaRPr sz="1400"/>
          </a:p>
          <a:p>
            <a:pPr marL="0" lvl="0" indent="0" algn="l" rtl="0">
              <a:spcBef>
                <a:spcPts val="1600"/>
              </a:spcBef>
              <a:spcAft>
                <a:spcPts val="1600"/>
              </a:spcAft>
              <a:buNone/>
            </a:pPr>
            <a:r>
              <a:rPr lang="en" sz="1400"/>
              <a:t>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t>Now the max_crossing_subarray function for right array.</a:t>
            </a:r>
            <a:endParaRPr/>
          </a:p>
        </p:txBody>
      </p:sp>
      <p:sp>
        <p:nvSpPr>
          <p:cNvPr id="104" name="Google Shape;104;p19"/>
          <p:cNvSpPr txBox="1">
            <a:spLocks noGrp="1"/>
          </p:cNvSpPr>
          <p:nvPr>
            <p:ph type="body" idx="1"/>
          </p:nvPr>
        </p:nvSpPr>
        <p:spPr>
          <a:xfrm>
            <a:off x="321875" y="1854775"/>
            <a:ext cx="8222100" cy="32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i</a:t>
            </a:r>
            <a:r>
              <a:rPr lang="en" sz="1400"/>
              <a:t>nt rightSum = Integer.MIN_VALUE;</a:t>
            </a:r>
            <a:endParaRPr sz="1400"/>
          </a:p>
          <a:p>
            <a:pPr marL="0" lvl="0" indent="0" algn="l" rtl="0">
              <a:spcBef>
                <a:spcPts val="1600"/>
              </a:spcBef>
              <a:spcAft>
                <a:spcPts val="0"/>
              </a:spcAft>
              <a:buNone/>
            </a:pPr>
            <a:r>
              <a:rPr lang="en" sz="1400"/>
              <a:t>		    sum = 0;</a:t>
            </a:r>
            <a:endParaRPr sz="1400"/>
          </a:p>
          <a:p>
            <a:pPr marL="0" lvl="0" indent="0" algn="l" rtl="0">
              <a:spcBef>
                <a:spcPts val="1600"/>
              </a:spcBef>
              <a:spcAft>
                <a:spcPts val="0"/>
              </a:spcAft>
              <a:buNone/>
            </a:pPr>
            <a:r>
              <a:rPr lang="en" sz="1400"/>
              <a:t>		    for (i=mid+1; i&lt;=high; i++)    {</a:t>
            </a:r>
            <a:endParaRPr sz="1400"/>
          </a:p>
          <a:p>
            <a:pPr marL="0" lvl="0" indent="0" algn="l" rtl="0">
              <a:spcBef>
                <a:spcPts val="1600"/>
              </a:spcBef>
              <a:spcAft>
                <a:spcPts val="0"/>
              </a:spcAft>
              <a:buNone/>
            </a:pPr>
            <a:r>
              <a:rPr lang="en" sz="1400"/>
              <a:t>		      sum=sum+ar[i];</a:t>
            </a:r>
            <a:endParaRPr sz="1400"/>
          </a:p>
          <a:p>
            <a:pPr marL="0" lvl="0" indent="0" algn="l" rtl="0">
              <a:spcBef>
                <a:spcPts val="1600"/>
              </a:spcBef>
              <a:spcAft>
                <a:spcPts val="0"/>
              </a:spcAft>
              <a:buNone/>
            </a:pPr>
            <a:r>
              <a:rPr lang="en" sz="1400"/>
              <a:t>		      if (sum&gt;rightSum)</a:t>
            </a:r>
            <a:endParaRPr sz="1400"/>
          </a:p>
          <a:p>
            <a:pPr marL="0" lvl="0" indent="0" algn="l" rtl="0">
              <a:spcBef>
                <a:spcPts val="1600"/>
              </a:spcBef>
              <a:spcAft>
                <a:spcPts val="0"/>
              </a:spcAft>
              <a:buNone/>
            </a:pPr>
            <a:r>
              <a:rPr lang="en" sz="1400"/>
              <a:t>		        rightSum = sum;}</a:t>
            </a:r>
            <a:endParaRPr sz="1400"/>
          </a:p>
          <a:p>
            <a:pPr marL="0" lvl="0" indent="0" algn="l" rtl="0">
              <a:spcBef>
                <a:spcPts val="1600"/>
              </a:spcBef>
              <a:spcAft>
                <a:spcPts val="1600"/>
              </a:spcAft>
              <a:buNone/>
            </a:pPr>
            <a:r>
              <a:rPr lang="en" sz="1400"/>
              <a:t>		    return (leftSum+rightSum);</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7C1-269D-445D-B9C3-FFEED93818C7}"/>
              </a:ext>
            </a:extLst>
          </p:cNvPr>
          <p:cNvSpPr>
            <a:spLocks noGrp="1"/>
          </p:cNvSpPr>
          <p:nvPr>
            <p:ph type="ctrTitle"/>
          </p:nvPr>
        </p:nvSpPr>
        <p:spPr/>
        <p:txBody>
          <a:bodyPr/>
          <a:lstStyle/>
          <a:p>
            <a:r>
              <a:rPr lang="en-US" dirty="0"/>
              <a:t>Tiling And Fast </a:t>
            </a:r>
            <a:r>
              <a:rPr lang="en-US" dirty="0" err="1"/>
              <a:t>Exponentiaton</a:t>
            </a:r>
            <a:endParaRPr lang="en-IN" dirty="0"/>
          </a:p>
        </p:txBody>
      </p:sp>
      <p:sp>
        <p:nvSpPr>
          <p:cNvPr id="3" name="Subtitle 2">
            <a:extLst>
              <a:ext uri="{FF2B5EF4-FFF2-40B4-BE49-F238E27FC236}">
                <a16:creationId xmlns:a16="http://schemas.microsoft.com/office/drawing/2014/main" id="{E4278CF3-24BE-4B7B-9625-C4C77CF57D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4555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Fast Exponentiation</a:t>
            </a:r>
            <a:endParaRPr dirty="0"/>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Suppose that we need to compute the value of a to the power of n for some reasonably large n. Such problems occur in primality testing for cryptography.</a:t>
            </a:r>
          </a:p>
          <a:p>
            <a:pPr marL="0" lvl="0" indent="0" algn="l" rtl="0">
              <a:spcBef>
                <a:spcPts val="0"/>
              </a:spcBef>
              <a:spcAft>
                <a:spcPts val="1600"/>
              </a:spcAft>
              <a:buNone/>
            </a:pPr>
            <a:r>
              <a:rPr lang="en-US" dirty="0"/>
              <a:t>The simplest algorithm performs n-l multiplications, by computing </a:t>
            </a:r>
            <a:r>
              <a:rPr lang="en-US" dirty="0" err="1"/>
              <a:t>axaxa</a:t>
            </a:r>
            <a:r>
              <a:rPr lang="en-US" dirty="0"/>
              <a:t>…</a:t>
            </a:r>
            <a:r>
              <a:rPr lang="en-US" dirty="0" err="1"/>
              <a:t>xa</a:t>
            </a:r>
            <a:r>
              <a:rPr lang="en-US" dirty="0"/>
              <a:t>. However we can do better by observing that n =n/2+n/2. If n is even then </a:t>
            </a:r>
            <a:r>
              <a:rPr lang="en-US" dirty="0" err="1"/>
              <a:t>a^n</a:t>
            </a:r>
            <a:r>
              <a:rPr lang="en-US" dirty="0"/>
              <a:t> = (</a:t>
            </a:r>
            <a:r>
              <a:rPr lang="en-US" dirty="0" err="1"/>
              <a:t>a^n</a:t>
            </a:r>
            <a:r>
              <a:rPr lang="en-US" dirty="0"/>
              <a:t>/2)^2 or if n is odd then </a:t>
            </a:r>
            <a:r>
              <a:rPr lang="en-US" dirty="0" err="1"/>
              <a:t>a^n</a:t>
            </a:r>
            <a:r>
              <a:rPr lang="en-US" dirty="0"/>
              <a:t> = a(</a:t>
            </a:r>
            <a:r>
              <a:rPr lang="en-US" dirty="0" err="1"/>
              <a:t>a^n</a:t>
            </a:r>
            <a:r>
              <a:rPr lang="en-US" dirty="0"/>
              <a:t>/2)2.</a:t>
            </a:r>
          </a:p>
          <a:p>
            <a:pPr marL="0" lvl="0" indent="0" algn="l" rtl="0">
              <a:spcBef>
                <a:spcPts val="0"/>
              </a:spcBef>
              <a:spcAft>
                <a:spcPts val="1600"/>
              </a:spcAf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5DCE-DC81-4AFC-B5E7-903C5E0937B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B9AB018-D890-41D5-89E3-B5C1B3C145D1}"/>
              </a:ext>
            </a:extLst>
          </p:cNvPr>
          <p:cNvSpPr>
            <a:spLocks noGrp="1"/>
          </p:cNvSpPr>
          <p:nvPr>
            <p:ph type="body" idx="1"/>
          </p:nvPr>
        </p:nvSpPr>
        <p:spPr/>
        <p:txBody>
          <a:bodyPr/>
          <a:lstStyle/>
          <a:p>
            <a:r>
              <a:rPr lang="en-US" dirty="0"/>
              <a:t>In either case we have halved the size of our exponent at the cost of at most two multiplications, so O(</a:t>
            </a:r>
            <a:r>
              <a:rPr lang="en-US" dirty="0" err="1"/>
              <a:t>logn</a:t>
            </a:r>
            <a:r>
              <a:rPr lang="en-US" dirty="0"/>
              <a:t>) multiplications suffice to compute the final value.</a:t>
            </a:r>
          </a:p>
          <a:p>
            <a:r>
              <a:rPr lang="en-IN" dirty="0"/>
              <a:t>Function power(</a:t>
            </a:r>
            <a:r>
              <a:rPr lang="en-IN" dirty="0" err="1"/>
              <a:t>a,n</a:t>
            </a:r>
            <a:r>
              <a:rPr lang="en-IN" dirty="0"/>
              <a:t>)</a:t>
            </a:r>
          </a:p>
          <a:p>
            <a:pPr lvl="1"/>
            <a:r>
              <a:rPr lang="en-IN" dirty="0"/>
              <a:t>if (n = 0) return (1)</a:t>
            </a:r>
          </a:p>
          <a:p>
            <a:pPr lvl="1"/>
            <a:r>
              <a:rPr lang="en-IN" dirty="0"/>
              <a:t>X = power(a,[n/2])</a:t>
            </a:r>
          </a:p>
          <a:p>
            <a:pPr lvl="1"/>
            <a:r>
              <a:rPr lang="en-IN" dirty="0"/>
              <a:t>If (n is even) then return(x^2)</a:t>
            </a:r>
          </a:p>
        </p:txBody>
      </p:sp>
    </p:spTree>
    <p:extLst>
      <p:ext uri="{BB962C8B-B14F-4D97-AF65-F5344CB8AC3E}">
        <p14:creationId xmlns:p14="http://schemas.microsoft.com/office/powerpoint/2010/main" val="83595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99C9-3D56-4CC2-9290-CB5CE2F7403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2781A8D-826B-4BE3-B7F2-60B50094A42D}"/>
              </a:ext>
            </a:extLst>
          </p:cNvPr>
          <p:cNvSpPr>
            <a:spLocks noGrp="1"/>
          </p:cNvSpPr>
          <p:nvPr>
            <p:ph type="body" idx="1"/>
          </p:nvPr>
        </p:nvSpPr>
        <p:spPr/>
        <p:txBody>
          <a:bodyPr/>
          <a:lstStyle/>
          <a:p>
            <a:r>
              <a:rPr lang="en-IN" dirty="0"/>
              <a:t>Function power(</a:t>
            </a:r>
            <a:r>
              <a:rPr lang="en-IN" dirty="0" err="1"/>
              <a:t>a,n</a:t>
            </a:r>
            <a:r>
              <a:rPr lang="en-IN" dirty="0"/>
              <a:t>)</a:t>
            </a:r>
          </a:p>
          <a:p>
            <a:pPr lvl="1"/>
            <a:r>
              <a:rPr lang="en-IN" dirty="0"/>
              <a:t>if (n = 0) return (1)</a:t>
            </a:r>
          </a:p>
          <a:p>
            <a:pPr lvl="1"/>
            <a:r>
              <a:rPr lang="en-IN" dirty="0"/>
              <a:t>X = power(a,[n/2])</a:t>
            </a:r>
          </a:p>
          <a:p>
            <a:pPr lvl="1"/>
            <a:r>
              <a:rPr lang="en-IN" dirty="0"/>
              <a:t>If (n is even) then return(x^2)</a:t>
            </a:r>
          </a:p>
          <a:p>
            <a:pPr marL="1054100" lvl="2" indent="0">
              <a:buNone/>
            </a:pPr>
            <a:r>
              <a:rPr lang="en-IN" dirty="0"/>
              <a:t>	else return(a x X^2)</a:t>
            </a:r>
          </a:p>
        </p:txBody>
      </p:sp>
    </p:spTree>
    <p:extLst>
      <p:ext uri="{BB962C8B-B14F-4D97-AF65-F5344CB8AC3E}">
        <p14:creationId xmlns:p14="http://schemas.microsoft.com/office/powerpoint/2010/main" val="82848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b="1" i="1"/>
              <a:t>The Skyline problem </a:t>
            </a:r>
            <a:endParaRPr b="1" i="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F28E-5A26-4856-A3D7-553169D23BEB}"/>
              </a:ext>
            </a:extLst>
          </p:cNvPr>
          <p:cNvSpPr>
            <a:spLocks noGrp="1"/>
          </p:cNvSpPr>
          <p:nvPr>
            <p:ph type="title"/>
          </p:nvPr>
        </p:nvSpPr>
        <p:spPr/>
        <p:txBody>
          <a:bodyPr/>
          <a:lstStyle/>
          <a:p>
            <a:r>
              <a:rPr lang="en-US" dirty="0"/>
              <a:t>Tiling Problem</a:t>
            </a:r>
            <a:endParaRPr lang="en-IN" dirty="0"/>
          </a:p>
        </p:txBody>
      </p:sp>
      <p:sp>
        <p:nvSpPr>
          <p:cNvPr id="3" name="Text Placeholder 2">
            <a:extLst>
              <a:ext uri="{FF2B5EF4-FFF2-40B4-BE49-F238E27FC236}">
                <a16:creationId xmlns:a16="http://schemas.microsoft.com/office/drawing/2014/main" id="{D351D1CB-7C4A-47E1-9625-67E957F0E960}"/>
              </a:ext>
            </a:extLst>
          </p:cNvPr>
          <p:cNvSpPr>
            <a:spLocks noGrp="1"/>
          </p:cNvSpPr>
          <p:nvPr>
            <p:ph type="body" idx="1"/>
          </p:nvPr>
        </p:nvSpPr>
        <p:spPr/>
        <p:txBody>
          <a:bodyPr/>
          <a:lstStyle/>
          <a:p>
            <a:r>
              <a:rPr lang="en-US" dirty="0"/>
              <a:t>Given a n by n board where n is of form 2</a:t>
            </a:r>
            <a:r>
              <a:rPr lang="en-US" baseline="30000" dirty="0"/>
              <a:t>k</a:t>
            </a:r>
            <a:r>
              <a:rPr lang="en-US" dirty="0"/>
              <a:t> where k &gt;= 1 (Basically n is a power of 2 with minimum value as 2). The board has one missing cell (of size 1 x 1). Fill the board using L shaped tiles. A L shaped tile is a 2 x 2 square with one cell of size 1×1 missing.</a:t>
            </a:r>
            <a:endParaRPr lang="en-IN" dirty="0"/>
          </a:p>
        </p:txBody>
      </p:sp>
    </p:spTree>
    <p:extLst>
      <p:ext uri="{BB962C8B-B14F-4D97-AF65-F5344CB8AC3E}">
        <p14:creationId xmlns:p14="http://schemas.microsoft.com/office/powerpoint/2010/main" val="411171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D8D3-2601-4350-988E-E57483422A8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59F5429-0EFF-44D5-A083-5384291F9BFD}"/>
              </a:ext>
            </a:extLst>
          </p:cNvPr>
          <p:cNvSpPr>
            <a:spLocks noGrp="1"/>
          </p:cNvSpPr>
          <p:nvPr>
            <p:ph type="body" idx="1"/>
          </p:nvPr>
        </p:nvSpPr>
        <p:spPr/>
        <p:txBody>
          <a:bodyPr/>
          <a:lstStyle/>
          <a:p>
            <a:r>
              <a:rPr lang="en-US" dirty="0"/>
              <a:t>// n is size of given square, p is location of missing cell</a:t>
            </a:r>
          </a:p>
          <a:p>
            <a:pPr marL="114300" indent="0">
              <a:buNone/>
            </a:pPr>
            <a:r>
              <a:rPr lang="en-US" dirty="0"/>
              <a:t>	Tile(int n, Point p)</a:t>
            </a:r>
          </a:p>
          <a:p>
            <a:pPr marL="114300" indent="0">
              <a:buNone/>
            </a:pPr>
            <a:r>
              <a:rPr lang="en-US" dirty="0"/>
              <a:t>	1) Base case: n = 2, A 2 x 2 square with one cell missing is nothing </a:t>
            </a:r>
          </a:p>
          <a:p>
            <a:pPr marL="114300" indent="0">
              <a:buNone/>
            </a:pPr>
            <a:r>
              <a:rPr lang="en-US" dirty="0"/>
              <a:t>	but a tile and can be filled with a single tile.</a:t>
            </a:r>
          </a:p>
          <a:p>
            <a:pPr marL="114300" indent="0">
              <a:buNone/>
            </a:pPr>
            <a:r>
              <a:rPr lang="en-US" dirty="0"/>
              <a:t>	2) Place a L shaped tile at the center such that it does not cover</a:t>
            </a:r>
          </a:p>
          <a:p>
            <a:pPr marL="114300" indent="0">
              <a:buNone/>
            </a:pPr>
            <a:r>
              <a:rPr lang="en-US" dirty="0"/>
              <a:t>	the n/2 * n/2 </a:t>
            </a:r>
            <a:r>
              <a:rPr lang="en-US" dirty="0" err="1"/>
              <a:t>subsquare</a:t>
            </a:r>
            <a:r>
              <a:rPr lang="en-US" dirty="0"/>
              <a:t> that has a missing square. Now all four </a:t>
            </a:r>
          </a:p>
          <a:p>
            <a:pPr marL="114300" indent="0">
              <a:buNone/>
            </a:pPr>
            <a:r>
              <a:rPr lang="en-US" dirty="0"/>
              <a:t>	</a:t>
            </a:r>
            <a:r>
              <a:rPr lang="en-US" dirty="0" err="1"/>
              <a:t>subsquares</a:t>
            </a:r>
            <a:r>
              <a:rPr lang="en-US" dirty="0"/>
              <a:t> of size n/2 x n/2 have a missing cell (a cell that doesn’t</a:t>
            </a:r>
          </a:p>
          <a:p>
            <a:pPr marL="114300" indent="0">
              <a:buNone/>
            </a:pPr>
            <a:r>
              <a:rPr lang="en-US" dirty="0"/>
              <a:t>	need to be filled).  See figure 2 below.</a:t>
            </a:r>
            <a:endParaRPr lang="en-IN" dirty="0"/>
          </a:p>
        </p:txBody>
      </p:sp>
    </p:spTree>
    <p:extLst>
      <p:ext uri="{BB962C8B-B14F-4D97-AF65-F5344CB8AC3E}">
        <p14:creationId xmlns:p14="http://schemas.microsoft.com/office/powerpoint/2010/main" val="97156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77CD-D900-4DA7-8821-39FCB317F6B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F62AFFB-5EDA-415E-8BC1-AFFB9B5AB832}"/>
              </a:ext>
            </a:extLst>
          </p:cNvPr>
          <p:cNvSpPr>
            <a:spLocks noGrp="1"/>
          </p:cNvSpPr>
          <p:nvPr>
            <p:ph type="body" idx="1"/>
          </p:nvPr>
        </p:nvSpPr>
        <p:spPr/>
        <p:txBody>
          <a:bodyPr/>
          <a:lstStyle/>
          <a:p>
            <a:r>
              <a:rPr lang="en-US" dirty="0"/>
              <a:t>Solve the problem recursively for following four. Let p1, p2, p3 and</a:t>
            </a:r>
          </a:p>
          <a:p>
            <a:pPr marL="114300" indent="0">
              <a:buNone/>
            </a:pPr>
            <a:r>
              <a:rPr lang="en-US" dirty="0"/>
              <a:t>	   p4 be positions of the 4 missing cells in 4 squares.</a:t>
            </a:r>
          </a:p>
          <a:p>
            <a:pPr marL="114300" indent="0">
              <a:buNone/>
            </a:pPr>
            <a:r>
              <a:rPr lang="en-US" dirty="0"/>
              <a:t>	a) Tile(n/2, p1)</a:t>
            </a:r>
          </a:p>
          <a:p>
            <a:pPr marL="114300" indent="0">
              <a:buNone/>
            </a:pPr>
            <a:r>
              <a:rPr lang="en-US" dirty="0"/>
              <a:t> 	b) Tile(n/2, p2)</a:t>
            </a:r>
          </a:p>
          <a:p>
            <a:pPr marL="114300" indent="0">
              <a:buNone/>
            </a:pPr>
            <a:r>
              <a:rPr lang="en-US" dirty="0"/>
              <a:t>	c) Tile(n/2, p3)</a:t>
            </a:r>
          </a:p>
          <a:p>
            <a:pPr marL="114300" indent="0">
              <a:buNone/>
            </a:pPr>
            <a:r>
              <a:rPr lang="en-US" dirty="0"/>
              <a:t>	d) Tile(n/2, p3) </a:t>
            </a:r>
            <a:endParaRPr lang="en-IN" dirty="0"/>
          </a:p>
        </p:txBody>
      </p:sp>
    </p:spTree>
    <p:extLst>
      <p:ext uri="{BB962C8B-B14F-4D97-AF65-F5344CB8AC3E}">
        <p14:creationId xmlns:p14="http://schemas.microsoft.com/office/powerpoint/2010/main" val="184113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E659-6945-471D-850B-409A97A7D1F1}"/>
              </a:ext>
            </a:extLst>
          </p:cNvPr>
          <p:cNvSpPr>
            <a:spLocks noGrp="1"/>
          </p:cNvSpPr>
          <p:nvPr>
            <p:ph type="title"/>
          </p:nvPr>
        </p:nvSpPr>
        <p:spPr>
          <a:xfrm>
            <a:off x="460950" y="738725"/>
            <a:ext cx="8222100" cy="767700"/>
          </a:xfrm>
        </p:spPr>
        <p:txBody>
          <a:bodyPr/>
          <a:lstStyle/>
          <a:p>
            <a:endParaRPr lang="en-IN"/>
          </a:p>
        </p:txBody>
      </p:sp>
      <p:pic>
        <p:nvPicPr>
          <p:cNvPr id="4" name="Picture 3">
            <a:extLst>
              <a:ext uri="{FF2B5EF4-FFF2-40B4-BE49-F238E27FC236}">
                <a16:creationId xmlns:a16="http://schemas.microsoft.com/office/drawing/2014/main" id="{F45BD97F-C53F-40CA-9E66-A2D8463CF9FF}"/>
              </a:ext>
            </a:extLst>
          </p:cNvPr>
          <p:cNvPicPr>
            <a:picLocks noChangeAspect="1"/>
          </p:cNvPicPr>
          <p:nvPr/>
        </p:nvPicPr>
        <p:blipFill>
          <a:blip r:embed="rId2"/>
          <a:stretch>
            <a:fillRect/>
          </a:stretch>
        </p:blipFill>
        <p:spPr>
          <a:xfrm>
            <a:off x="858564" y="2276063"/>
            <a:ext cx="2079708" cy="1996224"/>
          </a:xfrm>
          <a:prstGeom prst="rect">
            <a:avLst/>
          </a:prstGeom>
        </p:spPr>
      </p:pic>
      <p:pic>
        <p:nvPicPr>
          <p:cNvPr id="5" name="Picture 4">
            <a:extLst>
              <a:ext uri="{FF2B5EF4-FFF2-40B4-BE49-F238E27FC236}">
                <a16:creationId xmlns:a16="http://schemas.microsoft.com/office/drawing/2014/main" id="{44B19193-1618-4669-9D16-50EC392F1808}"/>
              </a:ext>
            </a:extLst>
          </p:cNvPr>
          <p:cNvPicPr>
            <a:picLocks noChangeAspect="1"/>
          </p:cNvPicPr>
          <p:nvPr/>
        </p:nvPicPr>
        <p:blipFill>
          <a:blip r:embed="rId3"/>
          <a:stretch>
            <a:fillRect/>
          </a:stretch>
        </p:blipFill>
        <p:spPr>
          <a:xfrm>
            <a:off x="3113233" y="2128712"/>
            <a:ext cx="2747706" cy="2143575"/>
          </a:xfrm>
          <a:prstGeom prst="rect">
            <a:avLst/>
          </a:prstGeom>
        </p:spPr>
      </p:pic>
      <p:pic>
        <p:nvPicPr>
          <p:cNvPr id="6" name="Picture 5">
            <a:extLst>
              <a:ext uri="{FF2B5EF4-FFF2-40B4-BE49-F238E27FC236}">
                <a16:creationId xmlns:a16="http://schemas.microsoft.com/office/drawing/2014/main" id="{B7FF6334-6568-4542-B0A2-82988B791754}"/>
              </a:ext>
            </a:extLst>
          </p:cNvPr>
          <p:cNvPicPr>
            <a:picLocks noChangeAspect="1"/>
          </p:cNvPicPr>
          <p:nvPr/>
        </p:nvPicPr>
        <p:blipFill>
          <a:blip r:embed="rId4"/>
          <a:stretch>
            <a:fillRect/>
          </a:stretch>
        </p:blipFill>
        <p:spPr>
          <a:xfrm>
            <a:off x="5923981" y="2062487"/>
            <a:ext cx="2578291" cy="2209800"/>
          </a:xfrm>
          <a:prstGeom prst="rect">
            <a:avLst/>
          </a:prstGeom>
        </p:spPr>
      </p:pic>
      <p:sp>
        <p:nvSpPr>
          <p:cNvPr id="3" name="Text Placeholder 2">
            <a:extLst>
              <a:ext uri="{FF2B5EF4-FFF2-40B4-BE49-F238E27FC236}">
                <a16:creationId xmlns:a16="http://schemas.microsoft.com/office/drawing/2014/main" id="{D300A6C5-049B-4CAD-89FF-AD4C63CB604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7680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34F6-1C10-4D30-8872-8DBF4DE8650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095149B-D2C1-400B-A809-8CCFDC98EE90}"/>
              </a:ext>
            </a:extLst>
          </p:cNvPr>
          <p:cNvSpPr>
            <a:spLocks noGrp="1"/>
          </p:cNvSpPr>
          <p:nvPr>
            <p:ph type="body" idx="1"/>
          </p:nvPr>
        </p:nvSpPr>
        <p:spPr/>
        <p:txBody>
          <a:bodyPr/>
          <a:lstStyle/>
          <a:p>
            <a:r>
              <a:rPr lang="en-US" dirty="0"/>
              <a:t>Recurrence relation for above recursive algorithm can be written as below. C is a constant.</a:t>
            </a:r>
          </a:p>
          <a:p>
            <a:r>
              <a:rPr lang="en-US" dirty="0"/>
              <a:t>T(n) = 4T(n/2) + C</a:t>
            </a:r>
          </a:p>
          <a:p>
            <a:r>
              <a:rPr lang="en-US" dirty="0"/>
              <a:t>The above recursion can be solved using Master Method and time complexity is O(n2)</a:t>
            </a:r>
            <a:endParaRPr lang="en-IN" dirty="0"/>
          </a:p>
        </p:txBody>
      </p:sp>
    </p:spTree>
    <p:extLst>
      <p:ext uri="{BB962C8B-B14F-4D97-AF65-F5344CB8AC3E}">
        <p14:creationId xmlns:p14="http://schemas.microsoft.com/office/powerpoint/2010/main" val="1193663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a:t>                       </a:t>
            </a:r>
            <a:r>
              <a:rPr lang="en" b="1" i="1"/>
              <a:t>  Comb Sort</a:t>
            </a:r>
            <a:endParaRPr b="1" i="1"/>
          </a:p>
        </p:txBody>
      </p:sp>
      <p:sp>
        <p:nvSpPr>
          <p:cNvPr id="74" name="Google Shape;74;p14"/>
          <p:cNvSpPr txBox="1">
            <a:spLocks noGrp="1"/>
          </p:cNvSpPr>
          <p:nvPr>
            <p:ph type="body" idx="1"/>
          </p:nvPr>
        </p:nvSpPr>
        <p:spPr>
          <a:xfrm>
            <a:off x="471900" y="1919075"/>
            <a:ext cx="8222100" cy="3117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 Comb Sort is mainly an improvement over Bubble Sort.</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Bubble sort always compares adjacent values. So all inversions are removed one by one.</a:t>
            </a:r>
            <a:endParaRPr sz="1400">
              <a:solidFill>
                <a:srgbClr val="000000"/>
              </a:solidFill>
              <a:highlight>
                <a:srgbClr val="FFFFFF"/>
              </a:highlight>
            </a:endParaRPr>
          </a:p>
          <a:p>
            <a:pPr marL="457200" lvl="0" indent="-317500" algn="l" rtl="0">
              <a:lnSpc>
                <a:spcPct val="171429"/>
              </a:lnSpc>
              <a:spcBef>
                <a:spcPts val="0"/>
              </a:spcBef>
              <a:spcAft>
                <a:spcPts val="0"/>
              </a:spcAft>
              <a:buClr>
                <a:srgbClr val="000000"/>
              </a:buClr>
              <a:buSzPts val="1400"/>
              <a:buChar char="●"/>
            </a:pPr>
            <a:r>
              <a:rPr lang="en" sz="1400">
                <a:solidFill>
                  <a:srgbClr val="000000"/>
                </a:solidFill>
                <a:highlight>
                  <a:srgbClr val="FFFFFF"/>
                </a:highlight>
              </a:rPr>
              <a:t>Comb Sort improves on Bubble Sort by using gap of size more than 1. The gap starts with a large value and shrinks by a factor of 1.3 in every iteration until it reaches the value 1. Thus Comb Sort removes more than one inversions couts with one swap and performs better than Bubble Sort.</a:t>
            </a:r>
            <a:endParaRPr sz="1400">
              <a:solidFill>
                <a:srgbClr val="000000"/>
              </a:solidFill>
              <a:highlight>
                <a:srgbClr val="FFFFFF"/>
              </a:highlight>
            </a:endParaRPr>
          </a:p>
          <a:p>
            <a:pPr marL="457200" lvl="0" indent="-317500" algn="l" rtl="0">
              <a:lnSpc>
                <a:spcPct val="171429"/>
              </a:lnSpc>
              <a:spcBef>
                <a:spcPts val="0"/>
              </a:spcBef>
              <a:spcAft>
                <a:spcPts val="0"/>
              </a:spcAft>
              <a:buClr>
                <a:srgbClr val="000000"/>
              </a:buClr>
              <a:buSzPts val="1400"/>
              <a:buChar char="●"/>
            </a:pPr>
            <a:r>
              <a:rPr lang="en" sz="1400">
                <a:solidFill>
                  <a:srgbClr val="000000"/>
                </a:solidFill>
                <a:highlight>
                  <a:srgbClr val="FFFFFF"/>
                </a:highlight>
              </a:rPr>
              <a:t>The shrink factor has been empirically found to be 1.3 (by testing Combsort on over 200,000 random lists) </a:t>
            </a:r>
            <a:endParaRPr sz="1400">
              <a:solidFill>
                <a:srgbClr val="000000"/>
              </a:solidFill>
              <a:highlight>
                <a:srgbClr val="FFFFFF"/>
              </a:highlight>
            </a:endParaRPr>
          </a:p>
          <a:p>
            <a:pPr marL="457200" lvl="0" indent="-304800" algn="l" rtl="0">
              <a:lnSpc>
                <a:spcPct val="171429"/>
              </a:lnSpc>
              <a:spcBef>
                <a:spcPts val="0"/>
              </a:spcBef>
              <a:spcAft>
                <a:spcPts val="0"/>
              </a:spcAft>
              <a:buClr>
                <a:srgbClr val="000000"/>
              </a:buClr>
              <a:buSzPts val="1200"/>
              <a:buChar char="●"/>
            </a:pPr>
            <a:r>
              <a:rPr lang="en" sz="1400">
                <a:solidFill>
                  <a:srgbClr val="000000"/>
                </a:solidFill>
                <a:highlight>
                  <a:srgbClr val="FFFFFF"/>
                </a:highlight>
              </a:rPr>
              <a:t>Although, it works better than Bubble Sort on average, worst case remains O(n</a:t>
            </a:r>
            <a:r>
              <a:rPr lang="en" sz="1100">
                <a:solidFill>
                  <a:srgbClr val="000000"/>
                </a:solidFill>
                <a:highlight>
                  <a:srgbClr val="FFFFFF"/>
                </a:highlight>
              </a:rPr>
              <a:t>2</a:t>
            </a:r>
            <a:r>
              <a:rPr lang="en" sz="1400">
                <a:solidFill>
                  <a:srgbClr val="000000"/>
                </a:solidFill>
                <a:highlight>
                  <a:srgbClr val="FFFFFF"/>
                </a:highlight>
              </a:rPr>
              <a:t>).</a:t>
            </a:r>
            <a:endParaRPr sz="1400">
              <a:solidFill>
                <a:srgbClr val="000000"/>
              </a:solidFill>
              <a:highlight>
                <a:srgbClr val="FFFFFF"/>
              </a:highlight>
            </a:endParaRPr>
          </a:p>
          <a:p>
            <a:pPr marL="0" lvl="0" indent="0" algn="l" rtl="0">
              <a:spcBef>
                <a:spcPts val="800"/>
              </a:spcBef>
              <a:spcAft>
                <a:spcPts val="1600"/>
              </a:spcAft>
              <a:buNone/>
            </a:pPr>
            <a:endParaRPr sz="1200">
              <a:solidFill>
                <a:srgbClr val="000000"/>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77875" y="1441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Algo For Comb Sort</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1" name="Google Shape;81;p15"/>
          <p:cNvPicPr preferRelativeResize="0"/>
          <p:nvPr/>
        </p:nvPicPr>
        <p:blipFill rotWithShape="1">
          <a:blip r:embed="rId3">
            <a:alphaModFix/>
          </a:blip>
          <a:srcRect l="6323"/>
          <a:stretch/>
        </p:blipFill>
        <p:spPr>
          <a:xfrm>
            <a:off x="537175" y="1034075"/>
            <a:ext cx="8156826" cy="41094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60950" y="2015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Apply Comb Sort</a:t>
            </a:r>
            <a:endParaRPr/>
          </a:p>
        </p:txBody>
      </p:sp>
      <p:sp>
        <p:nvSpPr>
          <p:cNvPr id="87" name="Google Shape;87;p16"/>
          <p:cNvSpPr txBox="1">
            <a:spLocks noGrp="1"/>
          </p:cNvSpPr>
          <p:nvPr>
            <p:ph type="body" idx="1"/>
          </p:nvPr>
        </p:nvSpPr>
        <p:spPr>
          <a:xfrm>
            <a:off x="471900" y="1087800"/>
            <a:ext cx="8222100" cy="3541500"/>
          </a:xfrm>
          <a:prstGeom prst="rect">
            <a:avLst/>
          </a:prstGeom>
        </p:spPr>
        <p:txBody>
          <a:bodyPr spcFirstLastPara="1" wrap="square" lIns="91425" tIns="91425" rIns="91425" bIns="91425" anchor="t" anchorCtr="0">
            <a:noAutofit/>
          </a:bodyPr>
          <a:lstStyle/>
          <a:p>
            <a:pPr marL="0" lvl="0" indent="0" algn="just" rtl="0">
              <a:spcBef>
                <a:spcPts val="0"/>
              </a:spcBef>
              <a:spcAft>
                <a:spcPts val="1500"/>
              </a:spcAft>
              <a:buNone/>
            </a:pPr>
            <a:endParaRPr/>
          </a:p>
        </p:txBody>
      </p:sp>
      <p:pic>
        <p:nvPicPr>
          <p:cNvPr id="88" name="Google Shape;88;p16"/>
          <p:cNvPicPr preferRelativeResize="0"/>
          <p:nvPr/>
        </p:nvPicPr>
        <p:blipFill>
          <a:blip r:embed="rId3">
            <a:alphaModFix/>
          </a:blip>
          <a:stretch>
            <a:fillRect/>
          </a:stretch>
        </p:blipFill>
        <p:spPr>
          <a:xfrm>
            <a:off x="0" y="0"/>
            <a:ext cx="9032499"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471900" y="1275800"/>
            <a:ext cx="8222100" cy="3773700"/>
          </a:xfrm>
          <a:prstGeom prst="rect">
            <a:avLst/>
          </a:prstGeom>
        </p:spPr>
        <p:txBody>
          <a:bodyPr spcFirstLastPara="1" wrap="square" lIns="91425" tIns="91425" rIns="91425" bIns="91425" anchor="t" anchorCtr="0">
            <a:noAutofit/>
          </a:bodyPr>
          <a:lstStyle/>
          <a:p>
            <a:pPr marL="101600" marR="101600" lvl="0" indent="0" algn="l" rtl="0">
              <a:lnSpc>
                <a:spcPct val="158000"/>
              </a:lnSpc>
              <a:spcBef>
                <a:spcPts val="0"/>
              </a:spcBef>
              <a:spcAft>
                <a:spcPts val="0"/>
              </a:spcAft>
              <a:buNone/>
            </a:pPr>
            <a:endParaRPr sz="2150">
              <a:solidFill>
                <a:srgbClr val="000000"/>
              </a:solidFill>
              <a:highlight>
                <a:srgbClr val="E0E0E0"/>
              </a:highlight>
              <a:latin typeface="Courier New"/>
              <a:ea typeface="Courier New"/>
              <a:cs typeface="Courier New"/>
              <a:sym typeface="Courier New"/>
            </a:endParaRPr>
          </a:p>
          <a:p>
            <a:pPr marL="0" lvl="0" indent="0" algn="l" rtl="0">
              <a:spcBef>
                <a:spcPts val="800"/>
              </a:spcBef>
              <a:spcAft>
                <a:spcPts val="1600"/>
              </a:spcAft>
              <a:buNone/>
            </a:pPr>
            <a:endParaRPr/>
          </a:p>
        </p:txBody>
      </p:sp>
      <p:pic>
        <p:nvPicPr>
          <p:cNvPr id="94" name="Google Shape;94;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471900" y="1275800"/>
            <a:ext cx="8222100" cy="3773700"/>
          </a:xfrm>
          <a:prstGeom prst="rect">
            <a:avLst/>
          </a:prstGeom>
        </p:spPr>
        <p:txBody>
          <a:bodyPr spcFirstLastPara="1" wrap="square" lIns="91425" tIns="91425" rIns="91425" bIns="91425" anchor="t" anchorCtr="0">
            <a:noAutofit/>
          </a:bodyPr>
          <a:lstStyle/>
          <a:p>
            <a:pPr marL="101600" marR="101600" lvl="0" indent="0" algn="l" rtl="0">
              <a:lnSpc>
                <a:spcPct val="158000"/>
              </a:lnSpc>
              <a:spcBef>
                <a:spcPts val="0"/>
              </a:spcBef>
              <a:spcAft>
                <a:spcPts val="0"/>
              </a:spcAft>
              <a:buNone/>
            </a:pPr>
            <a:endParaRPr sz="2150">
              <a:solidFill>
                <a:srgbClr val="000000"/>
              </a:solidFill>
              <a:highlight>
                <a:srgbClr val="E0E0E0"/>
              </a:highlight>
              <a:latin typeface="Courier New"/>
              <a:ea typeface="Courier New"/>
              <a:cs typeface="Courier New"/>
              <a:sym typeface="Courier New"/>
            </a:endParaRPr>
          </a:p>
          <a:p>
            <a:pPr marL="0" lvl="0" indent="0" algn="l" rtl="0">
              <a:spcBef>
                <a:spcPts val="800"/>
              </a:spcBef>
              <a:spcAft>
                <a:spcPts val="1600"/>
              </a:spcAft>
              <a:buNone/>
            </a:pPr>
            <a:endParaRPr/>
          </a:p>
        </p:txBody>
      </p:sp>
      <p:pic>
        <p:nvPicPr>
          <p:cNvPr id="100" name="Google Shape;100;p18"/>
          <p:cNvPicPr preferRelativeResize="0"/>
          <p:nvPr/>
        </p:nvPicPr>
        <p:blipFill>
          <a:blip r:embed="rId3">
            <a:alphaModFix/>
          </a:blip>
          <a:stretch>
            <a:fillRect/>
          </a:stretch>
        </p:blipFill>
        <p:spPr>
          <a:xfrm>
            <a:off x="61600" y="0"/>
            <a:ext cx="90824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91950" y="156700"/>
            <a:ext cx="8360100" cy="39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000000"/>
                </a:solidFill>
                <a:highlight>
                  <a:srgbClr val="FFFFFF"/>
                </a:highlight>
              </a:rPr>
              <a:t>A </a:t>
            </a:r>
            <a:r>
              <a:rPr lang="en" sz="2300" b="1">
                <a:solidFill>
                  <a:srgbClr val="000000"/>
                </a:solidFill>
                <a:highlight>
                  <a:srgbClr val="FFFFFF"/>
                </a:highlight>
              </a:rPr>
              <a:t>skyline </a:t>
            </a:r>
            <a:r>
              <a:rPr lang="en" sz="2300">
                <a:solidFill>
                  <a:srgbClr val="000000"/>
                </a:solidFill>
                <a:highlight>
                  <a:srgbClr val="FFFFFF"/>
                </a:highlight>
              </a:rPr>
              <a:t>is a collection of rectangular strips. A rectangular </a:t>
            </a:r>
            <a:r>
              <a:rPr lang="en" sz="2300" b="1">
                <a:solidFill>
                  <a:srgbClr val="000000"/>
                </a:solidFill>
                <a:highlight>
                  <a:srgbClr val="FFFFFF"/>
                </a:highlight>
              </a:rPr>
              <a:t>strip </a:t>
            </a:r>
            <a:r>
              <a:rPr lang="en" sz="2300">
                <a:solidFill>
                  <a:srgbClr val="000000"/>
                </a:solidFill>
                <a:highlight>
                  <a:srgbClr val="FFFFFF"/>
                </a:highlight>
              </a:rPr>
              <a:t>is represented as a pair (left, ht) where left is x coordinate of left side of strip and ht is height of strip.</a:t>
            </a:r>
            <a:endParaRPr sz="2300">
              <a:solidFill>
                <a:srgbClr val="000000"/>
              </a:solidFill>
              <a:highlight>
                <a:srgbClr val="FFFFFF"/>
              </a:highlight>
            </a:endParaRPr>
          </a:p>
          <a:p>
            <a:pPr marL="0" lvl="0" indent="0" algn="l" rtl="0">
              <a:spcBef>
                <a:spcPts val="0"/>
              </a:spcBef>
              <a:spcAft>
                <a:spcPts val="0"/>
              </a:spcAft>
              <a:buNone/>
            </a:pPr>
            <a:endParaRPr sz="2300">
              <a:solidFill>
                <a:srgbClr val="000000"/>
              </a:solidFill>
              <a:highlight>
                <a:srgbClr val="FFFFFF"/>
              </a:highlight>
            </a:endParaRPr>
          </a:p>
          <a:p>
            <a:pPr marL="0" lvl="0" indent="0" algn="l" rtl="0">
              <a:spcBef>
                <a:spcPts val="0"/>
              </a:spcBef>
              <a:spcAft>
                <a:spcPts val="0"/>
              </a:spcAft>
              <a:buNone/>
            </a:pPr>
            <a:endParaRPr sz="2300">
              <a:solidFill>
                <a:srgbClr val="000000"/>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body" idx="1"/>
          </p:nvPr>
        </p:nvSpPr>
        <p:spPr>
          <a:xfrm>
            <a:off x="471900" y="1275800"/>
            <a:ext cx="8222100" cy="3773700"/>
          </a:xfrm>
          <a:prstGeom prst="rect">
            <a:avLst/>
          </a:prstGeom>
        </p:spPr>
        <p:txBody>
          <a:bodyPr spcFirstLastPara="1" wrap="square" lIns="91425" tIns="91425" rIns="91425" bIns="91425" anchor="t" anchorCtr="0">
            <a:noAutofit/>
          </a:bodyPr>
          <a:lstStyle/>
          <a:p>
            <a:pPr marL="101600" marR="101600" lvl="0" indent="0" algn="l" rtl="0">
              <a:lnSpc>
                <a:spcPct val="158000"/>
              </a:lnSpc>
              <a:spcBef>
                <a:spcPts val="0"/>
              </a:spcBef>
              <a:spcAft>
                <a:spcPts val="0"/>
              </a:spcAft>
              <a:buNone/>
            </a:pPr>
            <a:endParaRPr sz="2150">
              <a:solidFill>
                <a:srgbClr val="000000"/>
              </a:solidFill>
              <a:highlight>
                <a:srgbClr val="E0E0E0"/>
              </a:highlight>
              <a:latin typeface="Courier New"/>
              <a:ea typeface="Courier New"/>
              <a:cs typeface="Courier New"/>
              <a:sym typeface="Courier New"/>
            </a:endParaRPr>
          </a:p>
          <a:p>
            <a:pPr marL="0" lvl="0" indent="0" algn="l" rtl="0">
              <a:spcBef>
                <a:spcPts val="800"/>
              </a:spcBef>
              <a:spcAft>
                <a:spcPts val="1600"/>
              </a:spcAft>
              <a:buNone/>
            </a:pPr>
            <a:endParaRPr/>
          </a:p>
        </p:txBody>
      </p:sp>
      <p:pic>
        <p:nvPicPr>
          <p:cNvPr id="106" name="Google Shape;106;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12" name="Google Shape;112;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19" name="Google Shape;119;p2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50">
                <a:solidFill>
                  <a:srgbClr val="444444"/>
                </a:solidFill>
                <a:highlight>
                  <a:srgbClr val="FFFFFF"/>
                </a:highlight>
                <a:latin typeface="Arial"/>
                <a:ea typeface="Arial"/>
                <a:cs typeface="Arial"/>
                <a:sym typeface="Arial"/>
              </a:rPr>
              <a:t>So this is how we can improve Bubble Sort, its worth mentioning that the name changes to Comb Sort. If compared all the three ways of Sorting, below is the result:</a:t>
            </a:r>
            <a:endParaRPr sz="1550">
              <a:solidFill>
                <a:srgbClr val="444444"/>
              </a:solidFill>
              <a:highlight>
                <a:srgbClr val="FFFFFF"/>
              </a:highlight>
              <a:latin typeface="Arial"/>
              <a:ea typeface="Arial"/>
              <a:cs typeface="Arial"/>
              <a:sym typeface="Arial"/>
            </a:endParaRPr>
          </a:p>
          <a:p>
            <a:pPr marL="0" lvl="0" indent="0" algn="just" rtl="0">
              <a:spcBef>
                <a:spcPts val="1500"/>
              </a:spcBef>
              <a:spcAft>
                <a:spcPts val="0"/>
              </a:spcAft>
              <a:buNone/>
            </a:pPr>
            <a:r>
              <a:rPr lang="en" sz="1550">
                <a:solidFill>
                  <a:srgbClr val="444444"/>
                </a:solidFill>
                <a:highlight>
                  <a:srgbClr val="FFFFFF"/>
                </a:highlight>
                <a:latin typeface="Arial"/>
                <a:ea typeface="Arial"/>
                <a:cs typeface="Arial"/>
                <a:sym typeface="Arial"/>
              </a:rPr>
              <a:t>Plain Bubble Sort : Comparison – 72 , Swap – 20</a:t>
            </a:r>
            <a:endParaRPr sz="1550">
              <a:solidFill>
                <a:srgbClr val="444444"/>
              </a:solidFill>
              <a:highlight>
                <a:srgbClr val="FFFFFF"/>
              </a:highlight>
              <a:latin typeface="Arial"/>
              <a:ea typeface="Arial"/>
              <a:cs typeface="Arial"/>
              <a:sym typeface="Arial"/>
            </a:endParaRPr>
          </a:p>
          <a:p>
            <a:pPr marL="0" lvl="0" indent="0" algn="just" rtl="0">
              <a:spcBef>
                <a:spcPts val="1500"/>
              </a:spcBef>
              <a:spcAft>
                <a:spcPts val="0"/>
              </a:spcAft>
              <a:buNone/>
            </a:pPr>
            <a:r>
              <a:rPr lang="en" sz="1550">
                <a:solidFill>
                  <a:srgbClr val="444444"/>
                </a:solidFill>
                <a:highlight>
                  <a:srgbClr val="FFFFFF"/>
                </a:highlight>
                <a:latin typeface="Arial"/>
                <a:ea typeface="Arial"/>
                <a:cs typeface="Arial"/>
                <a:sym typeface="Arial"/>
              </a:rPr>
              <a:t>Optimized Bubble Sort : Comparison – 44 , Swap – 20</a:t>
            </a:r>
            <a:endParaRPr sz="1550">
              <a:solidFill>
                <a:srgbClr val="444444"/>
              </a:solidFill>
              <a:highlight>
                <a:srgbClr val="FFFFFF"/>
              </a:highlight>
              <a:latin typeface="Arial"/>
              <a:ea typeface="Arial"/>
              <a:cs typeface="Arial"/>
              <a:sym typeface="Arial"/>
            </a:endParaRPr>
          </a:p>
          <a:p>
            <a:pPr marL="0" lvl="0" indent="0" algn="just" rtl="0">
              <a:spcBef>
                <a:spcPts val="1500"/>
              </a:spcBef>
              <a:spcAft>
                <a:spcPts val="0"/>
              </a:spcAft>
              <a:buNone/>
            </a:pPr>
            <a:r>
              <a:rPr lang="en" sz="1550">
                <a:solidFill>
                  <a:srgbClr val="444444"/>
                </a:solidFill>
                <a:highlight>
                  <a:srgbClr val="FFFFFF"/>
                </a:highlight>
                <a:latin typeface="Arial"/>
                <a:ea typeface="Arial"/>
                <a:cs typeface="Arial"/>
                <a:sym typeface="Arial"/>
              </a:rPr>
              <a:t>Comb Sort : Comparison – 45 , Swap – 12</a:t>
            </a:r>
            <a:endParaRPr sz="1550">
              <a:solidFill>
                <a:srgbClr val="444444"/>
              </a:solidFill>
              <a:highlight>
                <a:srgbClr val="FFFFFF"/>
              </a:highlight>
              <a:latin typeface="Arial"/>
              <a:ea typeface="Arial"/>
              <a:cs typeface="Arial"/>
              <a:sym typeface="Arial"/>
            </a:endParaRPr>
          </a:p>
          <a:p>
            <a:pPr marL="0" lvl="0" indent="0" algn="just" rtl="0">
              <a:spcBef>
                <a:spcPts val="1500"/>
              </a:spcBef>
              <a:spcAft>
                <a:spcPts val="0"/>
              </a:spcAft>
              <a:buNone/>
            </a:pPr>
            <a:r>
              <a:rPr lang="en" sz="1550">
                <a:solidFill>
                  <a:srgbClr val="444444"/>
                </a:solidFill>
                <a:highlight>
                  <a:srgbClr val="FFFFFF"/>
                </a:highlight>
                <a:latin typeface="Arial"/>
                <a:ea typeface="Arial"/>
                <a:cs typeface="Arial"/>
                <a:sym typeface="Arial"/>
              </a:rPr>
              <a:t>This proves that organized randomness helps and we can employ Comb Sort in place of bubble sort to get things faster.</a:t>
            </a:r>
            <a:endParaRPr sz="1550">
              <a:solidFill>
                <a:srgbClr val="444444"/>
              </a:solidFill>
              <a:highlight>
                <a:srgbClr val="FFFFFF"/>
              </a:highlight>
              <a:latin typeface="Arial"/>
              <a:ea typeface="Arial"/>
              <a:cs typeface="Arial"/>
              <a:sym typeface="Arial"/>
            </a:endParaRPr>
          </a:p>
          <a:p>
            <a:pPr marL="0" lvl="0" indent="0" algn="l" rtl="0">
              <a:spcBef>
                <a:spcPts val="15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60950" y="2284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Pro’s And Con’s Of DCA</a:t>
            </a:r>
            <a:endParaRPr/>
          </a:p>
        </p:txBody>
      </p:sp>
      <p:sp>
        <p:nvSpPr>
          <p:cNvPr id="125" name="Google Shape;125;p22"/>
          <p:cNvSpPr txBox="1">
            <a:spLocks noGrp="1"/>
          </p:cNvSpPr>
          <p:nvPr>
            <p:ph type="body" idx="1"/>
          </p:nvPr>
        </p:nvSpPr>
        <p:spPr>
          <a:xfrm>
            <a:off x="471900" y="1624975"/>
            <a:ext cx="3999900" cy="3004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Solves difficult problems with ease.</a:t>
            </a:r>
            <a:endParaRPr sz="1600">
              <a:solidFill>
                <a:srgbClr val="000000"/>
              </a:solidFill>
              <a:highlight>
                <a:srgbClr val="FFFFFF"/>
              </a:highlight>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Algorithms designed under Divide and Conquer strategy does not require any modification as they inhibit parallelism and can easily be processed by parallel processing systems.</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It makes efficient use of memory cache this happens so because that problems when divided gets so small that they can be easily solved in the cache itself.</a:t>
            </a:r>
            <a:endParaRPr sz="1500">
              <a:solidFill>
                <a:srgbClr val="000000"/>
              </a:solidFill>
              <a:latin typeface="Arial"/>
              <a:ea typeface="Arial"/>
              <a:cs typeface="Arial"/>
              <a:sym typeface="Arial"/>
            </a:endParaRPr>
          </a:p>
          <a:p>
            <a:pPr marL="457200" lvl="0" indent="0" algn="l" rtl="0">
              <a:spcBef>
                <a:spcPts val="1300"/>
              </a:spcBef>
              <a:spcAft>
                <a:spcPts val="1600"/>
              </a:spcAft>
              <a:buNone/>
            </a:pPr>
            <a:endParaRPr sz="1600">
              <a:solidFill>
                <a:srgbClr val="000000"/>
              </a:solidFill>
              <a:highlight>
                <a:srgbClr val="FFFFFF"/>
              </a:highlight>
              <a:latin typeface="Arial"/>
              <a:ea typeface="Arial"/>
              <a:cs typeface="Arial"/>
              <a:sym typeface="Arial"/>
            </a:endParaRPr>
          </a:p>
        </p:txBody>
      </p:sp>
      <p:sp>
        <p:nvSpPr>
          <p:cNvPr id="126" name="Google Shape;126;p22"/>
          <p:cNvSpPr txBox="1">
            <a:spLocks noGrp="1"/>
          </p:cNvSpPr>
          <p:nvPr>
            <p:ph type="body" idx="2"/>
          </p:nvPr>
        </p:nvSpPr>
        <p:spPr>
          <a:xfrm>
            <a:off x="4683150" y="1477250"/>
            <a:ext cx="3999900" cy="3152100"/>
          </a:xfrm>
          <a:prstGeom prst="rect">
            <a:avLst/>
          </a:prstGeom>
        </p:spPr>
        <p:txBody>
          <a:bodyPr spcFirstLastPara="1" wrap="square" lIns="91425" tIns="91425" rIns="91425" bIns="91425" anchor="t" anchorCtr="0">
            <a:noAutofit/>
          </a:bodyPr>
          <a:lstStyle/>
          <a:p>
            <a:pPr marL="457200" lvl="0" indent="-323850" algn="l" rtl="0">
              <a:spcBef>
                <a:spcPts val="1300"/>
              </a:spcBef>
              <a:spcAft>
                <a:spcPts val="0"/>
              </a:spcAft>
              <a:buClr>
                <a:srgbClr val="000000"/>
              </a:buClr>
              <a:buSzPts val="1500"/>
              <a:buFont typeface="Arial"/>
              <a:buChar char="●"/>
            </a:pPr>
            <a:r>
              <a:rPr lang="en" sz="1500" b="1">
                <a:solidFill>
                  <a:srgbClr val="000000"/>
                </a:solidFill>
                <a:latin typeface="Arial"/>
                <a:ea typeface="Arial"/>
                <a:cs typeface="Arial"/>
                <a:sym typeface="Arial"/>
              </a:rPr>
              <a:t>Divide and Conquer</a:t>
            </a:r>
            <a:r>
              <a:rPr lang="en" sz="1500">
                <a:solidFill>
                  <a:srgbClr val="000000"/>
                </a:solidFill>
                <a:latin typeface="Arial"/>
                <a:ea typeface="Arial"/>
                <a:cs typeface="Arial"/>
                <a:sym typeface="Arial"/>
              </a:rPr>
              <a:t> strategy uses recursion that makes it a little slower and if a little error occurs in the code the program may enter into an infinite loop.</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Usage of explicit stacks may make use of extra space.</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If performing a recursion for no. times greater than the stack in the CPU than the system may crash</a:t>
            </a:r>
            <a:endParaRPr sz="1500">
              <a:solidFill>
                <a:srgbClr val="000000"/>
              </a:solidFill>
              <a:latin typeface="Arial"/>
              <a:ea typeface="Arial"/>
              <a:cs typeface="Arial"/>
              <a:sym typeface="Arial"/>
            </a:endParaRPr>
          </a:p>
          <a:p>
            <a:pPr marL="457200" lvl="0" indent="0" algn="l" rtl="0">
              <a:spcBef>
                <a:spcPts val="1600"/>
              </a:spcBef>
              <a:spcAft>
                <a:spcPts val="1600"/>
              </a:spcAft>
              <a:buNone/>
            </a:pPr>
            <a:r>
              <a:rPr lang="en">
                <a:solidFill>
                  <a:srgbClr val="000000"/>
                </a:solidFill>
                <a:highlight>
                  <a:srgbClr val="FFFFFF"/>
                </a:highlight>
                <a:latin typeface="Arial"/>
                <a:ea typeface="Arial"/>
                <a:cs typeface="Arial"/>
                <a:sym typeface="Arial"/>
              </a:rPr>
              <a:t>.</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Approach</a:t>
            </a:r>
            <a:endParaRPr/>
          </a:p>
        </p:txBody>
      </p:sp>
      <p:sp>
        <p:nvSpPr>
          <p:cNvPr id="78" name="Google Shape;78;p15"/>
          <p:cNvSpPr txBox="1">
            <a:spLocks noGrp="1"/>
          </p:cNvSpPr>
          <p:nvPr>
            <p:ph type="body" idx="4294967295"/>
          </p:nvPr>
        </p:nvSpPr>
        <p:spPr>
          <a:xfrm>
            <a:off x="200925" y="1044775"/>
            <a:ext cx="8482200" cy="35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highlight>
                  <a:srgbClr val="FFFFFF"/>
                </a:highlight>
              </a:rPr>
              <a:t>A </a:t>
            </a:r>
            <a:r>
              <a:rPr lang="en" sz="1500" b="1">
                <a:solidFill>
                  <a:srgbClr val="000000"/>
                </a:solidFill>
                <a:highlight>
                  <a:srgbClr val="FFFFFF"/>
                </a:highlight>
              </a:rPr>
              <a:t>Simple Solution</a:t>
            </a:r>
            <a:r>
              <a:rPr lang="en" sz="1500">
                <a:solidFill>
                  <a:srgbClr val="000000"/>
                </a:solidFill>
                <a:highlight>
                  <a:srgbClr val="FFFFFF"/>
                </a:highlight>
              </a:rPr>
              <a:t> is to initialize skyline or result as empty, then one by one add buildings to skyline. A building is added by first finding the overlapping strip(s). If there are no overlapping strips, the new building adds new strip(s). If overlapping strip is found, then height of the existing strip may increase. Time complexity of this solution is O(n</a:t>
            </a:r>
            <a:r>
              <a:rPr lang="en" sz="1200">
                <a:solidFill>
                  <a:srgbClr val="000000"/>
                </a:solidFill>
                <a:highlight>
                  <a:srgbClr val="FFFFFF"/>
                </a:highlight>
              </a:rPr>
              <a:t>2</a:t>
            </a:r>
            <a:r>
              <a:rPr lang="en" sz="1500">
                <a:solidFill>
                  <a:srgbClr val="000000"/>
                </a:solidFill>
                <a:highlight>
                  <a:srgbClr val="FFFFFF"/>
                </a:highlight>
              </a:rPr>
              <a:t>).</a:t>
            </a:r>
            <a:endParaRPr sz="1500">
              <a:solidFill>
                <a:srgbClr val="000000"/>
              </a:solidFill>
              <a:highlight>
                <a:srgbClr val="FFFFFF"/>
              </a:highlight>
            </a:endParaRPr>
          </a:p>
          <a:p>
            <a:pPr marL="0" lvl="0" indent="0" algn="l" rtl="0">
              <a:spcBef>
                <a:spcPts val="1600"/>
              </a:spcBef>
              <a:spcAft>
                <a:spcPts val="0"/>
              </a:spcAft>
              <a:buNone/>
            </a:pPr>
            <a:endParaRPr sz="1500">
              <a:solidFill>
                <a:srgbClr val="000000"/>
              </a:solidFill>
              <a:highlight>
                <a:srgbClr val="FFFFFF"/>
              </a:highlight>
            </a:endParaRPr>
          </a:p>
          <a:p>
            <a:pPr marL="0" lvl="0" indent="0" algn="l" rtl="0">
              <a:spcBef>
                <a:spcPts val="1600"/>
              </a:spcBef>
              <a:spcAft>
                <a:spcPts val="0"/>
              </a:spcAft>
              <a:buNone/>
            </a:pPr>
            <a:r>
              <a:rPr lang="en" sz="1500">
                <a:solidFill>
                  <a:srgbClr val="000000"/>
                </a:solidFill>
                <a:highlight>
                  <a:srgbClr val="FFFFFF"/>
                </a:highlight>
              </a:rPr>
              <a:t>We can find Skyline in Θ(nLogn) time using </a:t>
            </a:r>
            <a:r>
              <a:rPr lang="en" sz="1500" b="1">
                <a:solidFill>
                  <a:srgbClr val="EC4E20"/>
                </a:solidFill>
                <a:highlight>
                  <a:srgbClr val="FFFFFF"/>
                </a:highlight>
                <a:uFill>
                  <a:noFill/>
                </a:uFill>
                <a:hlinkClick r:id="rId3"/>
              </a:rPr>
              <a:t>Divide and Conquer</a:t>
            </a:r>
            <a:r>
              <a:rPr lang="en" sz="1500">
                <a:solidFill>
                  <a:srgbClr val="000000"/>
                </a:solidFill>
                <a:highlight>
                  <a:srgbClr val="FFFFFF"/>
                </a:highlight>
              </a:rPr>
              <a:t>. The idea is similar to </a:t>
            </a:r>
            <a:r>
              <a:rPr lang="en" sz="1500">
                <a:solidFill>
                  <a:srgbClr val="EC4E20"/>
                </a:solidFill>
                <a:highlight>
                  <a:srgbClr val="FFFFFF"/>
                </a:highlight>
                <a:uFill>
                  <a:noFill/>
                </a:uFill>
                <a:hlinkClick r:id="rId4"/>
              </a:rPr>
              <a:t>Merge Sort</a:t>
            </a:r>
            <a:r>
              <a:rPr lang="en" sz="1500">
                <a:solidFill>
                  <a:srgbClr val="000000"/>
                </a:solidFill>
                <a:highlight>
                  <a:srgbClr val="FFFFFF"/>
                </a:highlight>
              </a:rPr>
              <a:t>, divide the given set of buildings in two subsets. Recursively construct skyline for two halves and finally merge the two skylines.</a:t>
            </a:r>
            <a:endParaRPr sz="1700">
              <a:solidFill>
                <a:srgbClr val="000000"/>
              </a:solidFill>
              <a:highlight>
                <a:srgbClr val="FFFFFF"/>
              </a:highlight>
            </a:endParaRPr>
          </a:p>
          <a:p>
            <a:pPr marL="0" lvl="0" indent="0" algn="l" rtl="0">
              <a:spcBef>
                <a:spcPts val="1600"/>
              </a:spcBef>
              <a:spcAft>
                <a:spcPts val="1600"/>
              </a:spcAft>
              <a:buNone/>
            </a:pPr>
            <a:endParaRPr sz="14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How to merge two skylines</a:t>
            </a:r>
            <a:endParaRPr sz="3000"/>
          </a:p>
        </p:txBody>
      </p:sp>
      <p:sp>
        <p:nvSpPr>
          <p:cNvPr id="84" name="Google Shape;84;p16"/>
          <p:cNvSpPr txBox="1"/>
          <p:nvPr/>
        </p:nvSpPr>
        <p:spPr>
          <a:xfrm>
            <a:off x="462100" y="1406425"/>
            <a:ext cx="8378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highlight>
                  <a:srgbClr val="FFFFFF"/>
                </a:highlight>
                <a:latin typeface="Roboto"/>
                <a:ea typeface="Roboto"/>
                <a:cs typeface="Roboto"/>
                <a:sym typeface="Roboto"/>
              </a:rPr>
              <a:t>The idea is similar to merge of merge sort, start from first strips of two skylines, compare x coordinates. Pick the strip with smaller x coordinate and add it to result. The height of added strip is considered as maximum of current heights from skyline1 and skyline2.</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70150" y="190875"/>
            <a:ext cx="8370300" cy="4426200"/>
          </a:xfrm>
          <a:prstGeom prst="rect">
            <a:avLst/>
          </a:prstGeom>
        </p:spPr>
        <p:txBody>
          <a:bodyPr spcFirstLastPara="1" wrap="square" lIns="91425" tIns="91425" rIns="91425" bIns="91425" anchor="ctr" anchorCtr="0">
            <a:noAutofit/>
          </a:bodyPr>
          <a:lstStyle/>
          <a:p>
            <a:pPr marL="0" lvl="0" indent="0" algn="l" rtl="0">
              <a:lnSpc>
                <a:spcPct val="171429"/>
              </a:lnSpc>
              <a:spcBef>
                <a:spcPts val="0"/>
              </a:spcBef>
              <a:spcAft>
                <a:spcPts val="0"/>
              </a:spcAft>
              <a:buNone/>
            </a:pPr>
            <a:r>
              <a:rPr lang="en" sz="1400">
                <a:solidFill>
                  <a:srgbClr val="000000"/>
                </a:solidFill>
                <a:highlight>
                  <a:srgbClr val="FFFFFF"/>
                </a:highlight>
              </a:rPr>
              <a:t>Given n rectangular buildings in a 2-dimensional city, computes the skyline of these buildings, eliminating hidden lines. The main task is to view buildings from a side and remove all sections that are not visible.</a:t>
            </a:r>
            <a:endParaRPr sz="1400">
              <a:solidFill>
                <a:srgbClr val="000000"/>
              </a:solidFill>
              <a:highlight>
                <a:srgbClr val="FFFFFF"/>
              </a:highlight>
            </a:endParaRPr>
          </a:p>
          <a:p>
            <a:pPr marL="0" lvl="0" indent="0" algn="l" rtl="0">
              <a:lnSpc>
                <a:spcPct val="171429"/>
              </a:lnSpc>
              <a:spcBef>
                <a:spcPts val="800"/>
              </a:spcBef>
              <a:spcAft>
                <a:spcPts val="0"/>
              </a:spcAft>
              <a:buNone/>
            </a:pPr>
            <a:r>
              <a:rPr lang="en" sz="1400">
                <a:solidFill>
                  <a:srgbClr val="000000"/>
                </a:solidFill>
                <a:highlight>
                  <a:srgbClr val="FFFFFF"/>
                </a:highlight>
              </a:rPr>
              <a:t>All buildings share common bottom and every </a:t>
            </a:r>
            <a:r>
              <a:rPr lang="en" sz="1400" b="1">
                <a:solidFill>
                  <a:srgbClr val="000000"/>
                </a:solidFill>
                <a:highlight>
                  <a:srgbClr val="FFFFFF"/>
                </a:highlight>
              </a:rPr>
              <a:t>building </a:t>
            </a:r>
            <a:r>
              <a:rPr lang="en" sz="1400">
                <a:solidFill>
                  <a:srgbClr val="000000"/>
                </a:solidFill>
                <a:highlight>
                  <a:srgbClr val="FFFFFF"/>
                </a:highlight>
              </a:rPr>
              <a:t>is represented by triplet (left, ht, right)</a:t>
            </a:r>
            <a:endParaRPr sz="1400">
              <a:solidFill>
                <a:srgbClr val="000000"/>
              </a:solidFill>
              <a:highlight>
                <a:srgbClr val="FFFFFF"/>
              </a:highlight>
            </a:endParaRPr>
          </a:p>
          <a:p>
            <a:pPr marL="800100" lvl="0" indent="-317500" algn="l" rtl="0">
              <a:lnSpc>
                <a:spcPct val="158000"/>
              </a:lnSpc>
              <a:spcBef>
                <a:spcPts val="800"/>
              </a:spcBef>
              <a:spcAft>
                <a:spcPts val="0"/>
              </a:spcAft>
              <a:buClr>
                <a:srgbClr val="000000"/>
              </a:buClr>
              <a:buSzPts val="1400"/>
              <a:buChar char="●"/>
            </a:pPr>
            <a:r>
              <a:rPr lang="en" sz="1400">
                <a:solidFill>
                  <a:srgbClr val="000000"/>
                </a:solidFill>
                <a:highlight>
                  <a:srgbClr val="FFFFFF"/>
                </a:highlight>
              </a:rPr>
              <a:t>‘left’: is x coordinate of left side (or wall).</a:t>
            </a:r>
            <a:endParaRPr sz="1400">
              <a:solidFill>
                <a:srgbClr val="000000"/>
              </a:solidFill>
              <a:highlight>
                <a:srgbClr val="FFFFFF"/>
              </a:highlight>
            </a:endParaRPr>
          </a:p>
          <a:p>
            <a:pPr marL="800100" lvl="0" indent="-317500" algn="l" rtl="0">
              <a:lnSpc>
                <a:spcPct val="158000"/>
              </a:lnSpc>
              <a:spcBef>
                <a:spcPts val="0"/>
              </a:spcBef>
              <a:spcAft>
                <a:spcPts val="0"/>
              </a:spcAft>
              <a:buClr>
                <a:srgbClr val="000000"/>
              </a:buClr>
              <a:buSzPts val="1400"/>
              <a:buChar char="●"/>
            </a:pPr>
            <a:r>
              <a:rPr lang="en" sz="1400">
                <a:solidFill>
                  <a:srgbClr val="000000"/>
                </a:solidFill>
                <a:highlight>
                  <a:srgbClr val="FFFFFF"/>
                </a:highlight>
              </a:rPr>
              <a:t>‘right’: is x coordinate of right side</a:t>
            </a:r>
            <a:endParaRPr sz="1400">
              <a:solidFill>
                <a:srgbClr val="000000"/>
              </a:solidFill>
              <a:highlight>
                <a:srgbClr val="FFFFFF"/>
              </a:highlight>
            </a:endParaRPr>
          </a:p>
          <a:p>
            <a:pPr marL="800100" lvl="0" indent="-317500" algn="l" rtl="0">
              <a:lnSpc>
                <a:spcPct val="158000"/>
              </a:lnSpc>
              <a:spcBef>
                <a:spcPts val="0"/>
              </a:spcBef>
              <a:spcAft>
                <a:spcPts val="0"/>
              </a:spcAft>
              <a:buClr>
                <a:srgbClr val="000000"/>
              </a:buClr>
              <a:buSzPts val="1400"/>
              <a:buChar char="●"/>
            </a:pPr>
            <a:r>
              <a:rPr lang="en" sz="1400">
                <a:solidFill>
                  <a:srgbClr val="000000"/>
                </a:solidFill>
                <a:highlight>
                  <a:srgbClr val="FFFFFF"/>
                </a:highlight>
              </a:rPr>
              <a:t>‘ht’: is height of building.</a:t>
            </a:r>
            <a:endParaRPr sz="1400">
              <a:solidFill>
                <a:srgbClr val="000000"/>
              </a:solidFill>
              <a:highlight>
                <a:srgbClr val="FFFFFF"/>
              </a:highlight>
            </a:endParaRPr>
          </a:p>
          <a:p>
            <a:pPr marL="0" lvl="0" indent="0" algn="l" rtl="0">
              <a:spcBef>
                <a:spcPts val="3600"/>
              </a:spcBef>
              <a:spcAft>
                <a:spcPts val="0"/>
              </a:spcAft>
              <a:buNone/>
            </a:pPr>
            <a:endParaRPr sz="29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a:t>
            </a:r>
            <a:endParaRPr/>
          </a:p>
        </p:txBody>
      </p:sp>
      <p:sp>
        <p:nvSpPr>
          <p:cNvPr id="95" name="Google Shape;95;p1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b="1">
                <a:solidFill>
                  <a:srgbClr val="000000"/>
                </a:solidFill>
                <a:highlight>
                  <a:srgbClr val="E0E0E0"/>
                </a:highlight>
                <a:latin typeface="Courier New"/>
                <a:ea typeface="Courier New"/>
                <a:cs typeface="Courier New"/>
                <a:sym typeface="Courier New"/>
              </a:rPr>
              <a:t>Input: Array of buildings</a:t>
            </a:r>
            <a:endParaRPr sz="1550" b="1">
              <a:solidFill>
                <a:srgbClr val="000000"/>
              </a:solidFill>
              <a:highlight>
                <a:srgbClr val="E0E0E0"/>
              </a:highlight>
              <a:latin typeface="Courier New"/>
              <a:ea typeface="Courier New"/>
              <a:cs typeface="Courier New"/>
              <a:sym typeface="Courier New"/>
            </a:endParaRPr>
          </a:p>
          <a:p>
            <a:pPr marL="0" lvl="0" indent="0" algn="l" rtl="0">
              <a:spcBef>
                <a:spcPts val="1600"/>
              </a:spcBef>
              <a:spcAft>
                <a:spcPts val="0"/>
              </a:spcAft>
              <a:buNone/>
            </a:pPr>
            <a:r>
              <a:rPr lang="en" sz="1550" b="1">
                <a:solidFill>
                  <a:srgbClr val="000000"/>
                </a:solidFill>
                <a:highlight>
                  <a:srgbClr val="E0E0E0"/>
                </a:highlight>
                <a:latin typeface="Courier New"/>
                <a:ea typeface="Courier New"/>
                <a:cs typeface="Courier New"/>
                <a:sym typeface="Courier New"/>
              </a:rPr>
              <a:t>{(1, 11, 5),(2, 6, 7),(3, 13,9), (12, 7, 16), (14, 3, 25),</a:t>
            </a:r>
            <a:endParaRPr sz="1550" b="1">
              <a:solidFill>
                <a:srgbClr val="000000"/>
              </a:solidFill>
              <a:highlight>
                <a:srgbClr val="E0E0E0"/>
              </a:highlight>
              <a:latin typeface="Courier New"/>
              <a:ea typeface="Courier New"/>
              <a:cs typeface="Courier New"/>
              <a:sym typeface="Courier New"/>
            </a:endParaRPr>
          </a:p>
          <a:p>
            <a:pPr marL="0" lvl="0" indent="0" algn="l" rtl="0">
              <a:spcBef>
                <a:spcPts val="1600"/>
              </a:spcBef>
              <a:spcAft>
                <a:spcPts val="0"/>
              </a:spcAft>
              <a:buNone/>
            </a:pPr>
            <a:r>
              <a:rPr lang="en" sz="1550" b="1">
                <a:solidFill>
                  <a:srgbClr val="000000"/>
                </a:solidFill>
                <a:highlight>
                  <a:srgbClr val="E0E0E0"/>
                </a:highlight>
                <a:latin typeface="Courier New"/>
                <a:ea typeface="Courier New"/>
                <a:cs typeface="Courier New"/>
                <a:sym typeface="Courier New"/>
              </a:rPr>
              <a:t>(19, 18, 22), (23, 13, 29), (24, 4, 28) }</a:t>
            </a:r>
            <a:endParaRPr sz="1550" b="1">
              <a:solidFill>
                <a:srgbClr val="000000"/>
              </a:solidFill>
              <a:highlight>
                <a:srgbClr val="E0E0E0"/>
              </a:highlight>
              <a:latin typeface="Courier New"/>
              <a:ea typeface="Courier New"/>
              <a:cs typeface="Courier New"/>
              <a:sym typeface="Courier New"/>
            </a:endParaRPr>
          </a:p>
          <a:p>
            <a:pPr marL="0" lvl="0" indent="0" algn="l" rtl="0">
              <a:spcBef>
                <a:spcPts val="1600"/>
              </a:spcBef>
              <a:spcAft>
                <a:spcPts val="1600"/>
              </a:spcAft>
              <a:buNone/>
            </a:pPr>
            <a:endParaRPr/>
          </a:p>
        </p:txBody>
      </p:sp>
      <p:pic>
        <p:nvPicPr>
          <p:cNvPr id="96" name="Google Shape;96;p18"/>
          <p:cNvPicPr preferRelativeResize="0"/>
          <p:nvPr/>
        </p:nvPicPr>
        <p:blipFill>
          <a:blip r:embed="rId3">
            <a:alphaModFix/>
          </a:blip>
          <a:stretch>
            <a:fillRect/>
          </a:stretch>
        </p:blipFill>
        <p:spPr>
          <a:xfrm>
            <a:off x="4694100" y="1919075"/>
            <a:ext cx="3999900" cy="2710200"/>
          </a:xfrm>
          <a:prstGeom prst="rect">
            <a:avLst/>
          </a:prstGeom>
          <a:noFill/>
          <a:ln>
            <a:noFill/>
          </a:ln>
        </p:spPr>
      </p:pic>
      <p:sp>
        <p:nvSpPr>
          <p:cNvPr id="97" name="Google Shape;97;p18"/>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Building.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When only one building</a:t>
            </a:r>
            <a:endParaRPr/>
          </a:p>
        </p:txBody>
      </p:sp>
      <p:sp>
        <p:nvSpPr>
          <p:cNvPr id="103" name="Google Shape;103;p19"/>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rgbClr val="000000"/>
                </a:solidFill>
                <a:highlight>
                  <a:srgbClr val="FFFFFF"/>
                </a:highlight>
                <a:latin typeface="Courier New"/>
                <a:ea typeface="Courier New"/>
                <a:cs typeface="Courier New"/>
                <a:sym typeface="Courier New"/>
              </a:rPr>
              <a:t>Consider following as another example when there is only one</a:t>
            </a:r>
            <a:endParaRPr sz="1550">
              <a:solidFill>
                <a:srgbClr val="000000"/>
              </a:solidFill>
              <a:highlight>
                <a:srgbClr val="FFFFFF"/>
              </a:highlight>
              <a:latin typeface="Courier New"/>
              <a:ea typeface="Courier New"/>
              <a:cs typeface="Courier New"/>
              <a:sym typeface="Courier New"/>
            </a:endParaRPr>
          </a:p>
          <a:p>
            <a:pPr marL="0" lvl="0" indent="0" algn="l" rtl="0">
              <a:spcBef>
                <a:spcPts val="1600"/>
              </a:spcBef>
              <a:spcAft>
                <a:spcPts val="0"/>
              </a:spcAft>
              <a:buNone/>
            </a:pPr>
            <a:r>
              <a:rPr lang="en" sz="1550">
                <a:solidFill>
                  <a:srgbClr val="000000"/>
                </a:solidFill>
                <a:highlight>
                  <a:srgbClr val="FFFFFF"/>
                </a:highlight>
                <a:latin typeface="Courier New"/>
                <a:ea typeface="Courier New"/>
                <a:cs typeface="Courier New"/>
                <a:sym typeface="Courier New"/>
              </a:rPr>
              <a:t>building</a:t>
            </a:r>
            <a:endParaRPr sz="1550">
              <a:solidFill>
                <a:srgbClr val="000000"/>
              </a:solidFill>
              <a:highlight>
                <a:srgbClr val="FFFFFF"/>
              </a:highlight>
              <a:latin typeface="Courier New"/>
              <a:ea typeface="Courier New"/>
              <a:cs typeface="Courier New"/>
              <a:sym typeface="Courier New"/>
            </a:endParaRPr>
          </a:p>
          <a:p>
            <a:pPr marL="0" lvl="0" indent="0" algn="l" rtl="0">
              <a:spcBef>
                <a:spcPts val="1600"/>
              </a:spcBef>
              <a:spcAft>
                <a:spcPts val="0"/>
              </a:spcAft>
              <a:buNone/>
            </a:pPr>
            <a:r>
              <a:rPr lang="en" sz="1550">
                <a:solidFill>
                  <a:srgbClr val="000000"/>
                </a:solidFill>
                <a:highlight>
                  <a:srgbClr val="FFFFFF"/>
                </a:highlight>
                <a:latin typeface="Courier New"/>
                <a:ea typeface="Courier New"/>
                <a:cs typeface="Courier New"/>
                <a:sym typeface="Courier New"/>
              </a:rPr>
              <a:t>Input:  {(1, 11, 5)}</a:t>
            </a:r>
            <a:endParaRPr sz="1550">
              <a:solidFill>
                <a:srgbClr val="000000"/>
              </a:solidFill>
              <a:highlight>
                <a:srgbClr val="FFFFFF"/>
              </a:highlight>
              <a:latin typeface="Courier New"/>
              <a:ea typeface="Courier New"/>
              <a:cs typeface="Courier New"/>
              <a:sym typeface="Courier New"/>
            </a:endParaRPr>
          </a:p>
          <a:p>
            <a:pPr marL="101600" marR="101600" lvl="0" indent="0" algn="l" rtl="0">
              <a:lnSpc>
                <a:spcPct val="158000"/>
              </a:lnSpc>
              <a:spcBef>
                <a:spcPts val="1600"/>
              </a:spcBef>
              <a:spcAft>
                <a:spcPts val="0"/>
              </a:spcAft>
              <a:buNone/>
            </a:pPr>
            <a:r>
              <a:rPr lang="en" sz="1550">
                <a:solidFill>
                  <a:srgbClr val="000000"/>
                </a:solidFill>
                <a:highlight>
                  <a:srgbClr val="FFFFFF"/>
                </a:highlight>
                <a:latin typeface="Courier New"/>
                <a:ea typeface="Courier New"/>
                <a:cs typeface="Courier New"/>
                <a:sym typeface="Courier New"/>
              </a:rPr>
              <a:t>Output: (1, 11), (5, 0)</a:t>
            </a:r>
            <a:endParaRPr sz="1550">
              <a:solidFill>
                <a:srgbClr val="000000"/>
              </a:solidFill>
              <a:highlight>
                <a:srgbClr val="FFFFFF"/>
              </a:highlight>
              <a:latin typeface="Courier New"/>
              <a:ea typeface="Courier New"/>
              <a:cs typeface="Courier New"/>
              <a:sym typeface="Courier New"/>
            </a:endParaRPr>
          </a:p>
          <a:p>
            <a:pPr marL="0" lvl="0" indent="0" algn="l" rtl="0">
              <a:spcBef>
                <a:spcPts val="800"/>
              </a:spcBef>
              <a:spcAft>
                <a:spcPts val="1600"/>
              </a:spcAft>
              <a:buNone/>
            </a:pPr>
            <a:endParaRPr/>
          </a:p>
        </p:txBody>
      </p:sp>
      <p:sp>
        <p:nvSpPr>
          <p:cNvPr id="104" name="Google Shape;104;p1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5" name="Google Shape;105;p19"/>
          <p:cNvPicPr preferRelativeResize="0"/>
          <p:nvPr/>
        </p:nvPicPr>
        <p:blipFill>
          <a:blip r:embed="rId3">
            <a:alphaModFix/>
          </a:blip>
          <a:stretch>
            <a:fillRect/>
          </a:stretch>
        </p:blipFill>
        <p:spPr>
          <a:xfrm>
            <a:off x="4694250" y="1919075"/>
            <a:ext cx="3999900" cy="27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407200"/>
            <a:ext cx="8222100" cy="2814900"/>
          </a:xfrm>
          <a:prstGeom prst="rect">
            <a:avLst/>
          </a:prstGeom>
        </p:spPr>
        <p:txBody>
          <a:bodyPr spcFirstLastPara="1" wrap="square" lIns="91425" tIns="91425" rIns="91425" bIns="91425" anchor="b" anchorCtr="0">
            <a:noAutofit/>
          </a:bodyPr>
          <a:lstStyle/>
          <a:p>
            <a:pPr marL="0" lvl="0" indent="0" algn="just" rtl="0">
              <a:lnSpc>
                <a:spcPct val="120000"/>
              </a:lnSpc>
              <a:spcBef>
                <a:spcPts val="0"/>
              </a:spcBef>
              <a:spcAft>
                <a:spcPts val="0"/>
              </a:spcAft>
              <a:buNone/>
            </a:pPr>
            <a:endParaRPr sz="2100">
              <a:solidFill>
                <a:srgbClr val="000000"/>
              </a:solidFill>
              <a:highlight>
                <a:srgbClr val="FFFFFF"/>
              </a:highlight>
            </a:endParaRPr>
          </a:p>
          <a:p>
            <a:pPr marL="0" lvl="0" indent="0" algn="ctr" rtl="0">
              <a:spcBef>
                <a:spcPts val="1100"/>
              </a:spcBef>
              <a:spcAft>
                <a:spcPts val="0"/>
              </a:spcAft>
              <a:buNone/>
            </a:pPr>
            <a:r>
              <a:rPr lang="en"/>
              <a:t>Maximum Subarray Sum</a:t>
            </a:r>
            <a:endParaRPr/>
          </a:p>
          <a:p>
            <a:pPr marL="0" lvl="0" indent="0" algn="ctr" rtl="0">
              <a:spcBef>
                <a:spcPts val="0"/>
              </a:spcBef>
              <a:spcAft>
                <a:spcPts val="0"/>
              </a:spcAft>
              <a:buNone/>
            </a:pPr>
            <a:r>
              <a:rPr lang="en"/>
              <a:t>Using </a:t>
            </a:r>
            <a:endParaRPr/>
          </a:p>
          <a:p>
            <a:pPr marL="0" lvl="0" indent="0" algn="l" rtl="0">
              <a:spcBef>
                <a:spcPts val="0"/>
              </a:spcBef>
              <a:spcAft>
                <a:spcPts val="0"/>
              </a:spcAft>
              <a:buNone/>
            </a:pPr>
            <a:endParaRPr/>
          </a:p>
        </p:txBody>
      </p:sp>
      <p:sp>
        <p:nvSpPr>
          <p:cNvPr id="68" name="Google Shape;68;p13"/>
          <p:cNvSpPr txBox="1">
            <a:spLocks noGrp="1"/>
          </p:cNvSpPr>
          <p:nvPr>
            <p:ph type="subTitle" idx="1"/>
          </p:nvPr>
        </p:nvSpPr>
        <p:spPr>
          <a:xfrm>
            <a:off x="390525" y="2646757"/>
            <a:ext cx="8117700" cy="19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Divide &amp; Conquer Algorithm</a:t>
            </a:r>
            <a:endParaRPr sz="4800"/>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1862</Words>
  <Application>Microsoft Office PowerPoint</Application>
  <PresentationFormat>On-screen Show (16:9)</PresentationFormat>
  <Paragraphs>132</Paragraphs>
  <Slides>33</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Courier New</vt:lpstr>
      <vt:lpstr>Times New Roman</vt:lpstr>
      <vt:lpstr>Roboto</vt:lpstr>
      <vt:lpstr>Arial</vt:lpstr>
      <vt:lpstr>Material</vt:lpstr>
      <vt:lpstr>Applications Of DAC</vt:lpstr>
      <vt:lpstr>          The Skyline problem </vt:lpstr>
      <vt:lpstr>A skyline is a collection of rectangular strips. A rectangular strip is represented as a pair (left, ht) where left is x coordinate of left side of strip and ht is height of strip.  </vt:lpstr>
      <vt:lpstr>Approach</vt:lpstr>
      <vt:lpstr>How to merge two skylines</vt:lpstr>
      <vt:lpstr>Given n rectangular buildings in a 2-dimensional city, computes the skyline of these buildings, eliminating hidden lines. The main task is to view buildings from a side and remove all sections that are not visible. All buildings share common bottom and every building is represented by triplet (left, ht, right) ‘left’: is x coordinate of left side (or wall). ‘right’: is x coordinate of right side ‘ht’: is height of building. </vt:lpstr>
      <vt:lpstr>Example</vt:lpstr>
      <vt:lpstr>When only one building</vt:lpstr>
      <vt:lpstr> Maximum Subarray Sum Using  </vt:lpstr>
      <vt:lpstr>This algorithm is used to find the sum of  subarray of numbers which has the largest sum.</vt:lpstr>
      <vt:lpstr>How to find the Sum?</vt:lpstr>
      <vt:lpstr>The first two cases where the subarray is entirely on right or on the left we can solve them recursively by calling the function to calculate the maximum sum subarray on both the parts.</vt:lpstr>
      <vt:lpstr>we will now make a function called max_crossing_subarray to calculate the maximum sum of the subarray crossing the middle element and then call it inside the max_sum_subarray function.</vt:lpstr>
      <vt:lpstr>Now the max_crossing_subarray function for left array.</vt:lpstr>
      <vt:lpstr>Now the max_crossing_subarray function for right array.</vt:lpstr>
      <vt:lpstr>Tiling And Fast Exponentiaton</vt:lpstr>
      <vt:lpstr>Fast Exponentiation</vt:lpstr>
      <vt:lpstr>PowerPoint Presentation</vt:lpstr>
      <vt:lpstr>PowerPoint Presentation</vt:lpstr>
      <vt:lpstr>Tiling Problem</vt:lpstr>
      <vt:lpstr>PowerPoint Presentation</vt:lpstr>
      <vt:lpstr>PowerPoint Presentation</vt:lpstr>
      <vt:lpstr>PowerPoint Presentation</vt:lpstr>
      <vt:lpstr>PowerPoint Presentation</vt:lpstr>
      <vt:lpstr>                         Comb Sort</vt:lpstr>
      <vt:lpstr>Algo For Comb Sort</vt:lpstr>
      <vt:lpstr>How To Apply Comb Sort</vt:lpstr>
      <vt:lpstr>PowerPoint Presentation</vt:lpstr>
      <vt:lpstr>PowerPoint Presentation</vt:lpstr>
      <vt:lpstr>PowerPoint Presentation</vt:lpstr>
      <vt:lpstr>PowerPoint Presentation</vt:lpstr>
      <vt:lpstr>Conclusion</vt:lpstr>
      <vt:lpstr>                   Pro’s And Con’s Of DCA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DAC</dc:title>
  <cp:lastModifiedBy>HP</cp:lastModifiedBy>
  <cp:revision>9</cp:revision>
  <dcterms:modified xsi:type="dcterms:W3CDTF">2020-06-15T13:26:27Z</dcterms:modified>
</cp:coreProperties>
</file>