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62" r:id="rId5"/>
    <p:sldId id="265" r:id="rId6"/>
    <p:sldId id="267" r:id="rId7"/>
    <p:sldId id="263" r:id="rId8"/>
    <p:sldId id="269" r:id="rId9"/>
    <p:sldId id="270" r:id="rId10"/>
    <p:sldId id="259" r:id="rId11"/>
    <p:sldId id="260"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86" d="100"/>
          <a:sy n="86" d="100"/>
        </p:scale>
        <p:origin x="55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3/13/2020</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3/13/2020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3/13/2020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3/13/2020</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96485-8E19-4A94-B530-C16DECB0F982}"/>
              </a:ext>
            </a:extLst>
          </p:cNvPr>
          <p:cNvSpPr>
            <a:spLocks noGrp="1"/>
          </p:cNvSpPr>
          <p:nvPr>
            <p:ph type="ctrTitle"/>
          </p:nvPr>
        </p:nvSpPr>
        <p:spPr/>
        <p:txBody>
          <a:bodyPr/>
          <a:lstStyle/>
          <a:p>
            <a:r>
              <a:rPr lang="en-US" dirty="0"/>
              <a:t>Graph Coloring</a:t>
            </a:r>
            <a:endParaRPr lang="en-IN" dirty="0"/>
          </a:p>
        </p:txBody>
      </p:sp>
      <p:sp>
        <p:nvSpPr>
          <p:cNvPr id="3" name="Subtitle 2">
            <a:extLst>
              <a:ext uri="{FF2B5EF4-FFF2-40B4-BE49-F238E27FC236}">
                <a16:creationId xmlns:a16="http://schemas.microsoft.com/office/drawing/2014/main" id="{F3384F77-FB9D-4235-AA1A-5B0298A299E8}"/>
              </a:ext>
            </a:extLst>
          </p:cNvPr>
          <p:cNvSpPr>
            <a:spLocks noGrp="1"/>
          </p:cNvSpPr>
          <p:nvPr>
            <p:ph type="subTitle" idx="1"/>
          </p:nvPr>
        </p:nvSpPr>
        <p:spPr/>
        <p:txBody>
          <a:bodyPr>
            <a:normAutofit/>
          </a:bodyPr>
          <a:lstStyle/>
          <a:p>
            <a:r>
              <a:rPr lang="en-US" sz="4000" dirty="0"/>
              <a:t>Algorithm</a:t>
            </a:r>
            <a:endParaRPr lang="en-IN" sz="4000" dirty="0"/>
          </a:p>
        </p:txBody>
      </p:sp>
    </p:spTree>
    <p:extLst>
      <p:ext uri="{BB962C8B-B14F-4D97-AF65-F5344CB8AC3E}">
        <p14:creationId xmlns:p14="http://schemas.microsoft.com/office/powerpoint/2010/main" val="3219434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83983-5EB2-4C70-A539-5F4B771D2338}"/>
              </a:ext>
            </a:extLst>
          </p:cNvPr>
          <p:cNvSpPr>
            <a:spLocks noGrp="1"/>
          </p:cNvSpPr>
          <p:nvPr>
            <p:ph type="title"/>
          </p:nvPr>
        </p:nvSpPr>
        <p:spPr/>
        <p:txBody>
          <a:bodyPr/>
          <a:lstStyle/>
          <a:p>
            <a:r>
              <a:rPr lang="en-US" dirty="0"/>
              <a:t>Example</a:t>
            </a:r>
            <a:endParaRPr lang="en-IN" dirty="0"/>
          </a:p>
        </p:txBody>
      </p:sp>
      <p:sp>
        <p:nvSpPr>
          <p:cNvPr id="3" name="Content Placeholder 2">
            <a:extLst>
              <a:ext uri="{FF2B5EF4-FFF2-40B4-BE49-F238E27FC236}">
                <a16:creationId xmlns:a16="http://schemas.microsoft.com/office/drawing/2014/main" id="{38192874-2E85-4C92-985D-B4E4CC31CE18}"/>
              </a:ext>
            </a:extLst>
          </p:cNvPr>
          <p:cNvSpPr>
            <a:spLocks noGrp="1"/>
          </p:cNvSpPr>
          <p:nvPr>
            <p:ph idx="1"/>
          </p:nvPr>
        </p:nvSpPr>
        <p:spPr/>
        <p:txBody>
          <a:bodyPr/>
          <a:lstStyle/>
          <a:p>
            <a:endParaRPr lang="en-US" dirty="0"/>
          </a:p>
          <a:p>
            <a:pPr marL="0" indent="0">
              <a:buNone/>
            </a:pPr>
            <a:endParaRPr lang="en-IN" dirty="0"/>
          </a:p>
          <a:p>
            <a:pPr marL="3200400" lvl="7" indent="0">
              <a:buNone/>
            </a:pPr>
            <a:r>
              <a:rPr lang="en-IN" dirty="0"/>
              <a:t>   1 </a:t>
            </a:r>
          </a:p>
        </p:txBody>
      </p:sp>
      <p:sp>
        <p:nvSpPr>
          <p:cNvPr id="4" name="Rectangle 3">
            <a:extLst>
              <a:ext uri="{FF2B5EF4-FFF2-40B4-BE49-F238E27FC236}">
                <a16:creationId xmlns:a16="http://schemas.microsoft.com/office/drawing/2014/main" id="{93559F82-89D3-439B-B5CD-60357FED7CD5}"/>
              </a:ext>
            </a:extLst>
          </p:cNvPr>
          <p:cNvSpPr/>
          <p:nvPr/>
        </p:nvSpPr>
        <p:spPr>
          <a:xfrm>
            <a:off x="4995168" y="3564466"/>
            <a:ext cx="2201662" cy="130386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3A53AE2B-9BE9-4C8A-A080-4B49B85FA69E}"/>
              </a:ext>
            </a:extLst>
          </p:cNvPr>
          <p:cNvSpPr txBox="1"/>
          <p:nvPr/>
        </p:nvSpPr>
        <p:spPr>
          <a:xfrm>
            <a:off x="4569710" y="4449185"/>
            <a:ext cx="249905" cy="646331"/>
          </a:xfrm>
          <a:prstGeom prst="rect">
            <a:avLst/>
          </a:prstGeom>
          <a:noFill/>
        </p:spPr>
        <p:txBody>
          <a:bodyPr wrap="square" rtlCol="0">
            <a:spAutoFit/>
          </a:bodyPr>
          <a:lstStyle/>
          <a:p>
            <a:r>
              <a:rPr lang="en-US" dirty="0"/>
              <a:t>4</a:t>
            </a:r>
          </a:p>
          <a:p>
            <a:endParaRPr lang="en-IN" dirty="0"/>
          </a:p>
        </p:txBody>
      </p:sp>
      <p:sp>
        <p:nvSpPr>
          <p:cNvPr id="7" name="TextBox 6">
            <a:extLst>
              <a:ext uri="{FF2B5EF4-FFF2-40B4-BE49-F238E27FC236}">
                <a16:creationId xmlns:a16="http://schemas.microsoft.com/office/drawing/2014/main" id="{9C15BAC7-AC53-42CB-B1C9-4FA111C77A57}"/>
              </a:ext>
            </a:extLst>
          </p:cNvPr>
          <p:cNvSpPr txBox="1"/>
          <p:nvPr/>
        </p:nvSpPr>
        <p:spPr>
          <a:xfrm>
            <a:off x="7298031" y="4449185"/>
            <a:ext cx="539025" cy="369332"/>
          </a:xfrm>
          <a:prstGeom prst="rect">
            <a:avLst/>
          </a:prstGeom>
          <a:noFill/>
        </p:spPr>
        <p:txBody>
          <a:bodyPr wrap="square" rtlCol="0">
            <a:spAutoFit/>
          </a:bodyPr>
          <a:lstStyle/>
          <a:p>
            <a:r>
              <a:rPr lang="en-US" dirty="0"/>
              <a:t>3</a:t>
            </a:r>
            <a:endParaRPr lang="en-IN" dirty="0"/>
          </a:p>
        </p:txBody>
      </p:sp>
      <p:sp>
        <p:nvSpPr>
          <p:cNvPr id="8" name="TextBox 7">
            <a:extLst>
              <a:ext uri="{FF2B5EF4-FFF2-40B4-BE49-F238E27FC236}">
                <a16:creationId xmlns:a16="http://schemas.microsoft.com/office/drawing/2014/main" id="{3CC914E5-366D-452E-89C0-FBB85C7C28CD}"/>
              </a:ext>
            </a:extLst>
          </p:cNvPr>
          <p:cNvSpPr txBox="1"/>
          <p:nvPr/>
        </p:nvSpPr>
        <p:spPr>
          <a:xfrm>
            <a:off x="7372383" y="3495987"/>
            <a:ext cx="132986" cy="369332"/>
          </a:xfrm>
          <a:prstGeom prst="rect">
            <a:avLst/>
          </a:prstGeom>
          <a:noFill/>
        </p:spPr>
        <p:txBody>
          <a:bodyPr wrap="square" rtlCol="0">
            <a:spAutoFit/>
          </a:bodyPr>
          <a:lstStyle/>
          <a:p>
            <a:r>
              <a:rPr lang="en-US" dirty="0"/>
              <a:t>2</a:t>
            </a:r>
            <a:endParaRPr lang="en-IN" dirty="0"/>
          </a:p>
        </p:txBody>
      </p:sp>
      <p:sp>
        <p:nvSpPr>
          <p:cNvPr id="13" name="TextBox 12">
            <a:extLst>
              <a:ext uri="{FF2B5EF4-FFF2-40B4-BE49-F238E27FC236}">
                <a16:creationId xmlns:a16="http://schemas.microsoft.com/office/drawing/2014/main" id="{269365F1-D050-4F5F-B52D-1F42374D36B7}"/>
              </a:ext>
            </a:extLst>
          </p:cNvPr>
          <p:cNvSpPr txBox="1"/>
          <p:nvPr/>
        </p:nvSpPr>
        <p:spPr>
          <a:xfrm>
            <a:off x="4995168" y="4946472"/>
            <a:ext cx="2201661" cy="1200329"/>
          </a:xfrm>
          <a:prstGeom prst="rect">
            <a:avLst/>
          </a:prstGeom>
          <a:noFill/>
        </p:spPr>
        <p:txBody>
          <a:bodyPr wrap="square" rtlCol="0">
            <a:spAutoFit/>
          </a:bodyPr>
          <a:lstStyle/>
          <a:p>
            <a:r>
              <a:rPr lang="en-US" dirty="0"/>
              <a:t>If d is the degree of a given graph then it can be colored using d+1 colors</a:t>
            </a:r>
            <a:endParaRPr lang="en-IN" dirty="0"/>
          </a:p>
        </p:txBody>
      </p:sp>
    </p:spTree>
    <p:extLst>
      <p:ext uri="{BB962C8B-B14F-4D97-AF65-F5344CB8AC3E}">
        <p14:creationId xmlns:p14="http://schemas.microsoft.com/office/powerpoint/2010/main" val="198909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4ECDF-BF05-40BA-808B-D51C48836B59}"/>
              </a:ext>
            </a:extLst>
          </p:cNvPr>
          <p:cNvSpPr>
            <a:spLocks noGrp="1"/>
          </p:cNvSpPr>
          <p:nvPr>
            <p:ph type="title"/>
          </p:nvPr>
        </p:nvSpPr>
        <p:spPr/>
        <p:txBody>
          <a:bodyPr/>
          <a:lstStyle/>
          <a:p>
            <a:r>
              <a:rPr lang="en-US" dirty="0"/>
              <a:t>Solution </a:t>
            </a:r>
            <a:endParaRPr lang="en-IN" dirty="0"/>
          </a:p>
        </p:txBody>
      </p:sp>
      <p:pic>
        <p:nvPicPr>
          <p:cNvPr id="5" name="Content Placeholder 4">
            <a:extLst>
              <a:ext uri="{FF2B5EF4-FFF2-40B4-BE49-F238E27FC236}">
                <a16:creationId xmlns:a16="http://schemas.microsoft.com/office/drawing/2014/main" id="{ED5AF751-60D9-4519-941B-05B46FFCD8D3}"/>
              </a:ext>
            </a:extLst>
          </p:cNvPr>
          <p:cNvPicPr>
            <a:picLocks noGrp="1" noChangeAspect="1"/>
          </p:cNvPicPr>
          <p:nvPr>
            <p:ph idx="1"/>
          </p:nvPr>
        </p:nvPicPr>
        <p:blipFill>
          <a:blip r:embed="rId2"/>
          <a:stretch>
            <a:fillRect/>
          </a:stretch>
        </p:blipFill>
        <p:spPr>
          <a:xfrm>
            <a:off x="1674794" y="2557463"/>
            <a:ext cx="8842412" cy="3317875"/>
          </a:xfrm>
        </p:spPr>
      </p:pic>
    </p:spTree>
    <p:extLst>
      <p:ext uri="{BB962C8B-B14F-4D97-AF65-F5344CB8AC3E}">
        <p14:creationId xmlns:p14="http://schemas.microsoft.com/office/powerpoint/2010/main" val="120488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D3492-B0D9-4DC6-A3F0-334C49E22A02}"/>
              </a:ext>
            </a:extLst>
          </p:cNvPr>
          <p:cNvSpPr>
            <a:spLocks noGrp="1"/>
          </p:cNvSpPr>
          <p:nvPr>
            <p:ph type="ctrTitle"/>
          </p:nvPr>
        </p:nvSpPr>
        <p:spPr/>
        <p:txBody>
          <a:bodyPr/>
          <a:lstStyle/>
          <a:p>
            <a:r>
              <a:rPr lang="en-US" dirty="0" err="1"/>
              <a:t>ThankYou</a:t>
            </a:r>
            <a:endParaRPr lang="en-IN" dirty="0"/>
          </a:p>
        </p:txBody>
      </p:sp>
      <p:sp>
        <p:nvSpPr>
          <p:cNvPr id="3" name="Subtitle 2">
            <a:extLst>
              <a:ext uri="{FF2B5EF4-FFF2-40B4-BE49-F238E27FC236}">
                <a16:creationId xmlns:a16="http://schemas.microsoft.com/office/drawing/2014/main" id="{2BD611EA-FAF9-4FCA-85A7-82661FEA5EB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01552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0940A-14F5-4210-AB54-8BE7A26932EB}"/>
              </a:ext>
            </a:extLst>
          </p:cNvPr>
          <p:cNvSpPr>
            <a:spLocks noGrp="1"/>
          </p:cNvSpPr>
          <p:nvPr>
            <p:ph type="title"/>
          </p:nvPr>
        </p:nvSpPr>
        <p:spPr>
          <a:xfrm>
            <a:off x="1295401" y="911110"/>
            <a:ext cx="9601196" cy="1303867"/>
          </a:xfrm>
        </p:spPr>
        <p:txBody>
          <a:bodyPr>
            <a:normAutofit fontScale="90000"/>
          </a:bodyPr>
          <a:lstStyle/>
          <a:p>
            <a:r>
              <a:rPr lang="en-IN" b="1" dirty="0"/>
              <a:t>Introduction</a:t>
            </a:r>
            <a:br>
              <a:rPr lang="en-IN" b="1" dirty="0"/>
            </a:br>
            <a:endParaRPr lang="en-IN" dirty="0"/>
          </a:p>
        </p:txBody>
      </p:sp>
      <p:sp>
        <p:nvSpPr>
          <p:cNvPr id="3" name="Content Placeholder 2">
            <a:extLst>
              <a:ext uri="{FF2B5EF4-FFF2-40B4-BE49-F238E27FC236}">
                <a16:creationId xmlns:a16="http://schemas.microsoft.com/office/drawing/2014/main" id="{86798416-2598-4C12-84E8-BFA527361E2F}"/>
              </a:ext>
            </a:extLst>
          </p:cNvPr>
          <p:cNvSpPr>
            <a:spLocks noGrp="1"/>
          </p:cNvSpPr>
          <p:nvPr>
            <p:ph idx="1"/>
          </p:nvPr>
        </p:nvSpPr>
        <p:spPr>
          <a:xfrm>
            <a:off x="1295401" y="2015231"/>
            <a:ext cx="9601196" cy="3834004"/>
          </a:xfrm>
        </p:spPr>
        <p:txBody>
          <a:bodyPr>
            <a:normAutofit/>
          </a:bodyPr>
          <a:lstStyle/>
          <a:p>
            <a:r>
              <a:rPr lang="en-US" sz="2800" dirty="0"/>
              <a:t>Graph Coloring is the procedure of assignment of colors to each vertex of a graph G such that no adjacent vertexes get the same color. The objective is to minimize the number of colors while coloring a graph. The smallest number of colors required to color a graph G is called its chromatic color.</a:t>
            </a:r>
            <a:endParaRPr lang="en-IN" sz="2800" dirty="0"/>
          </a:p>
        </p:txBody>
      </p:sp>
    </p:spTree>
    <p:extLst>
      <p:ext uri="{BB962C8B-B14F-4D97-AF65-F5344CB8AC3E}">
        <p14:creationId xmlns:p14="http://schemas.microsoft.com/office/powerpoint/2010/main" val="883266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50E4E-4C3F-4B55-892F-BD57FDD87250}"/>
              </a:ext>
            </a:extLst>
          </p:cNvPr>
          <p:cNvSpPr>
            <a:spLocks noGrp="1"/>
          </p:cNvSpPr>
          <p:nvPr>
            <p:ph type="title"/>
          </p:nvPr>
        </p:nvSpPr>
        <p:spPr/>
        <p:txBody>
          <a:bodyPr/>
          <a:lstStyle/>
          <a:p>
            <a:r>
              <a:rPr lang="en-US" dirty="0"/>
              <a:t>Applications of Graph Coloring</a:t>
            </a:r>
            <a:endParaRPr lang="en-IN" dirty="0"/>
          </a:p>
        </p:txBody>
      </p:sp>
      <p:sp>
        <p:nvSpPr>
          <p:cNvPr id="3" name="Content Placeholder 2">
            <a:extLst>
              <a:ext uri="{FF2B5EF4-FFF2-40B4-BE49-F238E27FC236}">
                <a16:creationId xmlns:a16="http://schemas.microsoft.com/office/drawing/2014/main" id="{1590F026-8CF9-4681-87C3-10EFA5904ED5}"/>
              </a:ext>
            </a:extLst>
          </p:cNvPr>
          <p:cNvSpPr>
            <a:spLocks noGrp="1"/>
          </p:cNvSpPr>
          <p:nvPr>
            <p:ph idx="1"/>
          </p:nvPr>
        </p:nvSpPr>
        <p:spPr/>
        <p:txBody>
          <a:bodyPr/>
          <a:lstStyle/>
          <a:p>
            <a:r>
              <a:rPr lang="en-IN" dirty="0"/>
              <a:t>1) Interval </a:t>
            </a:r>
            <a:r>
              <a:rPr lang="en-IN" dirty="0" err="1"/>
              <a:t>Schedulings</a:t>
            </a:r>
            <a:r>
              <a:rPr lang="en-IN" dirty="0"/>
              <a:t>.</a:t>
            </a:r>
          </a:p>
          <a:p>
            <a:r>
              <a:rPr lang="en-IN" dirty="0"/>
              <a:t>2)</a:t>
            </a:r>
            <a:r>
              <a:rPr lang="en-US" dirty="0"/>
              <a:t> Register allocation: In compiler optimization, register allocation is the process of assigning a large number of target program variables onto a small number of CPU registers.</a:t>
            </a:r>
          </a:p>
          <a:p>
            <a:r>
              <a:rPr lang="en-US" dirty="0"/>
              <a:t>3) Sudoku solver: Sudoku is also a variation of Graph coloring problem where every cell represents a vertex. There is an edge between two vertices if they are in same row or same column or same block.</a:t>
            </a:r>
            <a:endParaRPr lang="en-IN" dirty="0"/>
          </a:p>
        </p:txBody>
      </p:sp>
    </p:spTree>
    <p:extLst>
      <p:ext uri="{BB962C8B-B14F-4D97-AF65-F5344CB8AC3E}">
        <p14:creationId xmlns:p14="http://schemas.microsoft.com/office/powerpoint/2010/main" val="3633404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B29C4-9DC9-48F9-9AA2-AFFE825B67A5}"/>
              </a:ext>
            </a:extLst>
          </p:cNvPr>
          <p:cNvSpPr>
            <a:spLocks noGrp="1"/>
          </p:cNvSpPr>
          <p:nvPr>
            <p:ph type="title"/>
          </p:nvPr>
        </p:nvSpPr>
        <p:spPr/>
        <p:txBody>
          <a:bodyPr/>
          <a:lstStyle/>
          <a:p>
            <a:r>
              <a:rPr lang="en-US" dirty="0"/>
              <a:t>Algorithms Used</a:t>
            </a:r>
            <a:endParaRPr lang="en-IN" dirty="0"/>
          </a:p>
        </p:txBody>
      </p:sp>
      <p:sp>
        <p:nvSpPr>
          <p:cNvPr id="3" name="Content Placeholder 2">
            <a:extLst>
              <a:ext uri="{FF2B5EF4-FFF2-40B4-BE49-F238E27FC236}">
                <a16:creationId xmlns:a16="http://schemas.microsoft.com/office/drawing/2014/main" id="{44C65C38-0A16-4BEF-8CDD-E26DE70CE6E2}"/>
              </a:ext>
            </a:extLst>
          </p:cNvPr>
          <p:cNvSpPr>
            <a:spLocks noGrp="1"/>
          </p:cNvSpPr>
          <p:nvPr>
            <p:ph idx="1"/>
          </p:nvPr>
        </p:nvSpPr>
        <p:spPr/>
        <p:txBody>
          <a:bodyPr/>
          <a:lstStyle/>
          <a:p>
            <a:r>
              <a:rPr lang="en-US" dirty="0"/>
              <a:t>The following Algorithms are used in the implementation:</a:t>
            </a:r>
            <a:br>
              <a:rPr lang="en-US" dirty="0"/>
            </a:br>
            <a:r>
              <a:rPr lang="en-US" dirty="0"/>
              <a:t>1) Greedy Algorithm with and without randomness</a:t>
            </a:r>
            <a:br>
              <a:rPr lang="en-US" dirty="0"/>
            </a:br>
            <a:r>
              <a:rPr lang="en-US" dirty="0"/>
              <a:t>2) </a:t>
            </a:r>
            <a:r>
              <a:rPr lang="en-US" dirty="0" err="1"/>
              <a:t>Wigderson's</a:t>
            </a:r>
            <a:r>
              <a:rPr lang="en-US" dirty="0"/>
              <a:t> Algorithm using BFS and DFS with and without randomness</a:t>
            </a:r>
            <a:br>
              <a:rPr lang="en-US" dirty="0"/>
            </a:br>
            <a:r>
              <a:rPr lang="en-US" dirty="0"/>
              <a:t>3) </a:t>
            </a:r>
            <a:r>
              <a:rPr lang="en-US" dirty="0" err="1"/>
              <a:t>BackTracking</a:t>
            </a:r>
            <a:r>
              <a:rPr lang="en-US" dirty="0"/>
              <a:t> with and without randomness</a:t>
            </a:r>
            <a:br>
              <a:rPr lang="en-US" dirty="0"/>
            </a:br>
            <a:r>
              <a:rPr lang="en-US" dirty="0"/>
              <a:t>4) Randomized Graph Coloring</a:t>
            </a:r>
            <a:endParaRPr lang="en-IN" dirty="0"/>
          </a:p>
        </p:txBody>
      </p:sp>
    </p:spTree>
    <p:extLst>
      <p:ext uri="{BB962C8B-B14F-4D97-AF65-F5344CB8AC3E}">
        <p14:creationId xmlns:p14="http://schemas.microsoft.com/office/powerpoint/2010/main" val="641549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CDCCA-9035-4199-B334-158DF3B5958C}"/>
              </a:ext>
            </a:extLst>
          </p:cNvPr>
          <p:cNvSpPr>
            <a:spLocks noGrp="1"/>
          </p:cNvSpPr>
          <p:nvPr>
            <p:ph type="title"/>
          </p:nvPr>
        </p:nvSpPr>
        <p:spPr/>
        <p:txBody>
          <a:bodyPr/>
          <a:lstStyle/>
          <a:p>
            <a:r>
              <a:rPr lang="en-US" dirty="0"/>
              <a:t>Greedy Algorithm</a:t>
            </a:r>
            <a:endParaRPr lang="en-IN" dirty="0"/>
          </a:p>
        </p:txBody>
      </p:sp>
      <p:sp>
        <p:nvSpPr>
          <p:cNvPr id="3" name="Content Placeholder 2">
            <a:extLst>
              <a:ext uri="{FF2B5EF4-FFF2-40B4-BE49-F238E27FC236}">
                <a16:creationId xmlns:a16="http://schemas.microsoft.com/office/drawing/2014/main" id="{4A8FF679-1AB1-4BE1-A09B-8F031F7B10C7}"/>
              </a:ext>
            </a:extLst>
          </p:cNvPr>
          <p:cNvSpPr>
            <a:spLocks noGrp="1"/>
          </p:cNvSpPr>
          <p:nvPr>
            <p:ph idx="1"/>
          </p:nvPr>
        </p:nvSpPr>
        <p:spPr/>
        <p:txBody>
          <a:bodyPr/>
          <a:lstStyle/>
          <a:p>
            <a:pPr marL="0" indent="0">
              <a:buNone/>
            </a:pPr>
            <a:r>
              <a:rPr lang="en-US" dirty="0"/>
              <a:t>The greedy algorithm considers the vertices one by one and uses the first available color. It doesn’t guarantee to use minimum colors, but it guarantees an upper bound on the number of colors. The basic algorithm never uses more than d+1 colors where d is the maximum degree of a vertex in the given graph [2]. The following is the basic idea of it:-</a:t>
            </a:r>
            <a:endParaRPr lang="en-US" b="1" dirty="0"/>
          </a:p>
          <a:p>
            <a:pPr marL="0" indent="0">
              <a:buNone/>
            </a:pPr>
            <a:endParaRPr lang="en-US" b="1" dirty="0"/>
          </a:p>
          <a:p>
            <a:pPr marL="0" indent="0">
              <a:buNone/>
            </a:pPr>
            <a:endParaRPr lang="en-US" b="1" dirty="0"/>
          </a:p>
          <a:p>
            <a:endParaRPr lang="en-IN" dirty="0"/>
          </a:p>
        </p:txBody>
      </p:sp>
    </p:spTree>
    <p:extLst>
      <p:ext uri="{BB962C8B-B14F-4D97-AF65-F5344CB8AC3E}">
        <p14:creationId xmlns:p14="http://schemas.microsoft.com/office/powerpoint/2010/main" val="1376607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88D188B-DC62-4715-BF10-CFF0AB07655D}"/>
              </a:ext>
            </a:extLst>
          </p:cNvPr>
          <p:cNvPicPr>
            <a:picLocks noChangeAspect="1"/>
          </p:cNvPicPr>
          <p:nvPr/>
        </p:nvPicPr>
        <p:blipFill>
          <a:blip r:embed="rId2"/>
          <a:stretch>
            <a:fillRect/>
          </a:stretch>
        </p:blipFill>
        <p:spPr>
          <a:xfrm>
            <a:off x="1239137" y="1677879"/>
            <a:ext cx="9713725" cy="2858609"/>
          </a:xfrm>
          <a:prstGeom prst="rect">
            <a:avLst/>
          </a:prstGeom>
        </p:spPr>
      </p:pic>
    </p:spTree>
    <p:extLst>
      <p:ext uri="{BB962C8B-B14F-4D97-AF65-F5344CB8AC3E}">
        <p14:creationId xmlns:p14="http://schemas.microsoft.com/office/powerpoint/2010/main" val="2647584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C9AD5-6E3A-4C17-9D2F-36DEF31430FA}"/>
              </a:ext>
            </a:extLst>
          </p:cNvPr>
          <p:cNvSpPr>
            <a:spLocks noGrp="1"/>
          </p:cNvSpPr>
          <p:nvPr>
            <p:ph type="title"/>
          </p:nvPr>
        </p:nvSpPr>
        <p:spPr/>
        <p:txBody>
          <a:bodyPr/>
          <a:lstStyle/>
          <a:p>
            <a:r>
              <a:rPr lang="en-US" dirty="0"/>
              <a:t>Backtracking Algorithm.</a:t>
            </a:r>
            <a:endParaRPr lang="en-IN" dirty="0"/>
          </a:p>
        </p:txBody>
      </p:sp>
      <p:sp>
        <p:nvSpPr>
          <p:cNvPr id="3" name="Content Placeholder 2">
            <a:extLst>
              <a:ext uri="{FF2B5EF4-FFF2-40B4-BE49-F238E27FC236}">
                <a16:creationId xmlns:a16="http://schemas.microsoft.com/office/drawing/2014/main" id="{097F3BBB-DBE6-4D2E-BBC7-3CC328967332}"/>
              </a:ext>
            </a:extLst>
          </p:cNvPr>
          <p:cNvSpPr>
            <a:spLocks noGrp="1"/>
          </p:cNvSpPr>
          <p:nvPr>
            <p:ph idx="1"/>
          </p:nvPr>
        </p:nvSpPr>
        <p:spPr/>
        <p:txBody>
          <a:bodyPr/>
          <a:lstStyle/>
          <a:p>
            <a:r>
              <a:rPr lang="en-US" dirty="0"/>
              <a:t>In backtracking graph coloring algorithm, we iterate over all the vertices in an order, then for each vertex v in V, we assign minimum available color for it, if we can assign the color, then we color the next vertex in the same way, if we ran out of colors then we give the previous vertex a different color so that we can color the new vertex. A recursive algorithm is given below:</a:t>
            </a:r>
            <a:endParaRPr lang="en-IN" dirty="0"/>
          </a:p>
        </p:txBody>
      </p:sp>
    </p:spTree>
    <p:extLst>
      <p:ext uri="{BB962C8B-B14F-4D97-AF65-F5344CB8AC3E}">
        <p14:creationId xmlns:p14="http://schemas.microsoft.com/office/powerpoint/2010/main" val="2265954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5F8781E-7323-4AB0-AABC-DC708B0A9AC2}"/>
              </a:ext>
            </a:extLst>
          </p:cNvPr>
          <p:cNvSpPr/>
          <p:nvPr/>
        </p:nvSpPr>
        <p:spPr>
          <a:xfrm>
            <a:off x="1521040" y="1339022"/>
            <a:ext cx="6096000" cy="4985980"/>
          </a:xfrm>
          <a:prstGeom prst="rect">
            <a:avLst/>
          </a:prstGeom>
        </p:spPr>
        <p:txBody>
          <a:bodyPr>
            <a:spAutoFit/>
          </a:bodyPr>
          <a:lstStyle/>
          <a:p>
            <a:r>
              <a:rPr lang="en-US" sz="2400" dirty="0"/>
              <a:t>ALGORITHM </a:t>
            </a:r>
            <a:r>
              <a:rPr lang="en-US" sz="2400" dirty="0" err="1"/>
              <a:t>isSafe</a:t>
            </a:r>
            <a:r>
              <a:rPr lang="en-US" sz="2400" dirty="0"/>
              <a:t>(</a:t>
            </a:r>
            <a:r>
              <a:rPr lang="en-US" sz="2400" dirty="0" err="1"/>
              <a:t>k,c</a:t>
            </a:r>
            <a:r>
              <a:rPr lang="en-US" sz="2400" dirty="0"/>
              <a:t>)</a:t>
            </a:r>
          </a:p>
          <a:p>
            <a:r>
              <a:rPr lang="en-US" sz="2400" dirty="0"/>
              <a:t>//</a:t>
            </a:r>
            <a:r>
              <a:rPr lang="en-US" sz="2400" dirty="0" err="1"/>
              <a:t>input:The</a:t>
            </a:r>
            <a:r>
              <a:rPr lang="en-US" sz="2400" dirty="0"/>
              <a:t> node to be colored </a:t>
            </a:r>
            <a:r>
              <a:rPr lang="en-US" sz="2400" dirty="0" err="1"/>
              <a:t>k,the</a:t>
            </a:r>
            <a:r>
              <a:rPr lang="en-US" sz="2400" dirty="0"/>
              <a:t> color c</a:t>
            </a:r>
          </a:p>
          <a:p>
            <a:r>
              <a:rPr lang="en-US" sz="2400" dirty="0"/>
              <a:t>//</a:t>
            </a:r>
            <a:r>
              <a:rPr lang="en-US" sz="2400" dirty="0" err="1"/>
              <a:t>output:true</a:t>
            </a:r>
            <a:r>
              <a:rPr lang="en-US" sz="2400" dirty="0"/>
              <a:t> or false</a:t>
            </a:r>
          </a:p>
          <a:p>
            <a:r>
              <a:rPr lang="en-US" sz="2400" dirty="0"/>
              <a:t>//function: To check whether the given sent color is safe for the node</a:t>
            </a:r>
          </a:p>
          <a:p>
            <a:r>
              <a:rPr lang="en-US" sz="2400" dirty="0"/>
              <a:t>1.for </a:t>
            </a:r>
            <a:r>
              <a:rPr lang="en-US" sz="2400" dirty="0" err="1"/>
              <a:t>i</a:t>
            </a:r>
            <a:r>
              <a:rPr lang="en-US" sz="2400" dirty="0"/>
              <a:t>-&gt;1 to n //number of nodes</a:t>
            </a:r>
          </a:p>
          <a:p>
            <a:r>
              <a:rPr lang="en-US" sz="2400" dirty="0"/>
              <a:t>	if g[</a:t>
            </a:r>
            <a:r>
              <a:rPr lang="en-US" sz="2400" dirty="0" err="1"/>
              <a:t>k,i</a:t>
            </a:r>
            <a:r>
              <a:rPr lang="en-US" sz="2400" dirty="0"/>
              <a:t>]=1 and c=x[</a:t>
            </a:r>
            <a:r>
              <a:rPr lang="en-US" sz="2400" dirty="0" err="1"/>
              <a:t>i</a:t>
            </a:r>
            <a:r>
              <a:rPr lang="en-US" sz="2400" dirty="0"/>
              <a:t>]</a:t>
            </a:r>
          </a:p>
          <a:p>
            <a:r>
              <a:rPr lang="en-US" sz="2400" dirty="0"/>
              <a:t>		return false</a:t>
            </a:r>
          </a:p>
          <a:p>
            <a:r>
              <a:rPr lang="en-US" sz="2400" dirty="0"/>
              <a:t>	else</a:t>
            </a:r>
          </a:p>
          <a:p>
            <a:r>
              <a:rPr lang="en-US" sz="2400" dirty="0"/>
              <a:t>		</a:t>
            </a:r>
            <a:r>
              <a:rPr lang="en-US" sz="2400" dirty="0" err="1"/>
              <a:t>goto</a:t>
            </a:r>
            <a:r>
              <a:rPr lang="en-US" sz="2400" dirty="0"/>
              <a:t> step 2</a:t>
            </a:r>
          </a:p>
          <a:p>
            <a:r>
              <a:rPr lang="en-US" sz="2400" dirty="0"/>
              <a:t>2.return true</a:t>
            </a:r>
          </a:p>
          <a:p>
            <a:endParaRPr lang="en-US" dirty="0"/>
          </a:p>
          <a:p>
            <a:endParaRPr lang="en-US" dirty="0"/>
          </a:p>
          <a:p>
            <a:endParaRPr lang="en-IN" dirty="0"/>
          </a:p>
        </p:txBody>
      </p:sp>
    </p:spTree>
    <p:extLst>
      <p:ext uri="{BB962C8B-B14F-4D97-AF65-F5344CB8AC3E}">
        <p14:creationId xmlns:p14="http://schemas.microsoft.com/office/powerpoint/2010/main" val="3413594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566254D-2471-42EC-91FC-E0965A07D61E}"/>
              </a:ext>
            </a:extLst>
          </p:cNvPr>
          <p:cNvSpPr/>
          <p:nvPr/>
        </p:nvSpPr>
        <p:spPr>
          <a:xfrm>
            <a:off x="1583184" y="2136338"/>
            <a:ext cx="6096000" cy="3416320"/>
          </a:xfrm>
          <a:prstGeom prst="rect">
            <a:avLst/>
          </a:prstGeom>
        </p:spPr>
        <p:txBody>
          <a:bodyPr>
            <a:spAutoFit/>
          </a:bodyPr>
          <a:lstStyle/>
          <a:p>
            <a:r>
              <a:rPr lang="en-US" sz="2400" dirty="0"/>
              <a:t>ALGORITHM </a:t>
            </a:r>
            <a:r>
              <a:rPr lang="en-US" sz="2400" dirty="0" err="1"/>
              <a:t>graphColor</a:t>
            </a:r>
            <a:r>
              <a:rPr lang="en-US" sz="2400" dirty="0"/>
              <a:t>(k)</a:t>
            </a:r>
          </a:p>
          <a:p>
            <a:r>
              <a:rPr lang="en-US" sz="2400" dirty="0"/>
              <a:t>//</a:t>
            </a:r>
            <a:r>
              <a:rPr lang="en-US" sz="2400" dirty="0" err="1"/>
              <a:t>input:The</a:t>
            </a:r>
            <a:r>
              <a:rPr lang="en-US" sz="2400" dirty="0"/>
              <a:t> node to be colored</a:t>
            </a:r>
          </a:p>
          <a:p>
            <a:r>
              <a:rPr lang="en-US" sz="2400" dirty="0"/>
              <a:t>//</a:t>
            </a:r>
            <a:r>
              <a:rPr lang="en-US" sz="2400" dirty="0" err="1"/>
              <a:t>output:The</a:t>
            </a:r>
            <a:r>
              <a:rPr lang="en-US" sz="2400" dirty="0"/>
              <a:t> given color</a:t>
            </a:r>
          </a:p>
          <a:p>
            <a:r>
              <a:rPr lang="en-US" sz="2400" dirty="0"/>
              <a:t>//function: To find the </a:t>
            </a:r>
            <a:r>
              <a:rPr lang="en-US" sz="2400" dirty="0" err="1"/>
              <a:t>the</a:t>
            </a:r>
            <a:r>
              <a:rPr lang="en-US" sz="2400" dirty="0"/>
              <a:t> appropriate color</a:t>
            </a:r>
          </a:p>
          <a:p>
            <a:r>
              <a:rPr lang="en-US" sz="2400" dirty="0"/>
              <a:t>for c-&gt;1 to m //number of colors</a:t>
            </a:r>
          </a:p>
          <a:p>
            <a:r>
              <a:rPr lang="en-US" sz="2400" dirty="0"/>
              <a:t>	if </a:t>
            </a:r>
            <a:r>
              <a:rPr lang="en-US" sz="2400" dirty="0" err="1"/>
              <a:t>isSafe</a:t>
            </a:r>
            <a:r>
              <a:rPr lang="en-US" sz="2400" dirty="0"/>
              <a:t>(</a:t>
            </a:r>
            <a:r>
              <a:rPr lang="en-US" sz="2400" dirty="0" err="1"/>
              <a:t>k,c</a:t>
            </a:r>
            <a:r>
              <a:rPr lang="en-US" sz="2400" dirty="0"/>
              <a:t>)</a:t>
            </a:r>
          </a:p>
          <a:p>
            <a:r>
              <a:rPr lang="en-US" sz="2400" dirty="0"/>
              <a:t>		x[k]&lt;-c</a:t>
            </a:r>
          </a:p>
          <a:p>
            <a:r>
              <a:rPr lang="en-US" sz="2400" dirty="0"/>
              <a:t>		print k--&gt;x[k]</a:t>
            </a:r>
          </a:p>
          <a:p>
            <a:r>
              <a:rPr lang="en-US" sz="2400" dirty="0"/>
              <a:t>		return</a:t>
            </a:r>
            <a:endParaRPr lang="en-IN" sz="2400" dirty="0"/>
          </a:p>
        </p:txBody>
      </p:sp>
    </p:spTree>
    <p:extLst>
      <p:ext uri="{BB962C8B-B14F-4D97-AF65-F5344CB8AC3E}">
        <p14:creationId xmlns:p14="http://schemas.microsoft.com/office/powerpoint/2010/main" val="221505056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{11981ED3-9E50-4F8A-A006-2FCD2E98C2C4}tf02900743</Template>
  <TotalTime>195</TotalTime>
  <Words>524</Words>
  <Application>Microsoft Office PowerPoint</Application>
  <PresentationFormat>Widescreen</PresentationFormat>
  <Paragraphs>45</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Garamond</vt:lpstr>
      <vt:lpstr>Organic</vt:lpstr>
      <vt:lpstr>Graph Coloring</vt:lpstr>
      <vt:lpstr>Introduction </vt:lpstr>
      <vt:lpstr>Applications of Graph Coloring</vt:lpstr>
      <vt:lpstr>Algorithms Used</vt:lpstr>
      <vt:lpstr>Greedy Algorithm</vt:lpstr>
      <vt:lpstr>PowerPoint Presentation</vt:lpstr>
      <vt:lpstr>Backtracking Algorithm.</vt:lpstr>
      <vt:lpstr>PowerPoint Presentation</vt:lpstr>
      <vt:lpstr>PowerPoint Presentation</vt:lpstr>
      <vt:lpstr>Example</vt:lpstr>
      <vt:lpstr>Solution </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 Coloring Algorithm</dc:title>
  <dc:creator>HP</dc:creator>
  <cp:lastModifiedBy>HP</cp:lastModifiedBy>
  <cp:revision>12</cp:revision>
  <dcterms:created xsi:type="dcterms:W3CDTF">2020-03-11T07:19:22Z</dcterms:created>
  <dcterms:modified xsi:type="dcterms:W3CDTF">2020-03-13T05:46:56Z</dcterms:modified>
</cp:coreProperties>
</file>