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63" r:id="rId5"/>
    <p:sldId id="264" r:id="rId6"/>
    <p:sldId id="265" r:id="rId7"/>
    <p:sldId id="266" r:id="rId8"/>
    <p:sldId id="271" r:id="rId9"/>
    <p:sldId id="258" r:id="rId10"/>
    <p:sldId id="268" r:id="rId11"/>
    <p:sldId id="269" r:id="rId12"/>
    <p:sldId id="270" r:id="rId13"/>
    <p:sldId id="272" r:id="rId14"/>
    <p:sldId id="261" r:id="rId15"/>
    <p:sldId id="260" r:id="rId16"/>
    <p:sldId id="259"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61AAEA0-5FDD-47AD-9C78-6264B594BE36}" type="datetimeFigureOut">
              <a:rPr lang="en-IN" smtClean="0"/>
              <a:t>27-06-2020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E557219-738F-46AD-AB0B-1115840F6967}" type="slidenum">
              <a:rPr lang="en-IN" smtClean="0"/>
              <a:t>‹#›</a:t>
            </a:fld>
            <a:endParaRPr lang="en-IN"/>
          </a:p>
        </p:txBody>
      </p:sp>
    </p:spTree>
    <p:extLst>
      <p:ext uri="{BB962C8B-B14F-4D97-AF65-F5344CB8AC3E}">
        <p14:creationId xmlns:p14="http://schemas.microsoft.com/office/powerpoint/2010/main" val="3239426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1AAEA0-5FDD-47AD-9C78-6264B594BE36}" type="datetimeFigureOut">
              <a:rPr lang="en-IN" smtClean="0"/>
              <a:t>27-06-2020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557219-738F-46AD-AB0B-1115840F6967}" type="slidenum">
              <a:rPr lang="en-IN" smtClean="0"/>
              <a:t>‹#›</a:t>
            </a:fld>
            <a:endParaRPr lang="en-IN"/>
          </a:p>
        </p:txBody>
      </p:sp>
    </p:spTree>
    <p:extLst>
      <p:ext uri="{BB962C8B-B14F-4D97-AF65-F5344CB8AC3E}">
        <p14:creationId xmlns:p14="http://schemas.microsoft.com/office/powerpoint/2010/main" val="59201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1AAEA0-5FDD-47AD-9C78-6264B594BE36}" type="datetimeFigureOut">
              <a:rPr lang="en-IN" smtClean="0"/>
              <a:t>27-06-2020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557219-738F-46AD-AB0B-1115840F6967}" type="slidenum">
              <a:rPr lang="en-IN" smtClean="0"/>
              <a:t>‹#›</a:t>
            </a:fld>
            <a:endParaRPr lang="en-IN"/>
          </a:p>
        </p:txBody>
      </p:sp>
    </p:spTree>
    <p:extLst>
      <p:ext uri="{BB962C8B-B14F-4D97-AF65-F5344CB8AC3E}">
        <p14:creationId xmlns:p14="http://schemas.microsoft.com/office/powerpoint/2010/main" val="91022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1AAEA0-5FDD-47AD-9C78-6264B594BE36}" type="datetimeFigureOut">
              <a:rPr lang="en-IN" smtClean="0"/>
              <a:t>27-06-2020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557219-738F-46AD-AB0B-1115840F696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8938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1AAEA0-5FDD-47AD-9C78-6264B594BE36}" type="datetimeFigureOut">
              <a:rPr lang="en-IN" smtClean="0"/>
              <a:t>27-06-2020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557219-738F-46AD-AB0B-1115840F6967}" type="slidenum">
              <a:rPr lang="en-IN" smtClean="0"/>
              <a:t>‹#›</a:t>
            </a:fld>
            <a:endParaRPr lang="en-IN"/>
          </a:p>
        </p:txBody>
      </p:sp>
    </p:spTree>
    <p:extLst>
      <p:ext uri="{BB962C8B-B14F-4D97-AF65-F5344CB8AC3E}">
        <p14:creationId xmlns:p14="http://schemas.microsoft.com/office/powerpoint/2010/main" val="2889120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1AAEA0-5FDD-47AD-9C78-6264B594BE36}" type="datetimeFigureOut">
              <a:rPr lang="en-IN" smtClean="0"/>
              <a:t>27-06-2020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557219-738F-46AD-AB0B-1115840F6967}" type="slidenum">
              <a:rPr lang="en-IN" smtClean="0"/>
              <a:t>‹#›</a:t>
            </a:fld>
            <a:endParaRPr lang="en-IN"/>
          </a:p>
        </p:txBody>
      </p:sp>
    </p:spTree>
    <p:extLst>
      <p:ext uri="{BB962C8B-B14F-4D97-AF65-F5344CB8AC3E}">
        <p14:creationId xmlns:p14="http://schemas.microsoft.com/office/powerpoint/2010/main" val="1974779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1AAEA0-5FDD-47AD-9C78-6264B594BE36}" type="datetimeFigureOut">
              <a:rPr lang="en-IN" smtClean="0"/>
              <a:t>27-06-2020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557219-738F-46AD-AB0B-1115840F6967}" type="slidenum">
              <a:rPr lang="en-IN" smtClean="0"/>
              <a:t>‹#›</a:t>
            </a:fld>
            <a:endParaRPr lang="en-IN"/>
          </a:p>
        </p:txBody>
      </p:sp>
    </p:spTree>
    <p:extLst>
      <p:ext uri="{BB962C8B-B14F-4D97-AF65-F5344CB8AC3E}">
        <p14:creationId xmlns:p14="http://schemas.microsoft.com/office/powerpoint/2010/main" val="2472740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1AAEA0-5FDD-47AD-9C78-6264B594BE36}"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557219-738F-46AD-AB0B-1115840F6967}" type="slidenum">
              <a:rPr lang="en-IN" smtClean="0"/>
              <a:t>‹#›</a:t>
            </a:fld>
            <a:endParaRPr lang="en-IN"/>
          </a:p>
        </p:txBody>
      </p:sp>
    </p:spTree>
    <p:extLst>
      <p:ext uri="{BB962C8B-B14F-4D97-AF65-F5344CB8AC3E}">
        <p14:creationId xmlns:p14="http://schemas.microsoft.com/office/powerpoint/2010/main" val="252405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1AAEA0-5FDD-47AD-9C78-6264B594BE36}"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557219-738F-46AD-AB0B-1115840F6967}" type="slidenum">
              <a:rPr lang="en-IN" smtClean="0"/>
              <a:t>‹#›</a:t>
            </a:fld>
            <a:endParaRPr lang="en-IN"/>
          </a:p>
        </p:txBody>
      </p:sp>
    </p:spTree>
    <p:extLst>
      <p:ext uri="{BB962C8B-B14F-4D97-AF65-F5344CB8AC3E}">
        <p14:creationId xmlns:p14="http://schemas.microsoft.com/office/powerpoint/2010/main" val="1480919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1AAEA0-5FDD-47AD-9C78-6264B594BE36}"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557219-738F-46AD-AB0B-1115840F6967}" type="slidenum">
              <a:rPr lang="en-IN" smtClean="0"/>
              <a:t>‹#›</a:t>
            </a:fld>
            <a:endParaRPr lang="en-IN"/>
          </a:p>
        </p:txBody>
      </p:sp>
    </p:spTree>
    <p:extLst>
      <p:ext uri="{BB962C8B-B14F-4D97-AF65-F5344CB8AC3E}">
        <p14:creationId xmlns:p14="http://schemas.microsoft.com/office/powerpoint/2010/main" val="37610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1AAEA0-5FDD-47AD-9C78-6264B594BE36}"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557219-738F-46AD-AB0B-1115840F6967}" type="slidenum">
              <a:rPr lang="en-IN" smtClean="0"/>
              <a:t>‹#›</a:t>
            </a:fld>
            <a:endParaRPr lang="en-IN"/>
          </a:p>
        </p:txBody>
      </p:sp>
    </p:spTree>
    <p:extLst>
      <p:ext uri="{BB962C8B-B14F-4D97-AF65-F5344CB8AC3E}">
        <p14:creationId xmlns:p14="http://schemas.microsoft.com/office/powerpoint/2010/main" val="4045173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1AAEA0-5FDD-47AD-9C78-6264B594BE36}" type="datetimeFigureOut">
              <a:rPr lang="en-IN" smtClean="0"/>
              <a:t>27-06-2020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557219-738F-46AD-AB0B-1115840F6967}" type="slidenum">
              <a:rPr lang="en-IN" smtClean="0"/>
              <a:t>‹#›</a:t>
            </a:fld>
            <a:endParaRPr lang="en-IN"/>
          </a:p>
        </p:txBody>
      </p:sp>
    </p:spTree>
    <p:extLst>
      <p:ext uri="{BB962C8B-B14F-4D97-AF65-F5344CB8AC3E}">
        <p14:creationId xmlns:p14="http://schemas.microsoft.com/office/powerpoint/2010/main" val="4096723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1AAEA0-5FDD-47AD-9C78-6264B594BE36}" type="datetimeFigureOut">
              <a:rPr lang="en-IN" smtClean="0"/>
              <a:t>27-06-2020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557219-738F-46AD-AB0B-1115840F6967}" type="slidenum">
              <a:rPr lang="en-IN" smtClean="0"/>
              <a:t>‹#›</a:t>
            </a:fld>
            <a:endParaRPr lang="en-IN"/>
          </a:p>
        </p:txBody>
      </p:sp>
    </p:spTree>
    <p:extLst>
      <p:ext uri="{BB962C8B-B14F-4D97-AF65-F5344CB8AC3E}">
        <p14:creationId xmlns:p14="http://schemas.microsoft.com/office/powerpoint/2010/main" val="334507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1AAEA0-5FDD-47AD-9C78-6264B594BE36}" type="datetimeFigureOut">
              <a:rPr lang="en-IN" smtClean="0"/>
              <a:t>27-06-2020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557219-738F-46AD-AB0B-1115840F6967}" type="slidenum">
              <a:rPr lang="en-IN" smtClean="0"/>
              <a:t>‹#›</a:t>
            </a:fld>
            <a:endParaRPr lang="en-IN"/>
          </a:p>
        </p:txBody>
      </p:sp>
    </p:spTree>
    <p:extLst>
      <p:ext uri="{BB962C8B-B14F-4D97-AF65-F5344CB8AC3E}">
        <p14:creationId xmlns:p14="http://schemas.microsoft.com/office/powerpoint/2010/main" val="109717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AAEA0-5FDD-47AD-9C78-6264B594BE36}" type="datetimeFigureOut">
              <a:rPr lang="en-IN" smtClean="0"/>
              <a:t>27-06-2020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557219-738F-46AD-AB0B-1115840F6967}" type="slidenum">
              <a:rPr lang="en-IN" smtClean="0"/>
              <a:t>‹#›</a:t>
            </a:fld>
            <a:endParaRPr lang="en-IN"/>
          </a:p>
        </p:txBody>
      </p:sp>
    </p:spTree>
    <p:extLst>
      <p:ext uri="{BB962C8B-B14F-4D97-AF65-F5344CB8AC3E}">
        <p14:creationId xmlns:p14="http://schemas.microsoft.com/office/powerpoint/2010/main" val="7215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1AAEA0-5FDD-47AD-9C78-6264B594BE36}" type="datetimeFigureOut">
              <a:rPr lang="en-IN" smtClean="0"/>
              <a:t>27-06-2020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557219-738F-46AD-AB0B-1115840F6967}" type="slidenum">
              <a:rPr lang="en-IN" smtClean="0"/>
              <a:t>‹#›</a:t>
            </a:fld>
            <a:endParaRPr lang="en-IN"/>
          </a:p>
        </p:txBody>
      </p:sp>
    </p:spTree>
    <p:extLst>
      <p:ext uri="{BB962C8B-B14F-4D97-AF65-F5344CB8AC3E}">
        <p14:creationId xmlns:p14="http://schemas.microsoft.com/office/powerpoint/2010/main" val="284390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1AAEA0-5FDD-47AD-9C78-6264B594BE36}" type="datetimeFigureOut">
              <a:rPr lang="en-IN" smtClean="0"/>
              <a:t>27-06-2020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557219-738F-46AD-AB0B-1115840F6967}" type="slidenum">
              <a:rPr lang="en-IN" smtClean="0"/>
              <a:t>‹#›</a:t>
            </a:fld>
            <a:endParaRPr lang="en-IN"/>
          </a:p>
        </p:txBody>
      </p:sp>
    </p:spTree>
    <p:extLst>
      <p:ext uri="{BB962C8B-B14F-4D97-AF65-F5344CB8AC3E}">
        <p14:creationId xmlns:p14="http://schemas.microsoft.com/office/powerpoint/2010/main" val="2692097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1AAEA0-5FDD-47AD-9C78-6264B594BE36}" type="datetimeFigureOut">
              <a:rPr lang="en-IN" smtClean="0"/>
              <a:t>27-06-2020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557219-738F-46AD-AB0B-1115840F6967}" type="slidenum">
              <a:rPr lang="en-IN" smtClean="0"/>
              <a:t>‹#›</a:t>
            </a:fld>
            <a:endParaRPr lang="en-IN"/>
          </a:p>
        </p:txBody>
      </p:sp>
    </p:spTree>
    <p:extLst>
      <p:ext uri="{BB962C8B-B14F-4D97-AF65-F5344CB8AC3E}">
        <p14:creationId xmlns:p14="http://schemas.microsoft.com/office/powerpoint/2010/main" val="12603218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1BAD3D3-80CB-4BEB-B682-3CE764223C44}"/>
              </a:ext>
            </a:extLst>
          </p:cNvPr>
          <p:cNvSpPr>
            <a:spLocks noGrp="1"/>
          </p:cNvSpPr>
          <p:nvPr>
            <p:ph type="subTitle" idx="1"/>
          </p:nvPr>
        </p:nvSpPr>
        <p:spPr>
          <a:xfrm>
            <a:off x="8017565" y="4516437"/>
            <a:ext cx="2637182" cy="1195249"/>
          </a:xfrm>
        </p:spPr>
        <p:txBody>
          <a:bodyPr/>
          <a:lstStyle/>
          <a:p>
            <a:r>
              <a:rPr lang="en-IN" dirty="0"/>
              <a:t>BY:-Apoorv Khare</a:t>
            </a:r>
          </a:p>
          <a:p>
            <a:r>
              <a:rPr lang="en-IN" dirty="0"/>
              <a:t>JIIT </a:t>
            </a:r>
            <a:r>
              <a:rPr lang="en-IN" dirty="0" err="1"/>
              <a:t>NOIDa</a:t>
            </a:r>
            <a:endParaRPr lang="en-IN" dirty="0"/>
          </a:p>
          <a:p>
            <a:endParaRPr lang="en-IN" dirty="0"/>
          </a:p>
          <a:p>
            <a:endParaRPr lang="en-IN" dirty="0"/>
          </a:p>
        </p:txBody>
      </p:sp>
      <p:pic>
        <p:nvPicPr>
          <p:cNvPr id="4" name="Picture 3">
            <a:extLst>
              <a:ext uri="{FF2B5EF4-FFF2-40B4-BE49-F238E27FC236}">
                <a16:creationId xmlns:a16="http://schemas.microsoft.com/office/drawing/2014/main" id="{25CA96E8-6520-4F10-9F17-D18635AD8A91}"/>
              </a:ext>
            </a:extLst>
          </p:cNvPr>
          <p:cNvPicPr>
            <a:picLocks noChangeAspect="1"/>
          </p:cNvPicPr>
          <p:nvPr/>
        </p:nvPicPr>
        <p:blipFill>
          <a:blip r:embed="rId2"/>
          <a:stretch>
            <a:fillRect/>
          </a:stretch>
        </p:blipFill>
        <p:spPr>
          <a:xfrm>
            <a:off x="9186602" y="0"/>
            <a:ext cx="2936290" cy="2742206"/>
          </a:xfrm>
          <a:prstGeom prst="rect">
            <a:avLst/>
          </a:prstGeom>
        </p:spPr>
      </p:pic>
      <p:sp>
        <p:nvSpPr>
          <p:cNvPr id="2" name="TextBox 1">
            <a:extLst>
              <a:ext uri="{FF2B5EF4-FFF2-40B4-BE49-F238E27FC236}">
                <a16:creationId xmlns:a16="http://schemas.microsoft.com/office/drawing/2014/main" id="{E694BC11-572A-438F-8423-0392994282B0}"/>
              </a:ext>
            </a:extLst>
          </p:cNvPr>
          <p:cNvSpPr txBox="1"/>
          <p:nvPr/>
        </p:nvSpPr>
        <p:spPr>
          <a:xfrm>
            <a:off x="1828800" y="1577009"/>
            <a:ext cx="5989983" cy="1015663"/>
          </a:xfrm>
          <a:prstGeom prst="rect">
            <a:avLst/>
          </a:prstGeom>
          <a:noFill/>
        </p:spPr>
        <p:txBody>
          <a:bodyPr wrap="square" rtlCol="0">
            <a:spAutoFit/>
          </a:bodyPr>
          <a:lstStyle/>
          <a:p>
            <a:r>
              <a:rPr lang="en-IN" sz="6000" dirty="0"/>
              <a:t>Logistic regression</a:t>
            </a:r>
          </a:p>
        </p:txBody>
      </p:sp>
    </p:spTree>
    <p:extLst>
      <p:ext uri="{BB962C8B-B14F-4D97-AF65-F5344CB8AC3E}">
        <p14:creationId xmlns:p14="http://schemas.microsoft.com/office/powerpoint/2010/main" val="278234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FD07D0-9601-4B11-8A84-60712A375BB4}"/>
              </a:ext>
            </a:extLst>
          </p:cNvPr>
          <p:cNvSpPr txBox="1"/>
          <p:nvPr/>
        </p:nvSpPr>
        <p:spPr>
          <a:xfrm>
            <a:off x="848139" y="927652"/>
            <a:ext cx="10747513" cy="8863965"/>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400" i="1" dirty="0" err="1">
                <a:latin typeface="MathJax_Math"/>
              </a:rPr>
              <a:t>w</a:t>
            </a:r>
            <a:r>
              <a:rPr lang="en-US" altLang="en-US" sz="2400" i="1" baseline="30000" dirty="0" err="1">
                <a:latin typeface="MathJax_Math"/>
              </a:rPr>
              <a:t>T</a:t>
            </a:r>
            <a:r>
              <a:rPr lang="en-US" altLang="en-US" sz="2400" dirty="0">
                <a:latin typeface="MathJax_Main"/>
              </a:rPr>
              <a:t>=[</a:t>
            </a:r>
            <a:r>
              <a:rPr lang="en-US" altLang="en-US" sz="2400" i="1" dirty="0">
                <a:latin typeface="MathJax_Math"/>
              </a:rPr>
              <a:t>β</a:t>
            </a:r>
            <a:r>
              <a:rPr lang="en-US" altLang="en-US" sz="2400" baseline="-25000" dirty="0">
                <a:latin typeface="MathJax_Main"/>
              </a:rPr>
              <a:t>0</a:t>
            </a:r>
            <a:r>
              <a:rPr lang="en-US" altLang="en-US" sz="2400" dirty="0">
                <a:latin typeface="MathJax_Main"/>
              </a:rPr>
              <a:t>,</a:t>
            </a:r>
            <a:r>
              <a:rPr lang="en-US" altLang="en-US" sz="2400" i="1" dirty="0">
                <a:latin typeface="MathJax_Math"/>
              </a:rPr>
              <a:t>β</a:t>
            </a:r>
            <a:r>
              <a:rPr lang="en-US" altLang="en-US" sz="2400" baseline="-25000" dirty="0">
                <a:latin typeface="MathJax_Main"/>
              </a:rPr>
              <a:t>1</a:t>
            </a:r>
            <a:r>
              <a:rPr lang="en-US" altLang="en-US" sz="2400" dirty="0">
                <a:latin typeface="MathJax_Main"/>
              </a:rPr>
              <a:t>,…,</a:t>
            </a:r>
            <a:r>
              <a:rPr lang="en-US" altLang="en-US" sz="2400" i="1" dirty="0">
                <a:latin typeface="MathJax_Math"/>
              </a:rPr>
              <a:t>β</a:t>
            </a:r>
            <a:r>
              <a:rPr lang="en-US" altLang="en-US" sz="2400" i="1" baseline="-25000" dirty="0">
                <a:latin typeface="MathJax_Math"/>
              </a:rPr>
              <a:t>n</a:t>
            </a:r>
            <a:r>
              <a:rPr lang="en-US" altLang="en-US" sz="2400" dirty="0">
                <a:latin typeface="MathJax_Main"/>
              </a:rPr>
              <a:t>]…………………………………………………………(2)</a:t>
            </a:r>
          </a:p>
          <a:p>
            <a:pPr lvl="0" defTabSz="914400" eaLnBrk="0" fontAlgn="base" hangingPunct="0">
              <a:spcBef>
                <a:spcPct val="0"/>
              </a:spcBef>
              <a:spcAft>
                <a:spcPct val="0"/>
              </a:spcAft>
            </a:pPr>
            <a:endParaRPr lang="en-US" altLang="en-US" sz="2400" dirty="0"/>
          </a:p>
          <a:p>
            <a:pPr lvl="0" defTabSz="914400" eaLnBrk="0" fontAlgn="base" hangingPunct="0">
              <a:spcBef>
                <a:spcPct val="0"/>
              </a:spcBef>
              <a:spcAft>
                <a:spcPct val="0"/>
              </a:spcAft>
            </a:pPr>
            <a:r>
              <a:rPr lang="en-US" altLang="en-US" sz="2400" i="1" dirty="0" err="1">
                <a:latin typeface="MathJax_Math"/>
              </a:rPr>
              <a:t>x</a:t>
            </a:r>
            <a:r>
              <a:rPr lang="en-US" altLang="en-US" sz="2400" i="1" baseline="30000" dirty="0" err="1">
                <a:latin typeface="MathJax_Math"/>
              </a:rPr>
              <a:t>T</a:t>
            </a:r>
            <a:r>
              <a:rPr lang="en-US" altLang="en-US" sz="2400" dirty="0">
                <a:latin typeface="MathJax_Main"/>
              </a:rPr>
              <a:t>=[1,</a:t>
            </a:r>
            <a:r>
              <a:rPr lang="en-US" altLang="en-US" sz="2400" i="1" dirty="0">
                <a:latin typeface="MathJax_Math"/>
              </a:rPr>
              <a:t>x</a:t>
            </a:r>
            <a:r>
              <a:rPr lang="en-US" altLang="en-US" sz="2400" baseline="-25000" dirty="0">
                <a:latin typeface="MathJax_Main"/>
              </a:rPr>
              <a:t>1</a:t>
            </a:r>
            <a:r>
              <a:rPr lang="en-US" altLang="en-US" sz="2400" dirty="0">
                <a:latin typeface="MathJax_Main"/>
              </a:rPr>
              <a:t>,…,</a:t>
            </a:r>
            <a:r>
              <a:rPr lang="en-US" altLang="en-US" sz="2400" i="1" dirty="0" err="1">
                <a:latin typeface="MathJax_Math"/>
              </a:rPr>
              <a:t>x</a:t>
            </a:r>
            <a:r>
              <a:rPr lang="en-US" altLang="en-US" sz="2400" i="1" baseline="-25000" dirty="0" err="1">
                <a:latin typeface="MathJax_Math"/>
              </a:rPr>
              <a:t>n</a:t>
            </a:r>
            <a:r>
              <a:rPr lang="en-US" altLang="en-US" sz="2400" dirty="0">
                <a:latin typeface="MathJax_Main"/>
              </a:rPr>
              <a:t>]…………………………………………….………………(3)</a:t>
            </a:r>
          </a:p>
          <a:p>
            <a:r>
              <a:rPr lang="en-IN" sz="2400" dirty="0"/>
              <a:t>Then</a:t>
            </a:r>
          </a:p>
          <a:p>
            <a:r>
              <a:rPr lang="en-IN" sz="2400" i="1" dirty="0"/>
              <a:t>y</a:t>
            </a:r>
            <a:r>
              <a:rPr lang="en-IN" sz="2400" dirty="0"/>
              <a:t>^=</a:t>
            </a:r>
            <a:r>
              <a:rPr lang="en-IN" sz="2400" i="1" dirty="0" err="1"/>
              <a:t>w</a:t>
            </a:r>
            <a:r>
              <a:rPr lang="en-IN" sz="2400" i="1" baseline="30000" dirty="0" err="1"/>
              <a:t>T</a:t>
            </a:r>
            <a:r>
              <a:rPr lang="en-IN" sz="2400" i="1" dirty="0" err="1"/>
              <a:t>x</a:t>
            </a:r>
            <a:r>
              <a:rPr lang="en-IN" sz="2400" i="1" dirty="0"/>
              <a:t>……………………………………………...…(4)</a:t>
            </a:r>
          </a:p>
          <a:p>
            <a:endParaRPr lang="en-IN" sz="2400" i="1" dirty="0"/>
          </a:p>
          <a:p>
            <a:r>
              <a:rPr lang="en-US" altLang="en-US" sz="2400" i="1" dirty="0">
                <a:latin typeface="MathJax_Math"/>
              </a:rPr>
              <a:t>odds</a:t>
            </a:r>
            <a:r>
              <a:rPr lang="en-US" altLang="en-US" sz="2400" dirty="0">
                <a:latin typeface="MathJax_Main"/>
              </a:rPr>
              <a:t>(</a:t>
            </a:r>
            <a:r>
              <a:rPr lang="en-US" altLang="en-US" sz="2400" i="1" dirty="0">
                <a:latin typeface="MathJax_Math"/>
              </a:rPr>
              <a:t>p</a:t>
            </a:r>
            <a:r>
              <a:rPr lang="en-US" altLang="en-US" sz="2400" dirty="0">
                <a:latin typeface="MathJax_Main"/>
              </a:rPr>
              <a:t>)= (</a:t>
            </a:r>
            <a:r>
              <a:rPr lang="en-US" altLang="en-US" sz="2400" i="1" dirty="0">
                <a:latin typeface="MathJax_Math"/>
              </a:rPr>
              <a:t>p/</a:t>
            </a:r>
            <a:r>
              <a:rPr lang="en-US" altLang="en-US" sz="2400" dirty="0">
                <a:latin typeface="MathJax_Main"/>
              </a:rPr>
              <a:t>1−</a:t>
            </a:r>
            <a:r>
              <a:rPr lang="en-US" altLang="en-US" sz="2400" i="1" dirty="0">
                <a:latin typeface="MathJax_Math"/>
              </a:rPr>
              <a:t>p)………………………………………………………(5)</a:t>
            </a:r>
          </a:p>
          <a:p>
            <a:endParaRPr lang="en-US" altLang="en-US" sz="2400" i="1" dirty="0">
              <a:latin typeface="MathJax_Math"/>
            </a:endParaRPr>
          </a:p>
          <a:p>
            <a:pPr lvl="0" defTabSz="914400" eaLnBrk="0" fontAlgn="base" hangingPunct="0">
              <a:spcBef>
                <a:spcPct val="0"/>
              </a:spcBef>
              <a:spcAft>
                <a:spcPct val="0"/>
              </a:spcAft>
            </a:pPr>
            <a:r>
              <a:rPr lang="en-US" altLang="en-US" sz="2400" dirty="0">
                <a:latin typeface="Arial" panose="020B0604020202020204" pitchFamily="34" charset="0"/>
              </a:rPr>
              <a:t>That can be done by getting the (natural) logarithm of the odds as:</a:t>
            </a:r>
          </a:p>
          <a:p>
            <a:pPr lvl="0" defTabSz="914400" eaLnBrk="0" fontAlgn="base" hangingPunct="0">
              <a:spcBef>
                <a:spcPct val="0"/>
              </a:spcBef>
              <a:spcAft>
                <a:spcPct val="0"/>
              </a:spcAft>
            </a:pPr>
            <a:endParaRPr lang="en-US" altLang="en-US" sz="2400" dirty="0">
              <a:latin typeface="Arial" panose="020B0604020202020204" pitchFamily="34" charset="0"/>
            </a:endParaRPr>
          </a:p>
          <a:p>
            <a:pPr lvl="0" defTabSz="914400" eaLnBrk="0" fontAlgn="base" hangingPunct="0">
              <a:spcBef>
                <a:spcPct val="0"/>
              </a:spcBef>
              <a:spcAft>
                <a:spcPct val="0"/>
              </a:spcAft>
            </a:pPr>
            <a:r>
              <a:rPr lang="en-US" altLang="en-US" sz="2400" i="1" dirty="0">
                <a:latin typeface="MathJax_Math"/>
              </a:rPr>
              <a:t>logit</a:t>
            </a:r>
            <a:r>
              <a:rPr lang="en-US" altLang="en-US" sz="2400" dirty="0">
                <a:latin typeface="MathJax_Main"/>
              </a:rPr>
              <a:t>(</a:t>
            </a:r>
            <a:r>
              <a:rPr lang="en-US" altLang="en-US" sz="2400" i="1" dirty="0">
                <a:latin typeface="MathJax_Math"/>
              </a:rPr>
              <a:t>p</a:t>
            </a:r>
            <a:r>
              <a:rPr lang="en-US" altLang="en-US" sz="2400" dirty="0">
                <a:latin typeface="MathJax_Main"/>
              </a:rPr>
              <a:t>)=</a:t>
            </a:r>
            <a:r>
              <a:rPr lang="en-US" altLang="en-US" sz="2400" i="1" dirty="0">
                <a:latin typeface="MathJax_Math"/>
              </a:rPr>
              <a:t>log</a:t>
            </a:r>
            <a:r>
              <a:rPr lang="en-US" altLang="en-US" sz="2400" dirty="0">
                <a:latin typeface="MathJax_Main"/>
              </a:rPr>
              <a:t>(</a:t>
            </a:r>
            <a:r>
              <a:rPr lang="en-US" altLang="en-US" sz="2400" i="1" dirty="0">
                <a:latin typeface="MathJax_Math"/>
              </a:rPr>
              <a:t>p/</a:t>
            </a:r>
            <a:r>
              <a:rPr lang="en-US" altLang="en-US" sz="2400" dirty="0">
                <a:latin typeface="MathJax_Main"/>
              </a:rPr>
              <a:t>1−</a:t>
            </a:r>
            <a:r>
              <a:rPr lang="en-US" altLang="en-US" sz="2400" i="1" dirty="0">
                <a:latin typeface="MathJax_Math"/>
              </a:rPr>
              <a:t>p</a:t>
            </a:r>
            <a:r>
              <a:rPr lang="en-US" altLang="en-US" sz="2400" dirty="0">
                <a:latin typeface="MathJax_Main"/>
              </a:rPr>
              <a:t>)……………………………………………………(6)</a:t>
            </a:r>
          </a:p>
          <a:p>
            <a:pPr lvl="0" defTabSz="914400" eaLnBrk="0" fontAlgn="base" hangingPunct="0">
              <a:spcBef>
                <a:spcPct val="0"/>
              </a:spcBef>
              <a:spcAft>
                <a:spcPct val="0"/>
              </a:spcAft>
            </a:pPr>
            <a:endParaRPr lang="en-US" altLang="en-US" sz="2400" dirty="0"/>
          </a:p>
          <a:p>
            <a:pPr lvl="0" defTabSz="914400" eaLnBrk="0" fontAlgn="base" hangingPunct="0">
              <a:spcBef>
                <a:spcPct val="0"/>
              </a:spcBef>
              <a:spcAft>
                <a:spcPct val="0"/>
              </a:spcAft>
            </a:pPr>
            <a:r>
              <a:rPr lang="en-US" altLang="en-US" sz="2400" dirty="0">
                <a:latin typeface="Arial" panose="020B0604020202020204" pitchFamily="34" charset="0"/>
              </a:rPr>
              <a:t>This now varies continuously linear and thus we can do the following:</a:t>
            </a:r>
          </a:p>
          <a:p>
            <a:pPr lvl="0" defTabSz="914400" eaLnBrk="0" fontAlgn="base" hangingPunct="0">
              <a:spcBef>
                <a:spcPct val="0"/>
              </a:spcBef>
              <a:spcAft>
                <a:spcPct val="0"/>
              </a:spcAft>
            </a:pPr>
            <a:r>
              <a:rPr lang="en-US" altLang="en-US" sz="2400" i="1" dirty="0">
                <a:latin typeface="MathJax_Math"/>
              </a:rPr>
              <a:t>logit</a:t>
            </a:r>
            <a:r>
              <a:rPr lang="en-US" altLang="en-US" sz="2400" dirty="0">
                <a:latin typeface="MathJax_Main"/>
              </a:rPr>
              <a:t>(</a:t>
            </a:r>
            <a:r>
              <a:rPr lang="en-US" altLang="en-US" sz="2400" i="1" dirty="0">
                <a:latin typeface="MathJax_Math"/>
              </a:rPr>
              <a:t>p</a:t>
            </a:r>
            <a:r>
              <a:rPr lang="en-US" altLang="en-US" sz="2400" dirty="0">
                <a:latin typeface="MathJax_Main"/>
              </a:rPr>
              <a:t>)=</a:t>
            </a:r>
            <a:r>
              <a:rPr lang="en-US" altLang="en-US" sz="2400" i="1" dirty="0">
                <a:latin typeface="MathJax_Math"/>
              </a:rPr>
              <a:t>y</a:t>
            </a:r>
            <a:r>
              <a:rPr lang="en-US" altLang="en-US" sz="2400" baseline="30000" dirty="0">
                <a:latin typeface="MathJax_Main"/>
              </a:rPr>
              <a:t>^</a:t>
            </a:r>
            <a:r>
              <a:rPr lang="en-US" altLang="en-US" sz="2400" dirty="0">
                <a:latin typeface="MathJax_Main"/>
              </a:rPr>
              <a:t>=</a:t>
            </a:r>
            <a:r>
              <a:rPr lang="en-US" altLang="en-US" sz="2400" i="1" dirty="0" err="1">
                <a:latin typeface="MathJax_Math"/>
              </a:rPr>
              <a:t>w</a:t>
            </a:r>
            <a:r>
              <a:rPr lang="en-US" altLang="en-US" sz="2400" i="1" baseline="30000" dirty="0" err="1">
                <a:latin typeface="MathJax_Math"/>
              </a:rPr>
              <a:t>T</a:t>
            </a:r>
            <a:r>
              <a:rPr lang="en-US" altLang="en-US" sz="2400" i="1" dirty="0" err="1">
                <a:latin typeface="MathJax_Math"/>
              </a:rPr>
              <a:t>x</a:t>
            </a:r>
            <a:r>
              <a:rPr lang="en-US" altLang="en-US" sz="2400" i="1" dirty="0">
                <a:latin typeface="MathJax_Math"/>
              </a:rPr>
              <a:t>………………………………………………………….(7)</a:t>
            </a:r>
          </a:p>
          <a:p>
            <a:endParaRPr lang="en-US" altLang="en-US" sz="2400" i="1" dirty="0">
              <a:latin typeface="MathJax_Math"/>
            </a:endParaRPr>
          </a:p>
          <a:p>
            <a:endParaRPr lang="en-US" altLang="en-US" sz="2400" i="1" dirty="0">
              <a:latin typeface="MathJax_Math"/>
            </a:endParaRPr>
          </a:p>
          <a:p>
            <a:endParaRPr lang="en-US" altLang="en-US" sz="2400" i="1" dirty="0">
              <a:latin typeface="MathJax_Math"/>
            </a:endParaRPr>
          </a:p>
          <a:p>
            <a:endParaRPr lang="en-US" altLang="en-US" sz="2400" dirty="0">
              <a:latin typeface="Arial" panose="020B0604020202020204" pitchFamily="34" charset="0"/>
            </a:endParaRPr>
          </a:p>
          <a:p>
            <a:endParaRPr lang="en-IN" sz="2400" i="1" dirty="0"/>
          </a:p>
          <a:p>
            <a:endParaRPr lang="en-IN" sz="2400" i="1" dirty="0"/>
          </a:p>
          <a:p>
            <a:endParaRPr lang="en-IN" sz="2400" dirty="0"/>
          </a:p>
          <a:p>
            <a:pPr lvl="0" defTabSz="914400" eaLnBrk="0" fontAlgn="base" hangingPunct="0">
              <a:spcBef>
                <a:spcPct val="0"/>
              </a:spcBef>
              <a:spcAft>
                <a:spcPct val="0"/>
              </a:spcAft>
            </a:pPr>
            <a:endParaRPr lang="en-US" altLang="en-US" sz="2400" dirty="0">
              <a:latin typeface="MathJax_Main"/>
            </a:endParaRPr>
          </a:p>
          <a:p>
            <a:pPr lvl="0" defTabSz="914400" eaLnBrk="0" fontAlgn="base" hangingPunct="0">
              <a:spcBef>
                <a:spcPct val="0"/>
              </a:spcBef>
              <a:spcAft>
                <a:spcPct val="0"/>
              </a:spcAft>
            </a:pPr>
            <a:endParaRPr lang="en-US" altLang="en-US" sz="2400" dirty="0">
              <a:latin typeface="Arial" panose="020B0604020202020204" pitchFamily="34" charset="0"/>
            </a:endParaRPr>
          </a:p>
          <a:p>
            <a:endParaRPr lang="en-IN" dirty="0"/>
          </a:p>
        </p:txBody>
      </p:sp>
      <p:sp>
        <p:nvSpPr>
          <p:cNvPr id="6" name="Rectangle 2">
            <a:extLst>
              <a:ext uri="{FF2B5EF4-FFF2-40B4-BE49-F238E27FC236}">
                <a16:creationId xmlns:a16="http://schemas.microsoft.com/office/drawing/2014/main" id="{AFE6FC9F-5250-4B7C-8683-A5CDDCA94FE6}"/>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2548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600DFA-D453-480D-B412-471F6A3B1145}"/>
              </a:ext>
            </a:extLst>
          </p:cNvPr>
          <p:cNvSpPr>
            <a:spLocks noGrp="1"/>
          </p:cNvSpPr>
          <p:nvPr>
            <p:ph idx="1"/>
          </p:nvPr>
        </p:nvSpPr>
        <p:spPr>
          <a:xfrm>
            <a:off x="1141412" y="357808"/>
            <a:ext cx="9905999" cy="5883965"/>
          </a:xfrm>
        </p:spPr>
        <p:txBody>
          <a:bodyPr>
            <a:normAutofit fontScale="92500" lnSpcReduction="20000"/>
          </a:bodyPr>
          <a:lstStyle/>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latin typeface="Arial" panose="020B0604020202020204" pitchFamily="34" charset="0"/>
              </a:rPr>
              <a:t>Thus the logit function acts like a link between logistic regression and linear regression and thus it is called a link function.</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We then take the inverse of logit to get the probability p as given below:</a:t>
            </a:r>
          </a:p>
          <a:p>
            <a:pPr marL="0" lvl="0" indent="0" eaLnBrk="0" fontAlgn="base" hangingPunct="0">
              <a:spcBef>
                <a:spcPct val="0"/>
              </a:spcBef>
              <a:spcAft>
                <a:spcPct val="0"/>
              </a:spcAft>
              <a:buNone/>
            </a:pPr>
            <a:endParaRPr lang="en-US" altLang="en-US" dirty="0">
              <a:latin typeface="Arial" panose="020B0604020202020204" pitchFamily="34" charset="0"/>
            </a:endParaRPr>
          </a:p>
          <a:p>
            <a:pPr lvl="0" eaLnBrk="0" fontAlgn="base" hangingPunct="0">
              <a:spcBef>
                <a:spcPct val="0"/>
              </a:spcBef>
              <a:spcAft>
                <a:spcPct val="0"/>
              </a:spcAft>
            </a:pPr>
            <a:r>
              <a:rPr lang="en-US" altLang="en-US" i="1" dirty="0">
                <a:latin typeface="MathJax_Math"/>
              </a:rPr>
              <a:t>logit</a:t>
            </a:r>
            <a:r>
              <a:rPr lang="en-US" altLang="en-US" dirty="0">
                <a:latin typeface="MathJax_Main"/>
              </a:rPr>
              <a:t>(</a:t>
            </a:r>
            <a:r>
              <a:rPr lang="en-US" altLang="en-US" i="1" dirty="0">
                <a:latin typeface="MathJax_Math"/>
              </a:rPr>
              <a:t>p</a:t>
            </a:r>
            <a:r>
              <a:rPr lang="en-US" altLang="en-US" dirty="0">
                <a:latin typeface="MathJax_Main"/>
              </a:rPr>
              <a:t>)=</a:t>
            </a:r>
            <a:r>
              <a:rPr lang="en-US" altLang="en-US" i="1" dirty="0">
                <a:latin typeface="MathJax_Math"/>
              </a:rPr>
              <a:t>log</a:t>
            </a:r>
            <a:r>
              <a:rPr lang="en-US" altLang="en-US" dirty="0">
                <a:latin typeface="MathJax_Main"/>
              </a:rPr>
              <a:t>(</a:t>
            </a:r>
            <a:r>
              <a:rPr lang="en-US" altLang="en-US" i="1" dirty="0">
                <a:latin typeface="MathJax_Math"/>
              </a:rPr>
              <a:t>p/</a:t>
            </a:r>
            <a:r>
              <a:rPr lang="en-US" altLang="en-US" dirty="0">
                <a:latin typeface="MathJax_Main"/>
              </a:rPr>
              <a:t>1−</a:t>
            </a:r>
            <a:r>
              <a:rPr lang="en-US" altLang="en-US" i="1" dirty="0">
                <a:latin typeface="MathJax_Math"/>
              </a:rPr>
              <a:t>p</a:t>
            </a:r>
            <a:r>
              <a:rPr lang="en-US" altLang="en-US" dirty="0">
                <a:latin typeface="MathJax_Main"/>
              </a:rPr>
              <a:t>)………………………………………………………………(8)</a:t>
            </a:r>
          </a:p>
          <a:p>
            <a:pPr marL="0" lvl="0" indent="0" eaLnBrk="0" fontAlgn="base" hangingPunct="0">
              <a:spcBef>
                <a:spcPct val="0"/>
              </a:spcBef>
              <a:spcAft>
                <a:spcPct val="0"/>
              </a:spcAft>
              <a:buNone/>
            </a:pPr>
            <a:endParaRPr lang="en-US" altLang="en-US" dirty="0">
              <a:latin typeface="MathJax_Main"/>
            </a:endParaRPr>
          </a:p>
          <a:p>
            <a:pPr marL="0" lvl="0" indent="0" eaLnBrk="0" fontAlgn="base" hangingPunct="0">
              <a:lnSpc>
                <a:spcPct val="100000"/>
              </a:lnSpc>
              <a:spcBef>
                <a:spcPct val="0"/>
              </a:spcBef>
              <a:spcAft>
                <a:spcPct val="0"/>
              </a:spcAft>
              <a:buSzTx/>
              <a:buNone/>
            </a:pPr>
            <a:r>
              <a:rPr lang="en-US" altLang="en-US" dirty="0">
                <a:latin typeface="Arial" panose="020B0604020202020204" pitchFamily="34" charset="0"/>
              </a:rPr>
              <a:t>Taking the natural exponential on both sides gives:</a:t>
            </a:r>
          </a:p>
          <a:p>
            <a:pPr marL="0" lvl="0" indent="0" eaLnBrk="0" fontAlgn="base" hangingPunct="0">
              <a:lnSpc>
                <a:spcPct val="100000"/>
              </a:lnSpc>
              <a:spcBef>
                <a:spcPct val="0"/>
              </a:spcBef>
              <a:spcAft>
                <a:spcPct val="0"/>
              </a:spcAft>
              <a:buSzTx/>
              <a:buNone/>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SzTx/>
              <a:buNone/>
            </a:pPr>
            <a:r>
              <a:rPr lang="en-US" altLang="en-US" sz="2800" i="1" dirty="0" err="1">
                <a:latin typeface="MathJax_Math"/>
              </a:rPr>
              <a:t>e</a:t>
            </a:r>
            <a:r>
              <a:rPr lang="en-US" altLang="en-US" sz="2800" i="1" baseline="30000" dirty="0" err="1">
                <a:latin typeface="MathJax_Math"/>
              </a:rPr>
              <a:t>logit</a:t>
            </a:r>
            <a:r>
              <a:rPr lang="en-US" altLang="en-US" sz="2800" baseline="30000" dirty="0">
                <a:latin typeface="MathJax_Main"/>
              </a:rPr>
              <a:t>(</a:t>
            </a:r>
            <a:r>
              <a:rPr lang="en-US" altLang="en-US" sz="2800" i="1" baseline="30000" dirty="0">
                <a:latin typeface="MathJax_Math"/>
              </a:rPr>
              <a:t>p</a:t>
            </a:r>
            <a:r>
              <a:rPr lang="en-US" altLang="en-US" sz="2800" i="1" baseline="30000" dirty="0">
                <a:latin typeface="MathJax_Main"/>
              </a:rPr>
              <a:t>)</a:t>
            </a:r>
            <a:r>
              <a:rPr lang="en-US" altLang="en-US" sz="2800" dirty="0">
                <a:latin typeface="MathJax_Main"/>
              </a:rPr>
              <a:t>=</a:t>
            </a:r>
            <a:r>
              <a:rPr lang="en-US" altLang="en-US" sz="2800" i="1" dirty="0">
                <a:latin typeface="MathJax_Math"/>
              </a:rPr>
              <a:t>p/</a:t>
            </a:r>
            <a:r>
              <a:rPr lang="en-US" altLang="en-US" sz="2800" dirty="0">
                <a:latin typeface="MathJax_Main"/>
              </a:rPr>
              <a:t>1−</a:t>
            </a:r>
            <a:r>
              <a:rPr lang="en-US" altLang="en-US" sz="2800" i="1" dirty="0">
                <a:latin typeface="MathJax_Math"/>
              </a:rPr>
              <a:t>p……………………………………………..(9)</a:t>
            </a:r>
          </a:p>
          <a:p>
            <a:pPr marL="0" lvl="0" indent="0" eaLnBrk="0" fontAlgn="base" hangingPunct="0">
              <a:lnSpc>
                <a:spcPct val="100000"/>
              </a:lnSpc>
              <a:spcBef>
                <a:spcPct val="0"/>
              </a:spcBef>
              <a:spcAft>
                <a:spcPct val="0"/>
              </a:spcAft>
              <a:buSzTx/>
              <a:buNone/>
            </a:pPr>
            <a:endParaRPr lang="en-US" altLang="en-US" sz="2800" i="1" dirty="0">
              <a:latin typeface="MathJax_Math"/>
            </a:endParaRPr>
          </a:p>
          <a:p>
            <a:pPr marL="0" lvl="0" indent="0" eaLnBrk="0" fontAlgn="base" hangingPunct="0">
              <a:lnSpc>
                <a:spcPct val="100000"/>
              </a:lnSpc>
              <a:spcBef>
                <a:spcPct val="0"/>
              </a:spcBef>
              <a:spcAft>
                <a:spcPct val="0"/>
              </a:spcAft>
              <a:buSzTx/>
              <a:buNone/>
            </a:pPr>
            <a:r>
              <a:rPr lang="en-US" altLang="en-US" sz="2200" dirty="0">
                <a:latin typeface="Arial" panose="020B0604020202020204" pitchFamily="34" charset="0"/>
              </a:rPr>
              <a:t>Then adding 1 on both sides gives:</a:t>
            </a:r>
          </a:p>
          <a:p>
            <a:pPr marL="0" lvl="0" indent="0" eaLnBrk="0" fontAlgn="base" hangingPunct="0">
              <a:lnSpc>
                <a:spcPct val="100000"/>
              </a:lnSpc>
              <a:spcBef>
                <a:spcPct val="0"/>
              </a:spcBef>
              <a:spcAft>
                <a:spcPct val="0"/>
              </a:spcAft>
              <a:buSzTx/>
              <a:buNone/>
            </a:pPr>
            <a:endParaRPr lang="en-US" altLang="en-US" sz="2800" dirty="0">
              <a:latin typeface="Arial" panose="020B0604020202020204" pitchFamily="34" charset="0"/>
            </a:endParaRPr>
          </a:p>
          <a:p>
            <a:pPr marL="0" lvl="0" indent="0" eaLnBrk="0" fontAlgn="base" hangingPunct="0">
              <a:lnSpc>
                <a:spcPct val="100000"/>
              </a:lnSpc>
              <a:spcBef>
                <a:spcPct val="0"/>
              </a:spcBef>
              <a:spcAft>
                <a:spcPct val="0"/>
              </a:spcAft>
              <a:buSzTx/>
              <a:buNone/>
            </a:pPr>
            <a:r>
              <a:rPr lang="en-US" altLang="en-US" sz="2800" i="1" dirty="0" err="1">
                <a:latin typeface="MathJax_Math"/>
              </a:rPr>
              <a:t>e</a:t>
            </a:r>
            <a:r>
              <a:rPr lang="en-US" altLang="en-US" sz="2800" i="1" baseline="30000" dirty="0" err="1">
                <a:latin typeface="MathJax_Math"/>
              </a:rPr>
              <a:t>y</a:t>
            </a:r>
            <a:r>
              <a:rPr lang="en-US" altLang="en-US" sz="2800" baseline="30000" dirty="0">
                <a:latin typeface="MathJax_Main"/>
              </a:rPr>
              <a:t>^ </a:t>
            </a:r>
            <a:r>
              <a:rPr lang="en-US" altLang="en-US" sz="2800" dirty="0">
                <a:latin typeface="MathJax_Main"/>
              </a:rPr>
              <a:t>+ 1=(</a:t>
            </a:r>
            <a:r>
              <a:rPr lang="en-US" altLang="en-US" sz="2800" i="1" dirty="0">
                <a:latin typeface="MathJax_Math"/>
              </a:rPr>
              <a:t>p/</a:t>
            </a:r>
            <a:r>
              <a:rPr lang="en-US" altLang="en-US" sz="2800" dirty="0">
                <a:latin typeface="MathJax_Main"/>
              </a:rPr>
              <a:t>1−</a:t>
            </a:r>
            <a:r>
              <a:rPr lang="en-US" altLang="en-US" sz="2800" i="1" dirty="0">
                <a:latin typeface="MathJax_Math"/>
              </a:rPr>
              <a:t>p)</a:t>
            </a:r>
            <a:r>
              <a:rPr lang="en-US" altLang="en-US" sz="2800" dirty="0">
                <a:latin typeface="MathJax_Main"/>
              </a:rPr>
              <a:t>+1………………………………………………………………..(10)</a:t>
            </a:r>
          </a:p>
          <a:p>
            <a:pPr marL="0" lvl="0" indent="0" eaLnBrk="0" fontAlgn="base" hangingPunct="0">
              <a:lnSpc>
                <a:spcPct val="100000"/>
              </a:lnSpc>
              <a:spcBef>
                <a:spcPct val="0"/>
              </a:spcBef>
              <a:spcAft>
                <a:spcPct val="0"/>
              </a:spcAft>
              <a:buSzTx/>
              <a:buNone/>
            </a:pPr>
            <a:endParaRPr lang="en-US" altLang="en-US" sz="2800" dirty="0"/>
          </a:p>
          <a:p>
            <a:pPr marL="0" lvl="0" indent="0" eaLnBrk="0" fontAlgn="base" hangingPunct="0">
              <a:lnSpc>
                <a:spcPct val="100000"/>
              </a:lnSpc>
              <a:spcBef>
                <a:spcPct val="0"/>
              </a:spcBef>
              <a:spcAft>
                <a:spcPct val="0"/>
              </a:spcAft>
              <a:buSzTx/>
              <a:buNone/>
            </a:pPr>
            <a:r>
              <a:rPr lang="en-US" altLang="en-US" sz="2800" i="1" dirty="0">
                <a:latin typeface="MathJax_Math"/>
              </a:rPr>
              <a:t>e</a:t>
            </a:r>
            <a:r>
              <a:rPr lang="en-US" altLang="en-US" sz="2800" i="1" baseline="30000" dirty="0">
                <a:latin typeface="MathJax_Math"/>
              </a:rPr>
              <a:t> y</a:t>
            </a:r>
            <a:r>
              <a:rPr lang="en-US" altLang="en-US" sz="2800" baseline="30000" dirty="0">
                <a:latin typeface="MathJax_Main"/>
              </a:rPr>
              <a:t>^ </a:t>
            </a:r>
            <a:r>
              <a:rPr lang="en-US" altLang="en-US" sz="2800" dirty="0">
                <a:latin typeface="MathJax_Main"/>
              </a:rPr>
              <a:t>+1= 1/1−</a:t>
            </a:r>
            <a:r>
              <a:rPr lang="en-US" altLang="en-US" sz="2800" i="1" dirty="0">
                <a:latin typeface="MathJax_Math"/>
              </a:rPr>
              <a:t>p ……………………………………………………………………….(11)</a:t>
            </a:r>
          </a:p>
          <a:p>
            <a:pPr marL="0" lvl="0" indent="0" eaLnBrk="0" fontAlgn="base" hangingPunct="0">
              <a:lnSpc>
                <a:spcPct val="100000"/>
              </a:lnSpc>
              <a:spcBef>
                <a:spcPct val="0"/>
              </a:spcBef>
              <a:spcAft>
                <a:spcPct val="0"/>
              </a:spcAft>
              <a:buSzTx/>
              <a:buNone/>
            </a:pPr>
            <a:endParaRPr lang="en-US" altLang="en-US" sz="2800" dirty="0"/>
          </a:p>
          <a:p>
            <a:pPr lvl="0" eaLnBrk="0" fontAlgn="base" hangingPunct="0">
              <a:spcBef>
                <a:spcPct val="0"/>
              </a:spcBef>
              <a:spcAft>
                <a:spcPct val="0"/>
              </a:spcAft>
            </a:pPr>
            <a:endParaRPr lang="en-US" altLang="en-US" dirty="0">
              <a:latin typeface="MathJax_Main"/>
            </a:endParaRPr>
          </a:p>
          <a:p>
            <a:pPr lvl="0" eaLnBrk="0" fontAlgn="base" hangingPunct="0">
              <a:spcBef>
                <a:spcPct val="0"/>
              </a:spcBef>
              <a:spcAft>
                <a:spcPct val="0"/>
              </a:spcAft>
            </a:pPr>
            <a:endParaRPr lang="en-US" altLang="en-US" dirty="0">
              <a:latin typeface="Arial" panose="020B0604020202020204" pitchFamily="34" charset="0"/>
            </a:endParaRPr>
          </a:p>
          <a:p>
            <a:pPr marL="0" indent="0">
              <a:buNone/>
            </a:pPr>
            <a:endParaRPr lang="en-IN" dirty="0"/>
          </a:p>
        </p:txBody>
      </p:sp>
      <p:sp>
        <p:nvSpPr>
          <p:cNvPr id="4" name="Rectangle 1">
            <a:extLst>
              <a:ext uri="{FF2B5EF4-FFF2-40B4-BE49-F238E27FC236}">
                <a16:creationId xmlns:a16="http://schemas.microsoft.com/office/drawing/2014/main" id="{27378442-FCDD-4409-92DA-18675E72DB6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1664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92C5A-7F8A-42FC-B0EC-E6D9A8BFBD14}"/>
              </a:ext>
            </a:extLst>
          </p:cNvPr>
          <p:cNvSpPr>
            <a:spLocks noGrp="1"/>
          </p:cNvSpPr>
          <p:nvPr>
            <p:ph idx="1"/>
          </p:nvPr>
        </p:nvSpPr>
        <p:spPr>
          <a:xfrm>
            <a:off x="1141412" y="490330"/>
            <a:ext cx="9905999" cy="6056244"/>
          </a:xfrm>
        </p:spPr>
        <p:txBody>
          <a:bodyPr/>
          <a:lstStyle/>
          <a:p>
            <a:pPr marL="0" lvl="0" indent="0" eaLnBrk="0" fontAlgn="base" hangingPunct="0">
              <a:lnSpc>
                <a:spcPct val="100000"/>
              </a:lnSpc>
              <a:spcBef>
                <a:spcPct val="0"/>
              </a:spcBef>
              <a:spcAft>
                <a:spcPct val="0"/>
              </a:spcAft>
              <a:buSzTx/>
              <a:buNone/>
            </a:pPr>
            <a:endParaRPr lang="en-US" altLang="en-US" dirty="0"/>
          </a:p>
          <a:p>
            <a:pPr marL="0" lvl="0" indent="0" eaLnBrk="0" fontAlgn="base" hangingPunct="0">
              <a:lnSpc>
                <a:spcPct val="100000"/>
              </a:lnSpc>
              <a:spcBef>
                <a:spcPct val="0"/>
              </a:spcBef>
              <a:spcAft>
                <a:spcPct val="0"/>
              </a:spcAft>
              <a:buSzTx/>
              <a:buNone/>
            </a:pPr>
            <a:r>
              <a:rPr lang="en-US" altLang="en-US" dirty="0">
                <a:latin typeface="Arial" panose="020B0604020202020204" pitchFamily="34" charset="0"/>
              </a:rPr>
              <a:t>Changing subject of formula to 1-p gives:</a:t>
            </a:r>
          </a:p>
          <a:p>
            <a:pPr marL="0" lvl="0" indent="0" eaLnBrk="0" fontAlgn="base" hangingPunct="0">
              <a:lnSpc>
                <a:spcPct val="100000"/>
              </a:lnSpc>
              <a:spcBef>
                <a:spcPct val="0"/>
              </a:spcBef>
              <a:spcAft>
                <a:spcPct val="0"/>
              </a:spcAft>
              <a:buSzTx/>
              <a:buNone/>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SzTx/>
              <a:buNone/>
            </a:pPr>
            <a:r>
              <a:rPr lang="en-US" altLang="en-US" dirty="0">
                <a:latin typeface="MathJax_Main"/>
              </a:rPr>
              <a:t>1−</a:t>
            </a:r>
            <a:r>
              <a:rPr lang="en-US" altLang="en-US" i="1" dirty="0">
                <a:latin typeface="MathJax_Math"/>
              </a:rPr>
              <a:t>p</a:t>
            </a:r>
            <a:r>
              <a:rPr lang="en-US" altLang="en-US" dirty="0">
                <a:latin typeface="MathJax_Main"/>
              </a:rPr>
              <a:t>=1/</a:t>
            </a:r>
            <a:r>
              <a:rPr lang="en-US" altLang="en-US" i="1" dirty="0">
                <a:latin typeface="MathJax_Math"/>
              </a:rPr>
              <a:t>e</a:t>
            </a:r>
            <a:r>
              <a:rPr lang="en-US" altLang="en-US" i="1" baseline="30000" dirty="0">
                <a:latin typeface="MathJax_Math"/>
              </a:rPr>
              <a:t> y</a:t>
            </a:r>
            <a:r>
              <a:rPr lang="en-US" altLang="en-US" baseline="30000" dirty="0">
                <a:latin typeface="MathJax_Main"/>
              </a:rPr>
              <a:t>^  </a:t>
            </a:r>
            <a:r>
              <a:rPr lang="en-US" altLang="en-US" dirty="0">
                <a:latin typeface="MathJax_Main"/>
              </a:rPr>
              <a:t>+1………………………………………………………………………..(13)	</a:t>
            </a:r>
          </a:p>
          <a:p>
            <a:pPr marL="0" lvl="0" indent="0" eaLnBrk="0" fontAlgn="base" hangingPunct="0">
              <a:lnSpc>
                <a:spcPct val="100000"/>
              </a:lnSpc>
              <a:spcBef>
                <a:spcPct val="0"/>
              </a:spcBef>
              <a:spcAft>
                <a:spcPct val="0"/>
              </a:spcAft>
              <a:buSzTx/>
              <a:buNone/>
            </a:pPr>
            <a:endParaRPr lang="en-US" altLang="en-US" dirty="0"/>
          </a:p>
          <a:p>
            <a:pPr marL="0" lvl="0" indent="0" eaLnBrk="0" fontAlgn="base" hangingPunct="0">
              <a:lnSpc>
                <a:spcPct val="100000"/>
              </a:lnSpc>
              <a:spcBef>
                <a:spcPct val="0"/>
              </a:spcBef>
              <a:spcAft>
                <a:spcPct val="0"/>
              </a:spcAft>
              <a:buSzTx/>
              <a:buNone/>
            </a:pPr>
            <a:r>
              <a:rPr lang="en-US" altLang="en-US" dirty="0">
                <a:latin typeface="Arial" panose="020B0604020202020204" pitchFamily="34" charset="0"/>
              </a:rPr>
              <a:t>Then subtracting 1 from both sides to give:</a:t>
            </a:r>
          </a:p>
          <a:p>
            <a:pPr marL="0" lvl="0" indent="0" eaLnBrk="0" fontAlgn="base" hangingPunct="0">
              <a:lnSpc>
                <a:spcPct val="100000"/>
              </a:lnSpc>
              <a:spcBef>
                <a:spcPct val="0"/>
              </a:spcBef>
              <a:spcAft>
                <a:spcPct val="0"/>
              </a:spcAft>
              <a:buSzTx/>
              <a:buNone/>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SzTx/>
              <a:buNone/>
            </a:pPr>
            <a:r>
              <a:rPr lang="en-US" altLang="en-US" sz="2000" dirty="0">
                <a:latin typeface="MathJax_Main"/>
              </a:rPr>
              <a:t>−</a:t>
            </a:r>
            <a:r>
              <a:rPr lang="en-US" altLang="en-US" sz="2000" i="1" dirty="0">
                <a:latin typeface="MathJax_Math"/>
              </a:rPr>
              <a:t>p</a:t>
            </a:r>
            <a:r>
              <a:rPr lang="en-US" altLang="en-US" sz="2000" dirty="0">
                <a:latin typeface="MathJax_Main"/>
              </a:rPr>
              <a:t>=(1/</a:t>
            </a:r>
            <a:r>
              <a:rPr lang="en-US" altLang="en-US" sz="2000" i="1" dirty="0">
                <a:latin typeface="MathJax_Math"/>
              </a:rPr>
              <a:t>e</a:t>
            </a:r>
            <a:r>
              <a:rPr lang="en-US" altLang="en-US" sz="2000" i="1" baseline="30000" dirty="0">
                <a:latin typeface="MathJax_Math"/>
              </a:rPr>
              <a:t> y</a:t>
            </a:r>
            <a:r>
              <a:rPr lang="en-US" altLang="en-US" sz="2000" baseline="30000" dirty="0">
                <a:latin typeface="MathJax_Main"/>
              </a:rPr>
              <a:t>^ </a:t>
            </a:r>
            <a:r>
              <a:rPr lang="en-US" altLang="en-US" sz="2000" dirty="0">
                <a:latin typeface="MathJax_Main"/>
              </a:rPr>
              <a:t>+1) −1……………………………………………………………………………………… (14)</a:t>
            </a:r>
          </a:p>
          <a:p>
            <a:pPr marL="0" lvl="0" indent="0" eaLnBrk="0" fontAlgn="base" hangingPunct="0">
              <a:lnSpc>
                <a:spcPct val="100000"/>
              </a:lnSpc>
              <a:spcBef>
                <a:spcPct val="0"/>
              </a:spcBef>
              <a:spcAft>
                <a:spcPct val="0"/>
              </a:spcAft>
              <a:buSzTx/>
              <a:buNone/>
            </a:pPr>
            <a:endParaRPr lang="en-US" altLang="en-US" sz="2000" dirty="0"/>
          </a:p>
          <a:p>
            <a:pPr marL="0" lvl="0" indent="0" eaLnBrk="0" fontAlgn="base" hangingPunct="0">
              <a:lnSpc>
                <a:spcPct val="100000"/>
              </a:lnSpc>
              <a:spcBef>
                <a:spcPct val="0"/>
              </a:spcBef>
              <a:spcAft>
                <a:spcPct val="0"/>
              </a:spcAft>
              <a:buSzTx/>
              <a:buNone/>
            </a:pPr>
            <a:r>
              <a:rPr lang="en-US" altLang="en-US" dirty="0">
                <a:latin typeface="Arial" panose="020B0604020202020204" pitchFamily="34" charset="0"/>
              </a:rPr>
              <a:t>Multiply by -1 on both sides to get:</a:t>
            </a:r>
          </a:p>
          <a:p>
            <a:pPr marL="0" lvl="0" indent="0" eaLnBrk="0" fontAlgn="base" hangingPunct="0">
              <a:lnSpc>
                <a:spcPct val="100000"/>
              </a:lnSpc>
              <a:spcBef>
                <a:spcPct val="0"/>
              </a:spcBef>
              <a:spcAft>
                <a:spcPct val="0"/>
              </a:spcAft>
              <a:buSzTx/>
              <a:buNone/>
            </a:pPr>
            <a:r>
              <a:rPr lang="en-US" altLang="en-US" sz="2000" i="1" dirty="0">
                <a:latin typeface="MathJax_Math"/>
              </a:rPr>
              <a:t>p</a:t>
            </a:r>
            <a:r>
              <a:rPr lang="en-US" altLang="en-US" sz="2000" dirty="0">
                <a:latin typeface="MathJax_Main"/>
              </a:rPr>
              <a:t>=1−1</a:t>
            </a:r>
            <a:r>
              <a:rPr lang="en-US" altLang="en-US" sz="2000" i="1" dirty="0">
                <a:latin typeface="MathJax_Math"/>
              </a:rPr>
              <a:t>ey</a:t>
            </a:r>
            <a:r>
              <a:rPr lang="en-US" altLang="en-US" sz="2000" dirty="0">
                <a:latin typeface="MathJax_Main"/>
              </a:rPr>
              <a:t>^+1……………………………………………………………………………………………..(15)</a:t>
            </a:r>
          </a:p>
          <a:p>
            <a:pPr marL="0" lvl="0" indent="0" eaLnBrk="0" fontAlgn="base" hangingPunct="0">
              <a:lnSpc>
                <a:spcPct val="100000"/>
              </a:lnSpc>
              <a:spcBef>
                <a:spcPct val="0"/>
              </a:spcBef>
              <a:spcAft>
                <a:spcPct val="0"/>
              </a:spcAft>
              <a:buSzTx/>
              <a:buNone/>
            </a:pPr>
            <a:endParaRPr lang="en-US" altLang="en-US" sz="2000" dirty="0"/>
          </a:p>
          <a:p>
            <a:pPr marL="0" lvl="0" indent="0" eaLnBrk="0" fontAlgn="base" hangingPunct="0">
              <a:lnSpc>
                <a:spcPct val="100000"/>
              </a:lnSpc>
              <a:spcBef>
                <a:spcPct val="0"/>
              </a:spcBef>
              <a:spcAft>
                <a:spcPct val="0"/>
              </a:spcAft>
              <a:buSzTx/>
              <a:buNone/>
            </a:pPr>
            <a:r>
              <a:rPr lang="en-US" altLang="en-US" sz="2000" i="1" dirty="0">
                <a:latin typeface="MathJax_Math"/>
              </a:rPr>
              <a:t>p</a:t>
            </a:r>
            <a:r>
              <a:rPr lang="en-US" altLang="en-US" sz="2000" dirty="0">
                <a:latin typeface="MathJax_Main"/>
              </a:rPr>
              <a:t>=</a:t>
            </a:r>
            <a:r>
              <a:rPr lang="en-US" altLang="en-US" sz="2000" i="1" dirty="0" err="1">
                <a:latin typeface="MathJax_Math"/>
              </a:rPr>
              <a:t>e</a:t>
            </a:r>
            <a:r>
              <a:rPr lang="en-US" altLang="en-US" sz="2000" i="1" baseline="30000" dirty="0" err="1">
                <a:latin typeface="MathJax_Math"/>
              </a:rPr>
              <a:t>y</a:t>
            </a:r>
            <a:r>
              <a:rPr lang="en-US" altLang="en-US" sz="2000" baseline="30000" dirty="0">
                <a:latin typeface="MathJax_Main"/>
              </a:rPr>
              <a:t>^ </a:t>
            </a:r>
            <a:r>
              <a:rPr lang="en-US" altLang="en-US" sz="2000" dirty="0">
                <a:latin typeface="MathJax_Main"/>
              </a:rPr>
              <a:t>/</a:t>
            </a:r>
            <a:r>
              <a:rPr lang="en-US" altLang="en-US" sz="2000" i="1" dirty="0">
                <a:latin typeface="MathJax_Math"/>
              </a:rPr>
              <a:t>e </a:t>
            </a:r>
            <a:r>
              <a:rPr lang="en-US" altLang="en-US" sz="2000" i="1" baseline="30000" dirty="0">
                <a:latin typeface="MathJax_Math"/>
              </a:rPr>
              <a:t>y</a:t>
            </a:r>
            <a:r>
              <a:rPr lang="en-US" altLang="en-US" sz="2000" baseline="30000" dirty="0">
                <a:latin typeface="MathJax_Main"/>
              </a:rPr>
              <a:t>^ </a:t>
            </a:r>
            <a:r>
              <a:rPr lang="en-US" altLang="en-US" sz="2000" dirty="0">
                <a:latin typeface="MathJax_Main"/>
              </a:rPr>
              <a:t>+1…………………………………………………………………………………….........(16)</a:t>
            </a:r>
          </a:p>
          <a:p>
            <a:pPr marL="0" lvl="0" indent="0" eaLnBrk="0" fontAlgn="base" hangingPunct="0">
              <a:lnSpc>
                <a:spcPct val="100000"/>
              </a:lnSpc>
              <a:spcBef>
                <a:spcPct val="0"/>
              </a:spcBef>
              <a:spcAft>
                <a:spcPct val="0"/>
              </a:spcAft>
              <a:buSzTx/>
              <a:buNone/>
            </a:pPr>
            <a:endParaRPr lang="en-US" altLang="en-US" sz="2000" dirty="0"/>
          </a:p>
          <a:p>
            <a:pPr marL="0" lvl="0" indent="0" eaLnBrk="0" fontAlgn="base" hangingPunct="0">
              <a:lnSpc>
                <a:spcPct val="100000"/>
              </a:lnSpc>
              <a:spcBef>
                <a:spcPct val="0"/>
              </a:spcBef>
              <a:spcAft>
                <a:spcPct val="0"/>
              </a:spcAft>
              <a:buSzTx/>
              <a:buNone/>
            </a:pPr>
            <a:r>
              <a:rPr lang="en-US" altLang="en-US" sz="2000" dirty="0">
                <a:latin typeface="Arial" panose="020B0604020202020204" pitchFamily="34" charset="0"/>
              </a:rPr>
              <a:t>Then divide the numerator and denominator by </a:t>
            </a:r>
            <a:r>
              <a:rPr lang="en-US" altLang="en-US" sz="2000" i="1" dirty="0" err="1">
                <a:latin typeface="MathJax_Math"/>
              </a:rPr>
              <a:t>e</a:t>
            </a:r>
            <a:r>
              <a:rPr lang="en-US" altLang="en-US" sz="2000" i="1" baseline="30000" dirty="0" err="1">
                <a:latin typeface="MathJax_Math"/>
              </a:rPr>
              <a:t>y</a:t>
            </a:r>
            <a:r>
              <a:rPr lang="en-US" altLang="en-US" sz="2000" baseline="30000" dirty="0">
                <a:latin typeface="MathJax_Main"/>
              </a:rPr>
              <a:t>^ </a:t>
            </a:r>
            <a:r>
              <a:rPr lang="en-US" altLang="en-US" sz="2000" dirty="0">
                <a:latin typeface="Arial" panose="020B0604020202020204" pitchFamily="34" charset="0"/>
              </a:rPr>
              <a:t>to get:</a:t>
            </a:r>
          </a:p>
          <a:p>
            <a:pPr marL="0" lvl="0" indent="0" eaLnBrk="0" fontAlgn="base" hangingPunct="0">
              <a:lnSpc>
                <a:spcPct val="100000"/>
              </a:lnSpc>
              <a:spcBef>
                <a:spcPct val="0"/>
              </a:spcBef>
              <a:spcAft>
                <a:spcPct val="0"/>
              </a:spcAft>
              <a:buSzTx/>
              <a:buNone/>
            </a:pPr>
            <a:r>
              <a:rPr lang="en-US" altLang="en-US" b="1" i="1" dirty="0">
                <a:solidFill>
                  <a:srgbClr val="FFFF00"/>
                </a:solidFill>
                <a:latin typeface="MathJax_Math"/>
              </a:rPr>
              <a:t>p</a:t>
            </a:r>
            <a:r>
              <a:rPr lang="en-US" altLang="en-US" b="1" dirty="0">
                <a:solidFill>
                  <a:srgbClr val="FFFF00"/>
                </a:solidFill>
                <a:latin typeface="MathJax_Main"/>
              </a:rPr>
              <a:t>=1/1+</a:t>
            </a:r>
            <a:r>
              <a:rPr lang="en-US" altLang="en-US" b="1" i="1" dirty="0">
                <a:solidFill>
                  <a:srgbClr val="FFFF00"/>
                </a:solidFill>
                <a:latin typeface="MathJax_Math"/>
              </a:rPr>
              <a:t>e</a:t>
            </a:r>
            <a:r>
              <a:rPr lang="en-US" altLang="en-US" b="1" baseline="30000" dirty="0">
                <a:solidFill>
                  <a:srgbClr val="FFFF00"/>
                </a:solidFill>
                <a:latin typeface="MathJax_Main"/>
              </a:rPr>
              <a:t>−</a:t>
            </a:r>
            <a:r>
              <a:rPr lang="en-US" altLang="en-US" b="1" i="1" baseline="30000" dirty="0">
                <a:solidFill>
                  <a:srgbClr val="FFFF00"/>
                </a:solidFill>
                <a:latin typeface="MathJax_Math"/>
              </a:rPr>
              <a:t>y</a:t>
            </a:r>
            <a:r>
              <a:rPr lang="en-US" altLang="en-US" b="1" baseline="30000" dirty="0">
                <a:solidFill>
                  <a:srgbClr val="FFFF00"/>
                </a:solidFill>
                <a:latin typeface="MathJax_Main"/>
              </a:rPr>
              <a:t>^</a:t>
            </a:r>
            <a:r>
              <a:rPr lang="en-US" altLang="en-US" b="1" baseline="30000" dirty="0">
                <a:latin typeface="MathJax_Main"/>
              </a:rPr>
              <a:t>……………………………………………………………………………………………………………….....(17)</a:t>
            </a:r>
            <a:endParaRPr lang="en-US" altLang="en-US" b="1" baseline="30000" dirty="0">
              <a:latin typeface="Arial" panose="020B0604020202020204" pitchFamily="34" charset="0"/>
            </a:endParaRPr>
          </a:p>
          <a:p>
            <a:pPr marL="0" indent="0" algn="ctr">
              <a:buNone/>
            </a:pPr>
            <a:r>
              <a:rPr lang="en-IN" dirty="0"/>
              <a:t>Looks familiar?</a:t>
            </a:r>
          </a:p>
        </p:txBody>
      </p:sp>
    </p:spTree>
    <p:extLst>
      <p:ext uri="{BB962C8B-B14F-4D97-AF65-F5344CB8AC3E}">
        <p14:creationId xmlns:p14="http://schemas.microsoft.com/office/powerpoint/2010/main" val="2484576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AF3F-45A6-416C-B1B8-CA9FA11D240D}"/>
              </a:ext>
            </a:extLst>
          </p:cNvPr>
          <p:cNvSpPr>
            <a:spLocks noGrp="1"/>
          </p:cNvSpPr>
          <p:nvPr>
            <p:ph type="title"/>
          </p:nvPr>
        </p:nvSpPr>
        <p:spPr>
          <a:xfrm>
            <a:off x="1141413" y="159026"/>
            <a:ext cx="9905998" cy="1086677"/>
          </a:xfrm>
        </p:spPr>
        <p:txBody>
          <a:bodyPr>
            <a:normAutofit/>
          </a:bodyPr>
          <a:lstStyle/>
          <a:p>
            <a:r>
              <a:rPr lang="en-IN" dirty="0"/>
              <a:t>Estimation of Regression Coefficients</a:t>
            </a:r>
            <a:br>
              <a:rPr lang="en-IN" b="1" dirty="0"/>
            </a:br>
            <a:endParaRPr lang="en-IN" dirty="0"/>
          </a:p>
        </p:txBody>
      </p:sp>
      <p:sp>
        <p:nvSpPr>
          <p:cNvPr id="3" name="Content Placeholder 2">
            <a:extLst>
              <a:ext uri="{FF2B5EF4-FFF2-40B4-BE49-F238E27FC236}">
                <a16:creationId xmlns:a16="http://schemas.microsoft.com/office/drawing/2014/main" id="{0172C79A-ED83-4DBD-B399-EFF0881EACB2}"/>
              </a:ext>
            </a:extLst>
          </p:cNvPr>
          <p:cNvSpPr>
            <a:spLocks noGrp="1"/>
          </p:cNvSpPr>
          <p:nvPr>
            <p:ph idx="1"/>
          </p:nvPr>
        </p:nvSpPr>
        <p:spPr>
          <a:xfrm>
            <a:off x="1141412" y="887896"/>
            <a:ext cx="9905999" cy="4903305"/>
          </a:xfrm>
        </p:spPr>
        <p:txBody>
          <a:bodyPr/>
          <a:lstStyle/>
          <a:p>
            <a:pPr algn="just"/>
            <a:r>
              <a:rPr lang="en-US" dirty="0"/>
              <a:t>Unlike linear regression model, that uses Ordinary Least Square for parameter estimation, we use </a:t>
            </a:r>
            <a:r>
              <a:rPr lang="en-US" b="1" dirty="0"/>
              <a:t>Maximum Likelihood Estimation</a:t>
            </a:r>
            <a:r>
              <a:rPr lang="en-US" dirty="0"/>
              <a:t>.</a:t>
            </a:r>
          </a:p>
          <a:p>
            <a:pPr algn="just"/>
            <a:r>
              <a:rPr lang="en-US" dirty="0"/>
              <a:t>Because logistic regression predicts probabilities, rather than just classes, we can fit it using likelihood. For each training data-point, we have a vector of features x</a:t>
            </a:r>
            <a:r>
              <a:rPr lang="en-US" baseline="-25000" dirty="0"/>
              <a:t>i</a:t>
            </a:r>
            <a:r>
              <a:rPr lang="en-US" dirty="0"/>
              <a:t>, and an observed class, </a:t>
            </a:r>
            <a:r>
              <a:rPr lang="en-US" dirty="0" err="1"/>
              <a:t>y</a:t>
            </a:r>
            <a:r>
              <a:rPr lang="en-US" baseline="-25000" dirty="0" err="1"/>
              <a:t>i</a:t>
            </a:r>
            <a:r>
              <a:rPr lang="en-US" dirty="0"/>
              <a:t>. The probability of that class was either p, if </a:t>
            </a:r>
            <a:r>
              <a:rPr lang="en-US" dirty="0" err="1"/>
              <a:t>y</a:t>
            </a:r>
            <a:r>
              <a:rPr lang="en-US" baseline="-25000" dirty="0" err="1"/>
              <a:t>i</a:t>
            </a:r>
            <a:r>
              <a:rPr lang="en-US" dirty="0"/>
              <a:t>=1, or 1−p, if </a:t>
            </a:r>
            <a:r>
              <a:rPr lang="en-US" dirty="0" err="1"/>
              <a:t>y</a:t>
            </a:r>
            <a:r>
              <a:rPr lang="en-US" i="1" baseline="-25000" dirty="0" err="1"/>
              <a:t>i</a:t>
            </a:r>
            <a:r>
              <a:rPr lang="en-US" dirty="0"/>
              <a:t>=0. The likelihood is then</a:t>
            </a:r>
            <a:endParaRPr lang="en-IN" dirty="0"/>
          </a:p>
        </p:txBody>
      </p:sp>
      <p:pic>
        <p:nvPicPr>
          <p:cNvPr id="5" name="Picture 4">
            <a:extLst>
              <a:ext uri="{FF2B5EF4-FFF2-40B4-BE49-F238E27FC236}">
                <a16:creationId xmlns:a16="http://schemas.microsoft.com/office/drawing/2014/main" id="{894ED55D-B2F2-406E-9339-E6C5D9499388}"/>
              </a:ext>
            </a:extLst>
          </p:cNvPr>
          <p:cNvPicPr>
            <a:picLocks noChangeAspect="1"/>
          </p:cNvPicPr>
          <p:nvPr/>
        </p:nvPicPr>
        <p:blipFill>
          <a:blip r:embed="rId2"/>
          <a:stretch>
            <a:fillRect/>
          </a:stretch>
        </p:blipFill>
        <p:spPr>
          <a:xfrm>
            <a:off x="3740730" y="4117034"/>
            <a:ext cx="4314267" cy="1086676"/>
          </a:xfrm>
          <a:prstGeom prst="rect">
            <a:avLst/>
          </a:prstGeom>
        </p:spPr>
      </p:pic>
    </p:spTree>
    <p:extLst>
      <p:ext uri="{BB962C8B-B14F-4D97-AF65-F5344CB8AC3E}">
        <p14:creationId xmlns:p14="http://schemas.microsoft.com/office/powerpoint/2010/main" val="2182342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69" name="Group 10">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380D6C1E-5E50-4E80-AD22-375F6A766FBE}"/>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3700"/>
              <a:t>Pseudocode of Logistic Regression</a:t>
            </a:r>
          </a:p>
        </p:txBody>
      </p:sp>
      <p:sp>
        <p:nvSpPr>
          <p:cNvPr id="67" name="Round Diagonal Corner Rectangle 6">
            <a:extLst>
              <a:ext uri="{FF2B5EF4-FFF2-40B4-BE49-F238E27FC236}">
                <a16:creationId xmlns:a16="http://schemas.microsoft.com/office/drawing/2014/main" id="{C1C3FA74-6158-4157-A8F0-8CAE5091F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D602FDFC-253D-4B90-B20F-657FA547C016}"/>
              </a:ext>
            </a:extLst>
          </p:cNvPr>
          <p:cNvPicPr>
            <a:picLocks noChangeAspect="1"/>
          </p:cNvPicPr>
          <p:nvPr/>
        </p:nvPicPr>
        <p:blipFill rotWithShape="1">
          <a:blip r:embed="rId4"/>
          <a:srcRect t="401" r="1" b="32200"/>
          <a:stretch/>
        </p:blipFill>
        <p:spPr>
          <a:xfrm>
            <a:off x="973635" y="951493"/>
            <a:ext cx="10266669" cy="2975493"/>
          </a:xfrm>
          <a:prstGeom prst="rect">
            <a:avLst/>
          </a:prstGeom>
        </p:spPr>
      </p:pic>
    </p:spTree>
    <p:extLst>
      <p:ext uri="{BB962C8B-B14F-4D97-AF65-F5344CB8AC3E}">
        <p14:creationId xmlns:p14="http://schemas.microsoft.com/office/powerpoint/2010/main" val="484328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4251-BD1C-42FA-9067-1D16439DD617}"/>
              </a:ext>
            </a:extLst>
          </p:cNvPr>
          <p:cNvSpPr>
            <a:spLocks noGrp="1"/>
          </p:cNvSpPr>
          <p:nvPr>
            <p:ph type="title"/>
          </p:nvPr>
        </p:nvSpPr>
        <p:spPr/>
        <p:txBody>
          <a:bodyPr/>
          <a:lstStyle/>
          <a:p>
            <a:r>
              <a:rPr lang="en-IN" dirty="0"/>
              <a:t>Evaluation OF Model</a:t>
            </a:r>
          </a:p>
        </p:txBody>
      </p:sp>
      <p:sp>
        <p:nvSpPr>
          <p:cNvPr id="3" name="Content Placeholder 2">
            <a:extLst>
              <a:ext uri="{FF2B5EF4-FFF2-40B4-BE49-F238E27FC236}">
                <a16:creationId xmlns:a16="http://schemas.microsoft.com/office/drawing/2014/main" id="{73839BF4-38DB-4909-9DDC-0216130788A5}"/>
              </a:ext>
            </a:extLst>
          </p:cNvPr>
          <p:cNvSpPr>
            <a:spLocks noGrp="1"/>
          </p:cNvSpPr>
          <p:nvPr>
            <p:ph idx="1"/>
          </p:nvPr>
        </p:nvSpPr>
        <p:spPr/>
        <p:txBody>
          <a:bodyPr/>
          <a:lstStyle/>
          <a:p>
            <a:r>
              <a:rPr lang="en-IN" dirty="0"/>
              <a:t>Model Score</a:t>
            </a:r>
          </a:p>
          <a:p>
            <a:r>
              <a:rPr lang="en-IN" dirty="0"/>
              <a:t>Confusion Matrix</a:t>
            </a:r>
          </a:p>
          <a:p>
            <a:r>
              <a:rPr lang="en-IN" dirty="0"/>
              <a:t>Bias And Variance Calculation</a:t>
            </a:r>
          </a:p>
          <a:p>
            <a:endParaRPr lang="en-IN" dirty="0"/>
          </a:p>
        </p:txBody>
      </p:sp>
    </p:spTree>
    <p:extLst>
      <p:ext uri="{BB962C8B-B14F-4D97-AF65-F5344CB8AC3E}">
        <p14:creationId xmlns:p14="http://schemas.microsoft.com/office/powerpoint/2010/main" val="2109931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8B8C-3A47-4C0C-8171-DD9F1078A7E7}"/>
              </a:ext>
            </a:extLst>
          </p:cNvPr>
          <p:cNvSpPr>
            <a:spLocks noGrp="1"/>
          </p:cNvSpPr>
          <p:nvPr>
            <p:ph type="title"/>
          </p:nvPr>
        </p:nvSpPr>
        <p:spPr/>
        <p:txBody>
          <a:bodyPr/>
          <a:lstStyle/>
          <a:p>
            <a:r>
              <a:rPr lang="en-IN" dirty="0"/>
              <a:t>Some Takeaways: Logistic Regression</a:t>
            </a:r>
          </a:p>
        </p:txBody>
      </p:sp>
      <p:sp>
        <p:nvSpPr>
          <p:cNvPr id="3" name="Content Placeholder 2">
            <a:extLst>
              <a:ext uri="{FF2B5EF4-FFF2-40B4-BE49-F238E27FC236}">
                <a16:creationId xmlns:a16="http://schemas.microsoft.com/office/drawing/2014/main" id="{ACAACAEF-B51E-41C3-9C37-526B704428A4}"/>
              </a:ext>
            </a:extLst>
          </p:cNvPr>
          <p:cNvSpPr>
            <a:spLocks noGrp="1"/>
          </p:cNvSpPr>
          <p:nvPr>
            <p:ph idx="1"/>
          </p:nvPr>
        </p:nvSpPr>
        <p:spPr/>
        <p:txBody>
          <a:bodyPr/>
          <a:lstStyle/>
          <a:p>
            <a:r>
              <a:rPr lang="en-US" dirty="0"/>
              <a:t>In Logistic regression, it is not required to have the linear relationship between the dependent and independent variable.</a:t>
            </a:r>
          </a:p>
          <a:p>
            <a:r>
              <a:rPr lang="en-US" dirty="0"/>
              <a:t>In logistic regression, there should not be collinearity between the independent variable.</a:t>
            </a:r>
          </a:p>
          <a:p>
            <a:r>
              <a:rPr lang="en-US" dirty="0"/>
              <a:t>Maximum likelihood estimation method is used for estimation of accuracy </a:t>
            </a:r>
            <a:endParaRPr lang="en-IN" dirty="0"/>
          </a:p>
        </p:txBody>
      </p:sp>
    </p:spTree>
    <p:extLst>
      <p:ext uri="{BB962C8B-B14F-4D97-AF65-F5344CB8AC3E}">
        <p14:creationId xmlns:p14="http://schemas.microsoft.com/office/powerpoint/2010/main" val="2755604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269FD3-C326-4477-A8ED-690D3DDC9485}"/>
              </a:ext>
            </a:extLst>
          </p:cNvPr>
          <p:cNvSpPr/>
          <p:nvPr/>
        </p:nvSpPr>
        <p:spPr>
          <a:xfrm>
            <a:off x="4149220" y="2967335"/>
            <a:ext cx="3893566"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p>
        </p:txBody>
      </p:sp>
    </p:spTree>
    <p:extLst>
      <p:ext uri="{BB962C8B-B14F-4D97-AF65-F5344CB8AC3E}">
        <p14:creationId xmlns:p14="http://schemas.microsoft.com/office/powerpoint/2010/main" val="262967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F4D73-D7B8-4C86-8340-D448A86C1005}"/>
              </a:ext>
            </a:extLst>
          </p:cNvPr>
          <p:cNvSpPr>
            <a:spLocks noGrp="1"/>
          </p:cNvSpPr>
          <p:nvPr>
            <p:ph type="title"/>
          </p:nvPr>
        </p:nvSpPr>
        <p:spPr/>
        <p:txBody>
          <a:bodyPr/>
          <a:lstStyle/>
          <a:p>
            <a:r>
              <a:rPr lang="en-IN" dirty="0"/>
              <a:t>History of Logistic Regression</a:t>
            </a:r>
          </a:p>
        </p:txBody>
      </p:sp>
      <p:sp>
        <p:nvSpPr>
          <p:cNvPr id="3" name="Content Placeholder 2">
            <a:extLst>
              <a:ext uri="{FF2B5EF4-FFF2-40B4-BE49-F238E27FC236}">
                <a16:creationId xmlns:a16="http://schemas.microsoft.com/office/drawing/2014/main" id="{39C6D27D-01C3-4AB2-BEE7-4628B5DDE7A2}"/>
              </a:ext>
            </a:extLst>
          </p:cNvPr>
          <p:cNvSpPr>
            <a:spLocks noGrp="1"/>
          </p:cNvSpPr>
          <p:nvPr>
            <p:ph idx="1"/>
          </p:nvPr>
        </p:nvSpPr>
        <p:spPr/>
        <p:txBody>
          <a:bodyPr/>
          <a:lstStyle/>
          <a:p>
            <a:r>
              <a:rPr lang="en-US" dirty="0"/>
              <a:t>Logistic Regression's history can be traced back to the </a:t>
            </a:r>
            <a:r>
              <a:rPr lang="en-US" dirty="0">
                <a:highlight>
                  <a:srgbClr val="00FF00"/>
                </a:highlight>
              </a:rPr>
              <a:t>19th century </a:t>
            </a:r>
            <a:r>
              <a:rPr lang="en-US" dirty="0"/>
              <a:t>when it was first used to describe the </a:t>
            </a:r>
            <a:r>
              <a:rPr lang="en-US" dirty="0">
                <a:highlight>
                  <a:srgbClr val="00FF00"/>
                </a:highlight>
              </a:rPr>
              <a:t>growth rate of populations </a:t>
            </a:r>
            <a:r>
              <a:rPr lang="en-US" dirty="0"/>
              <a:t>by </a:t>
            </a:r>
            <a:r>
              <a:rPr lang="en-US" dirty="0" err="1"/>
              <a:t>Quetelet</a:t>
            </a:r>
            <a:r>
              <a:rPr lang="en-US" dirty="0"/>
              <a:t> and Verhulst. Today, logistic regression is widely used in the field of medicine and biology. Epidemiology is also an area where logistic regression is widely used for identification of risk factors for diseases and to plan for preventive medication. Studies concerned with public health and related policy decisions use logistic regression as an important statistical tool.</a:t>
            </a:r>
            <a:endParaRPr lang="en-IN" dirty="0"/>
          </a:p>
        </p:txBody>
      </p:sp>
    </p:spTree>
    <p:extLst>
      <p:ext uri="{BB962C8B-B14F-4D97-AF65-F5344CB8AC3E}">
        <p14:creationId xmlns:p14="http://schemas.microsoft.com/office/powerpoint/2010/main" val="273615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3CD4-38A8-42C3-BA12-4933A9D04916}"/>
              </a:ext>
            </a:extLst>
          </p:cNvPr>
          <p:cNvSpPr>
            <a:spLocks noGrp="1"/>
          </p:cNvSpPr>
          <p:nvPr>
            <p:ph type="title"/>
          </p:nvPr>
        </p:nvSpPr>
        <p:spPr/>
        <p:txBody>
          <a:bodyPr/>
          <a:lstStyle/>
          <a:p>
            <a:r>
              <a:rPr lang="en-IN" dirty="0"/>
              <a:t>What is LOGISTIC REGRESION</a:t>
            </a:r>
          </a:p>
        </p:txBody>
      </p:sp>
      <p:sp>
        <p:nvSpPr>
          <p:cNvPr id="3" name="Content Placeholder 2">
            <a:extLst>
              <a:ext uri="{FF2B5EF4-FFF2-40B4-BE49-F238E27FC236}">
                <a16:creationId xmlns:a16="http://schemas.microsoft.com/office/drawing/2014/main" id="{8C547583-2684-4EE0-AF8C-0742C379F054}"/>
              </a:ext>
            </a:extLst>
          </p:cNvPr>
          <p:cNvSpPr>
            <a:spLocks noGrp="1"/>
          </p:cNvSpPr>
          <p:nvPr>
            <p:ph idx="1"/>
          </p:nvPr>
        </p:nvSpPr>
        <p:spPr/>
        <p:txBody>
          <a:bodyPr/>
          <a:lstStyle/>
          <a:p>
            <a:r>
              <a:rPr lang="en-US" dirty="0"/>
              <a:t>Logistic regression is a classification algorithm used to assign observations to a discrete set of classes. Unlike linear regression which outputs continuous number values, logistic regression transforms its output using the logistic sigmoid function to return a probability value which can then be mapped to two or more discrete classes.</a:t>
            </a:r>
            <a:endParaRPr lang="en-IN" dirty="0"/>
          </a:p>
        </p:txBody>
      </p:sp>
    </p:spTree>
    <p:extLst>
      <p:ext uri="{BB962C8B-B14F-4D97-AF65-F5344CB8AC3E}">
        <p14:creationId xmlns:p14="http://schemas.microsoft.com/office/powerpoint/2010/main" val="131776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E274-6C70-4E93-978C-A7C5B643756C}"/>
              </a:ext>
            </a:extLst>
          </p:cNvPr>
          <p:cNvSpPr>
            <a:spLocks noGrp="1"/>
          </p:cNvSpPr>
          <p:nvPr>
            <p:ph type="title"/>
          </p:nvPr>
        </p:nvSpPr>
        <p:spPr/>
        <p:txBody>
          <a:bodyPr/>
          <a:lstStyle/>
          <a:p>
            <a:r>
              <a:rPr lang="en-IN" dirty="0"/>
              <a:t>Types Of Logistic Regression</a:t>
            </a:r>
          </a:p>
        </p:txBody>
      </p:sp>
      <p:sp>
        <p:nvSpPr>
          <p:cNvPr id="4" name="Rectangle 1">
            <a:extLst>
              <a:ext uri="{FF2B5EF4-FFF2-40B4-BE49-F238E27FC236}">
                <a16:creationId xmlns:a16="http://schemas.microsoft.com/office/drawing/2014/main" id="{DD5ED149-E9D7-4CBC-A7E6-0FB37A17CBE0}"/>
              </a:ext>
            </a:extLst>
          </p:cNvPr>
          <p:cNvSpPr>
            <a:spLocks noGrp="1" noChangeArrowheads="1"/>
          </p:cNvSpPr>
          <p:nvPr>
            <p:ph idx="1"/>
          </p:nvPr>
        </p:nvSpPr>
        <p:spPr bwMode="auto">
          <a:xfrm>
            <a:off x="1141413" y="2305616"/>
            <a:ext cx="724721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Binary (Pass/Fail)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Multi (Cats, Dogs, Sheep)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Ordinal (Low, Medium, High)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1084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B6E7-6118-4F7D-A6EB-2BADA7C4829E}"/>
              </a:ext>
            </a:extLst>
          </p:cNvPr>
          <p:cNvSpPr>
            <a:spLocks noGrp="1"/>
          </p:cNvSpPr>
          <p:nvPr>
            <p:ph type="title"/>
          </p:nvPr>
        </p:nvSpPr>
        <p:spPr/>
        <p:txBody>
          <a:bodyPr/>
          <a:lstStyle/>
          <a:p>
            <a:r>
              <a:rPr lang="en-IN" dirty="0"/>
              <a:t>Binary Logistic Regression</a:t>
            </a:r>
          </a:p>
        </p:txBody>
      </p:sp>
      <p:sp>
        <p:nvSpPr>
          <p:cNvPr id="3" name="Content Placeholder 2">
            <a:extLst>
              <a:ext uri="{FF2B5EF4-FFF2-40B4-BE49-F238E27FC236}">
                <a16:creationId xmlns:a16="http://schemas.microsoft.com/office/drawing/2014/main" id="{DDB64114-22DA-4AC6-95A0-9E126FDE68D1}"/>
              </a:ext>
            </a:extLst>
          </p:cNvPr>
          <p:cNvSpPr>
            <a:spLocks noGrp="1"/>
          </p:cNvSpPr>
          <p:nvPr>
            <p:ph idx="1"/>
          </p:nvPr>
        </p:nvSpPr>
        <p:spPr/>
        <p:txBody>
          <a:bodyPr/>
          <a:lstStyle/>
          <a:p>
            <a:r>
              <a:rPr lang="en-US" dirty="0"/>
              <a:t>Say we’re given data on student exam results and our goal is to predict whether a student will pass or fail based on number of hours slept and hours spent studying. We have two features (hours slept, hours studied) and two classes: passed (1) and failed (0).</a:t>
            </a:r>
          </a:p>
          <a:p>
            <a:r>
              <a:rPr lang="en-US" dirty="0"/>
              <a:t>Here the  classification will have two classes with values as 0 and 1 , hence the name binary classification</a:t>
            </a:r>
          </a:p>
          <a:p>
            <a:endParaRPr lang="en-IN" dirty="0"/>
          </a:p>
        </p:txBody>
      </p:sp>
    </p:spTree>
    <p:extLst>
      <p:ext uri="{BB962C8B-B14F-4D97-AF65-F5344CB8AC3E}">
        <p14:creationId xmlns:p14="http://schemas.microsoft.com/office/powerpoint/2010/main" val="3098188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470E-FC5D-4F05-90C8-E8CE047D85F4}"/>
              </a:ext>
            </a:extLst>
          </p:cNvPr>
          <p:cNvSpPr>
            <a:spLocks noGrp="1"/>
          </p:cNvSpPr>
          <p:nvPr>
            <p:ph type="title"/>
          </p:nvPr>
        </p:nvSpPr>
        <p:spPr/>
        <p:txBody>
          <a:bodyPr/>
          <a:lstStyle/>
          <a:p>
            <a:r>
              <a:rPr lang="en-IN" dirty="0"/>
              <a:t>Multinomial-logistic Regression</a:t>
            </a:r>
          </a:p>
        </p:txBody>
      </p:sp>
      <p:sp>
        <p:nvSpPr>
          <p:cNvPr id="3" name="Content Placeholder 2">
            <a:extLst>
              <a:ext uri="{FF2B5EF4-FFF2-40B4-BE49-F238E27FC236}">
                <a16:creationId xmlns:a16="http://schemas.microsoft.com/office/drawing/2014/main" id="{B7999D9F-CABD-4E36-83DC-5F16A931E9CA}"/>
              </a:ext>
            </a:extLst>
          </p:cNvPr>
          <p:cNvSpPr>
            <a:spLocks noGrp="1"/>
          </p:cNvSpPr>
          <p:nvPr>
            <p:ph idx="1"/>
          </p:nvPr>
        </p:nvSpPr>
        <p:spPr/>
        <p:txBody>
          <a:bodyPr/>
          <a:lstStyle/>
          <a:p>
            <a:r>
              <a:rPr lang="en-US" dirty="0"/>
              <a:t>Multinomial logistic regression is used to model nominal outcome variables, in which the log odds of the outcomes are modeled as a linear combination of the predictor variables.</a:t>
            </a:r>
          </a:p>
          <a:p>
            <a:r>
              <a:rPr lang="en-US" altLang="en-US" dirty="0">
                <a:latin typeface="Arial" panose="020B0604020202020204" pitchFamily="34" charset="0"/>
              </a:rPr>
              <a:t>Instead of </a:t>
            </a:r>
            <a:r>
              <a:rPr lang="en-US" altLang="en-US" i="1" dirty="0">
                <a:latin typeface="MathJax_Math"/>
              </a:rPr>
              <a:t>y</a:t>
            </a:r>
            <a:r>
              <a:rPr lang="en-US" altLang="en-US" dirty="0">
                <a:latin typeface="MathJax_Main"/>
              </a:rPr>
              <a:t>=0,1</a:t>
            </a:r>
            <a:r>
              <a:rPr lang="en-US" altLang="en-US" dirty="0"/>
              <a:t> we will expand our definition so that </a:t>
            </a:r>
            <a:r>
              <a:rPr lang="en-US" altLang="en-US" i="1" dirty="0">
                <a:latin typeface="MathJax_Math"/>
              </a:rPr>
              <a:t>y</a:t>
            </a:r>
            <a:r>
              <a:rPr lang="en-US" altLang="en-US" dirty="0">
                <a:latin typeface="MathJax_Main"/>
              </a:rPr>
              <a:t>=0,1...</a:t>
            </a:r>
            <a:r>
              <a:rPr lang="en-US" altLang="en-US" i="1" dirty="0">
                <a:latin typeface="MathJax_Math"/>
              </a:rPr>
              <a:t>n</a:t>
            </a:r>
            <a:r>
              <a:rPr lang="en-US" altLang="en-US" dirty="0"/>
              <a:t>. Basically we re-run binary classification multiple times, once for each class. </a:t>
            </a:r>
            <a:endParaRPr lang="en-US" altLang="en-US" dirty="0">
              <a:latin typeface="Arial" panose="020B0604020202020204" pitchFamily="34" charset="0"/>
            </a:endParaRPr>
          </a:p>
          <a:p>
            <a:endParaRPr lang="en-US" dirty="0"/>
          </a:p>
          <a:p>
            <a:endParaRPr lang="en-US" dirty="0"/>
          </a:p>
          <a:p>
            <a:endParaRPr lang="en-IN" dirty="0"/>
          </a:p>
        </p:txBody>
      </p:sp>
      <p:sp>
        <p:nvSpPr>
          <p:cNvPr id="5" name="Rectangle 2">
            <a:extLst>
              <a:ext uri="{FF2B5EF4-FFF2-40B4-BE49-F238E27FC236}">
                <a16:creationId xmlns:a16="http://schemas.microsoft.com/office/drawing/2014/main" id="{00A61250-920F-4496-96E1-7392C9FC951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8150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9FB7-9088-4486-A982-8C2E46979998}"/>
              </a:ext>
            </a:extLst>
          </p:cNvPr>
          <p:cNvSpPr>
            <a:spLocks noGrp="1"/>
          </p:cNvSpPr>
          <p:nvPr>
            <p:ph type="title"/>
          </p:nvPr>
        </p:nvSpPr>
        <p:spPr/>
        <p:txBody>
          <a:bodyPr/>
          <a:lstStyle/>
          <a:p>
            <a:r>
              <a:rPr lang="en-IN" dirty="0"/>
              <a:t>Ordinal Logistic Regression</a:t>
            </a:r>
          </a:p>
        </p:txBody>
      </p:sp>
      <p:sp>
        <p:nvSpPr>
          <p:cNvPr id="3" name="Content Placeholder 2">
            <a:extLst>
              <a:ext uri="{FF2B5EF4-FFF2-40B4-BE49-F238E27FC236}">
                <a16:creationId xmlns:a16="http://schemas.microsoft.com/office/drawing/2014/main" id="{A75D360A-F2F6-4299-8FD5-A154C7403392}"/>
              </a:ext>
            </a:extLst>
          </p:cNvPr>
          <p:cNvSpPr>
            <a:spLocks noGrp="1"/>
          </p:cNvSpPr>
          <p:nvPr>
            <p:ph idx="1"/>
          </p:nvPr>
        </p:nvSpPr>
        <p:spPr/>
        <p:txBody>
          <a:bodyPr/>
          <a:lstStyle/>
          <a:p>
            <a:r>
              <a:rPr lang="en-US" dirty="0"/>
              <a:t>Ordinal logistic regression (often just called 'ordinal regression') is used to predict an ordinal dependent variable given one or more independent variables. It can be considered as either a generalization of multiple linear regression or as a generalization of binomial logistic regression. As with other types of regression, ordinal regression can also use interactions between independent variables to predict the dependent variable.</a:t>
            </a:r>
            <a:endParaRPr lang="en-IN" dirty="0"/>
          </a:p>
        </p:txBody>
      </p:sp>
    </p:spTree>
    <p:extLst>
      <p:ext uri="{BB962C8B-B14F-4D97-AF65-F5344CB8AC3E}">
        <p14:creationId xmlns:p14="http://schemas.microsoft.com/office/powerpoint/2010/main" val="2340659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0E4C69CF-774D-4A81-974A-6B6B7B97B9AB}"/>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a:t>Graph Of Logistic Regression</a:t>
            </a:r>
          </a:p>
        </p:txBody>
      </p:sp>
      <p:sp>
        <p:nvSpPr>
          <p:cNvPr id="67" name="Round Diagonal Corner Rectangle 6">
            <a:extLst>
              <a:ext uri="{FF2B5EF4-FFF2-40B4-BE49-F238E27FC236}">
                <a16:creationId xmlns:a16="http://schemas.microsoft.com/office/drawing/2014/main" id="{01958E0A-0BC1-424F-9B41-D614FC13A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3CC5546-90B0-4B22-9D3E-9C21389E508D}"/>
              </a:ext>
            </a:extLst>
          </p:cNvPr>
          <p:cNvPicPr>
            <a:picLocks noChangeAspect="1"/>
          </p:cNvPicPr>
          <p:nvPr/>
        </p:nvPicPr>
        <p:blipFill rotWithShape="1">
          <a:blip r:embed="rId4"/>
          <a:srcRect l="15088"/>
          <a:stretch/>
        </p:blipFill>
        <p:spPr>
          <a:xfrm>
            <a:off x="6421396" y="1136606"/>
            <a:ext cx="4635583" cy="4577297"/>
          </a:xfrm>
          <a:prstGeom prst="rect">
            <a:avLst/>
          </a:prstGeom>
        </p:spPr>
      </p:pic>
    </p:spTree>
    <p:extLst>
      <p:ext uri="{BB962C8B-B14F-4D97-AF65-F5344CB8AC3E}">
        <p14:creationId xmlns:p14="http://schemas.microsoft.com/office/powerpoint/2010/main" val="2131910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9279-6B15-434D-AB67-B43BBE4E1514}"/>
              </a:ext>
            </a:extLst>
          </p:cNvPr>
          <p:cNvSpPr>
            <a:spLocks noGrp="1"/>
          </p:cNvSpPr>
          <p:nvPr>
            <p:ph type="title"/>
          </p:nvPr>
        </p:nvSpPr>
        <p:spPr/>
        <p:txBody>
          <a:bodyPr/>
          <a:lstStyle/>
          <a:p>
            <a:r>
              <a:rPr lang="en-IN" dirty="0"/>
              <a:t>Understanding the maths behind it!!!</a:t>
            </a:r>
          </a:p>
        </p:txBody>
      </p:sp>
      <p:sp>
        <p:nvSpPr>
          <p:cNvPr id="3" name="Content Placeholder 2">
            <a:extLst>
              <a:ext uri="{FF2B5EF4-FFF2-40B4-BE49-F238E27FC236}">
                <a16:creationId xmlns:a16="http://schemas.microsoft.com/office/drawing/2014/main" id="{15A56E93-2A50-4F0A-AF13-33B4AB7C2C59}"/>
              </a:ext>
            </a:extLst>
          </p:cNvPr>
          <p:cNvSpPr>
            <a:spLocks noGrp="1"/>
          </p:cNvSpPr>
          <p:nvPr>
            <p:ph idx="1"/>
          </p:nvPr>
        </p:nvSpPr>
        <p:spPr>
          <a:xfrm>
            <a:off x="1141413" y="1630969"/>
            <a:ext cx="9905999" cy="4608513"/>
          </a:xfrm>
        </p:spPr>
        <p:txBody>
          <a:bodyPr/>
          <a:lstStyle/>
          <a:p>
            <a:pPr marL="0" indent="0" algn="just">
              <a:buNone/>
            </a:pPr>
            <a:r>
              <a:rPr lang="en-US" dirty="0"/>
              <a:t>The outcome in binomial logistic regression can be a 0 or a 1. The idea is then to estimate the probability of an outcome being a 1 or a 0. Given that the probability of the outcome being a 1 is given by p then the probability of it not occurring is given by 1-p. This is a special case of Binomial distribution called the Bernoulli distribution.</a:t>
            </a:r>
          </a:p>
          <a:p>
            <a:pPr marL="0" lvl="0" indent="0" algn="just" eaLnBrk="0" fontAlgn="base" hangingPunct="0">
              <a:lnSpc>
                <a:spcPct val="100000"/>
              </a:lnSpc>
              <a:spcBef>
                <a:spcPct val="0"/>
              </a:spcBef>
              <a:spcAft>
                <a:spcPct val="0"/>
              </a:spcAft>
              <a:buSzTx/>
              <a:buNone/>
            </a:pPr>
            <a:r>
              <a:rPr lang="en-US" altLang="en-US" dirty="0"/>
              <a:t>The idea in logistic regression is to cast the problem in form of generalized linear regression model.</a:t>
            </a:r>
          </a:p>
          <a:p>
            <a:pPr marL="0" lvl="0" indent="0" eaLnBrk="0" fontAlgn="base" hangingPunct="0">
              <a:lnSpc>
                <a:spcPct val="100000"/>
              </a:lnSpc>
              <a:spcBef>
                <a:spcPct val="0"/>
              </a:spcBef>
              <a:spcAft>
                <a:spcPct val="0"/>
              </a:spcAft>
              <a:buSzTx/>
              <a:buNone/>
            </a:pPr>
            <a:r>
              <a:rPr lang="en-US" altLang="en-US" i="1" dirty="0"/>
              <a:t>			y</a:t>
            </a:r>
            <a:r>
              <a:rPr lang="en-US" altLang="en-US" dirty="0"/>
              <a:t>^=</a:t>
            </a:r>
            <a:r>
              <a:rPr lang="en-US" altLang="en-US" i="1" dirty="0"/>
              <a:t>β</a:t>
            </a:r>
            <a:r>
              <a:rPr lang="en-US" altLang="en-US" baseline="-25000" dirty="0"/>
              <a:t>0</a:t>
            </a:r>
            <a:r>
              <a:rPr lang="en-US" altLang="en-US" dirty="0"/>
              <a:t>+</a:t>
            </a:r>
            <a:r>
              <a:rPr lang="en-US" altLang="en-US" i="1" dirty="0"/>
              <a:t>β</a:t>
            </a:r>
            <a:r>
              <a:rPr lang="en-US" altLang="en-US" baseline="-25000" dirty="0"/>
              <a:t>1</a:t>
            </a:r>
            <a:r>
              <a:rPr lang="en-US" altLang="en-US" i="1" dirty="0"/>
              <a:t>x</a:t>
            </a:r>
            <a:r>
              <a:rPr lang="en-US" altLang="en-US" baseline="-25000" dirty="0"/>
              <a:t>1</a:t>
            </a:r>
            <a:r>
              <a:rPr lang="en-US" altLang="en-US" dirty="0"/>
              <a:t>+…+</a:t>
            </a:r>
            <a:r>
              <a:rPr lang="en-US" altLang="en-US" i="1" dirty="0"/>
              <a:t>β </a:t>
            </a:r>
            <a:r>
              <a:rPr lang="en-US" altLang="en-US" i="1" baseline="-25000" dirty="0" err="1"/>
              <a:t>n</a:t>
            </a:r>
            <a:r>
              <a:rPr lang="en-US" altLang="en-US" i="1" dirty="0" err="1"/>
              <a:t>x</a:t>
            </a:r>
            <a:r>
              <a:rPr lang="en-US" altLang="en-US" i="1" baseline="-25000" dirty="0" err="1"/>
              <a:t>n</a:t>
            </a:r>
            <a:endParaRPr lang="en-US" altLang="en-US" i="1" baseline="-25000" dirty="0"/>
          </a:p>
          <a:p>
            <a:pPr marL="0" indent="0" eaLnBrk="0" fontAlgn="base" hangingPunct="0">
              <a:lnSpc>
                <a:spcPct val="100000"/>
              </a:lnSpc>
              <a:spcBef>
                <a:spcPct val="0"/>
              </a:spcBef>
              <a:spcAft>
                <a:spcPct val="0"/>
              </a:spcAft>
              <a:buSzTx/>
              <a:buNone/>
            </a:pPr>
            <a:r>
              <a:rPr lang="en-US" altLang="en-US" dirty="0"/>
              <a:t>where </a:t>
            </a:r>
            <a:r>
              <a:rPr lang="en-US" altLang="en-US" i="1" dirty="0"/>
              <a:t>y</a:t>
            </a:r>
            <a:r>
              <a:rPr lang="en-US" altLang="en-US" dirty="0"/>
              <a:t>^=predicted value, </a:t>
            </a:r>
            <a:r>
              <a:rPr lang="en-US" altLang="en-US" i="1" dirty="0"/>
              <a:t>x</a:t>
            </a:r>
            <a:r>
              <a:rPr lang="en-US" altLang="en-US" dirty="0"/>
              <a:t>= independent variables and the </a:t>
            </a:r>
            <a:r>
              <a:rPr lang="en-US" altLang="en-US" i="1" dirty="0"/>
              <a:t>β</a:t>
            </a:r>
            <a:r>
              <a:rPr lang="en-US" altLang="en-US" dirty="0"/>
              <a:t> are coefficients to be learnt. </a:t>
            </a:r>
          </a:p>
          <a:p>
            <a:pPr marL="0" lvl="0" indent="0" eaLnBrk="0" fontAlgn="base" hangingPunct="0">
              <a:lnSpc>
                <a:spcPct val="100000"/>
              </a:lnSpc>
              <a:spcBef>
                <a:spcPct val="0"/>
              </a:spcBef>
              <a:spcAft>
                <a:spcPct val="0"/>
              </a:spcAft>
              <a:buSzTx/>
              <a:buNone/>
            </a:pPr>
            <a:endParaRPr lang="en-US" altLang="en-US" i="1" baseline="-25000" dirty="0"/>
          </a:p>
          <a:p>
            <a:pPr marL="0" lvl="0" indent="0" eaLnBrk="0" fontAlgn="base" hangingPunct="0">
              <a:lnSpc>
                <a:spcPct val="100000"/>
              </a:lnSpc>
              <a:spcBef>
                <a:spcPct val="0"/>
              </a:spcBef>
              <a:spcAft>
                <a:spcPct val="0"/>
              </a:spcAft>
              <a:buSzTx/>
              <a:buNone/>
            </a:pPr>
            <a:endParaRPr lang="en-US" altLang="en-US" baseline="-25000" dirty="0"/>
          </a:p>
          <a:p>
            <a:endParaRPr lang="en-US" dirty="0"/>
          </a:p>
          <a:p>
            <a:endParaRPr lang="en-US" dirty="0"/>
          </a:p>
          <a:p>
            <a:endParaRPr lang="en-IN" dirty="0"/>
          </a:p>
        </p:txBody>
      </p:sp>
    </p:spTree>
    <p:extLst>
      <p:ext uri="{BB962C8B-B14F-4D97-AF65-F5344CB8AC3E}">
        <p14:creationId xmlns:p14="http://schemas.microsoft.com/office/powerpoint/2010/main" val="821697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170</TotalTime>
  <Words>989</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MathJax_Main</vt:lpstr>
      <vt:lpstr>MathJax_Math</vt:lpstr>
      <vt:lpstr>Tw Cen MT</vt:lpstr>
      <vt:lpstr>Circuit</vt:lpstr>
      <vt:lpstr>PowerPoint Presentation</vt:lpstr>
      <vt:lpstr>History of Logistic Regression</vt:lpstr>
      <vt:lpstr>What is LOGISTIC REGRESION</vt:lpstr>
      <vt:lpstr>Types Of Logistic Regression</vt:lpstr>
      <vt:lpstr>Binary Logistic Regression</vt:lpstr>
      <vt:lpstr>Multinomial-logistic Regression</vt:lpstr>
      <vt:lpstr>Ordinal Logistic Regression</vt:lpstr>
      <vt:lpstr>Graph Of Logistic Regression</vt:lpstr>
      <vt:lpstr>Understanding the maths behind it!!!</vt:lpstr>
      <vt:lpstr>PowerPoint Presentation</vt:lpstr>
      <vt:lpstr>PowerPoint Presentation</vt:lpstr>
      <vt:lpstr>PowerPoint Presentation</vt:lpstr>
      <vt:lpstr>Estimation of Regression Coefficients </vt:lpstr>
      <vt:lpstr>Pseudocode of Logistic Regression</vt:lpstr>
      <vt:lpstr>Evaluation OF Model</vt:lpstr>
      <vt:lpstr>Some Takeaways: Logistic Regression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Apoorv Khare</dc:creator>
  <cp:lastModifiedBy>Apoorv Khare</cp:lastModifiedBy>
  <cp:revision>11</cp:revision>
  <dcterms:created xsi:type="dcterms:W3CDTF">2020-06-27T08:31:44Z</dcterms:created>
  <dcterms:modified xsi:type="dcterms:W3CDTF">2020-06-27T14:14:23Z</dcterms:modified>
</cp:coreProperties>
</file>