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8" r:id="rId3"/>
    <p:sldId id="257" r:id="rId4"/>
    <p:sldId id="259" r:id="rId5"/>
    <p:sldId id="260" r:id="rId6"/>
    <p:sldId id="261" r:id="rId7"/>
    <p:sldId id="266" r:id="rId8"/>
    <p:sldId id="262" r:id="rId9"/>
    <p:sldId id="263" r:id="rId10"/>
    <p:sldId id="264" r:id="rId11"/>
    <p:sldId id="267"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ED58BE-B3A6-4952-B946-B985106C8743}" type="datetimeFigureOut">
              <a:rPr lang="en-IN" smtClean="0"/>
              <a:t>12-07-2020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AC6661-FD21-4864-8CF7-FFC9BB634D11}" type="slidenum">
              <a:rPr lang="en-IN" smtClean="0"/>
              <a:t>‹#›</a:t>
            </a:fld>
            <a:endParaRPr lang="en-IN"/>
          </a:p>
        </p:txBody>
      </p:sp>
    </p:spTree>
    <p:extLst>
      <p:ext uri="{BB962C8B-B14F-4D97-AF65-F5344CB8AC3E}">
        <p14:creationId xmlns:p14="http://schemas.microsoft.com/office/powerpoint/2010/main" val="1854456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Adaboost</a:t>
            </a:r>
            <a:r>
              <a:rPr lang="en-IN" dirty="0"/>
              <a:t>:</a:t>
            </a:r>
            <a:r>
              <a:rPr lang="en-US" dirty="0"/>
              <a:t>AdaBoost is an ensemble learning method (also known as “meta-learning”) which was initially created to increase the efficiency of binary classifiers. AdaBoost uses an iterative approach to learn from the mistakes of weak classifiers, and turn them into strong ones.</a:t>
            </a:r>
            <a:endParaRPr lang="en-IN" dirty="0"/>
          </a:p>
        </p:txBody>
      </p:sp>
      <p:sp>
        <p:nvSpPr>
          <p:cNvPr id="4" name="Slide Number Placeholder 3"/>
          <p:cNvSpPr>
            <a:spLocks noGrp="1"/>
          </p:cNvSpPr>
          <p:nvPr>
            <p:ph type="sldNum" sz="quarter" idx="5"/>
          </p:nvPr>
        </p:nvSpPr>
        <p:spPr/>
        <p:txBody>
          <a:bodyPr/>
          <a:lstStyle/>
          <a:p>
            <a:fld id="{4AAC6661-FD21-4864-8CF7-FFC9BB634D11}" type="slidenum">
              <a:rPr lang="en-IN" smtClean="0"/>
              <a:t>6</a:t>
            </a:fld>
            <a:endParaRPr lang="en-IN"/>
          </a:p>
        </p:txBody>
      </p:sp>
    </p:spTree>
    <p:extLst>
      <p:ext uri="{BB962C8B-B14F-4D97-AF65-F5344CB8AC3E}">
        <p14:creationId xmlns:p14="http://schemas.microsoft.com/office/powerpoint/2010/main" val="2240951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7/12/2020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7/12/2020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7EC28-BB6D-46DA-A056-289574E9C015}"/>
              </a:ext>
            </a:extLst>
          </p:cNvPr>
          <p:cNvSpPr>
            <a:spLocks noGrp="1"/>
          </p:cNvSpPr>
          <p:nvPr>
            <p:ph type="ctrTitle"/>
          </p:nvPr>
        </p:nvSpPr>
        <p:spPr/>
        <p:txBody>
          <a:bodyPr/>
          <a:lstStyle/>
          <a:p>
            <a:r>
              <a:rPr lang="en-US" sz="3600" b="1" kern="50" dirty="0">
                <a:effectLst/>
                <a:latin typeface="Arial" panose="020B0604020202020204" pitchFamily="34" charset="0"/>
                <a:ea typeface="Times New Roman" panose="02020603050405020304" pitchFamily="18" charset="0"/>
              </a:rPr>
              <a:t>Object Detection using </a:t>
            </a:r>
            <a:r>
              <a:rPr lang="en-US" sz="3600" b="1" kern="50" dirty="0" err="1">
                <a:effectLst/>
                <a:latin typeface="Arial" panose="020B0604020202020204" pitchFamily="34" charset="0"/>
                <a:ea typeface="Times New Roman" panose="02020603050405020304" pitchFamily="18" charset="0"/>
              </a:rPr>
              <a:t>Haar</a:t>
            </a:r>
            <a:r>
              <a:rPr lang="en-US" sz="3600" b="1" kern="50" dirty="0">
                <a:effectLst/>
                <a:latin typeface="Arial" panose="020B0604020202020204" pitchFamily="34" charset="0"/>
                <a:ea typeface="Times New Roman" panose="02020603050405020304" pitchFamily="18" charset="0"/>
              </a:rPr>
              <a:t> Cascade</a:t>
            </a:r>
            <a:br>
              <a:rPr lang="en-IN" sz="1800" b="1" kern="50" dirty="0">
                <a:effectLst/>
                <a:latin typeface="Arial" panose="020B0604020202020204" pitchFamily="34" charset="0"/>
                <a:ea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C913F041-1A95-49B7-A2BA-0D2820592E25}"/>
              </a:ext>
            </a:extLst>
          </p:cNvPr>
          <p:cNvSpPr>
            <a:spLocks noGrp="1"/>
          </p:cNvSpPr>
          <p:nvPr>
            <p:ph type="subTitle" idx="1"/>
          </p:nvPr>
        </p:nvSpPr>
        <p:spPr/>
        <p:txBody>
          <a:bodyPr/>
          <a:lstStyle/>
          <a:p>
            <a:r>
              <a:rPr lang="en-IN" dirty="0"/>
              <a:t>By:- Apoorv Khare</a:t>
            </a:r>
          </a:p>
          <a:p>
            <a:r>
              <a:rPr lang="en-IN" dirty="0"/>
              <a:t>       Shubham Agarwal</a:t>
            </a:r>
          </a:p>
        </p:txBody>
      </p:sp>
      <p:pic>
        <p:nvPicPr>
          <p:cNvPr id="4" name="Picture 3">
            <a:extLst>
              <a:ext uri="{FF2B5EF4-FFF2-40B4-BE49-F238E27FC236}">
                <a16:creationId xmlns:a16="http://schemas.microsoft.com/office/drawing/2014/main" id="{F605CB86-772A-4D25-81CD-2C335393D6EB}"/>
              </a:ext>
            </a:extLst>
          </p:cNvPr>
          <p:cNvPicPr>
            <a:picLocks noChangeAspect="1"/>
          </p:cNvPicPr>
          <p:nvPr/>
        </p:nvPicPr>
        <p:blipFill>
          <a:blip r:embed="rId2"/>
          <a:stretch>
            <a:fillRect/>
          </a:stretch>
        </p:blipFill>
        <p:spPr>
          <a:xfrm>
            <a:off x="265043" y="205407"/>
            <a:ext cx="1525437" cy="1424609"/>
          </a:xfrm>
          <a:prstGeom prst="rect">
            <a:avLst/>
          </a:prstGeom>
        </p:spPr>
      </p:pic>
    </p:spTree>
    <p:extLst>
      <p:ext uri="{BB962C8B-B14F-4D97-AF65-F5344CB8AC3E}">
        <p14:creationId xmlns:p14="http://schemas.microsoft.com/office/powerpoint/2010/main" val="1849336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FF78-96D6-4C58-A124-F7B6F488950C}"/>
              </a:ext>
            </a:extLst>
          </p:cNvPr>
          <p:cNvSpPr>
            <a:spLocks noGrp="1"/>
          </p:cNvSpPr>
          <p:nvPr>
            <p:ph type="title"/>
          </p:nvPr>
        </p:nvSpPr>
        <p:spPr/>
        <p:txBody>
          <a:bodyPr/>
          <a:lstStyle/>
          <a:p>
            <a:r>
              <a:rPr lang="en-IN" dirty="0"/>
              <a:t>Limitations of HAAR Cascade</a:t>
            </a:r>
          </a:p>
        </p:txBody>
      </p:sp>
      <p:sp>
        <p:nvSpPr>
          <p:cNvPr id="3" name="Content Placeholder 2">
            <a:extLst>
              <a:ext uri="{FF2B5EF4-FFF2-40B4-BE49-F238E27FC236}">
                <a16:creationId xmlns:a16="http://schemas.microsoft.com/office/drawing/2014/main" id="{60EC8240-512A-4E97-8F27-2527509661C0}"/>
              </a:ext>
            </a:extLst>
          </p:cNvPr>
          <p:cNvSpPr>
            <a:spLocks noGrp="1"/>
          </p:cNvSpPr>
          <p:nvPr>
            <p:ph idx="1"/>
          </p:nvPr>
        </p:nvSpPr>
        <p:spPr/>
        <p:txBody>
          <a:bodyPr/>
          <a:lstStyle/>
          <a:p>
            <a:r>
              <a:rPr lang="en-US" sz="2800" dirty="0"/>
              <a:t> Results are tricky to interpret in blur images</a:t>
            </a:r>
          </a:p>
          <a:p>
            <a:r>
              <a:rPr lang="en-US" sz="2800" dirty="0"/>
              <a:t>A better result (compared to an optimal single classifier)  will not always be achieved.</a:t>
            </a:r>
          </a:p>
          <a:p>
            <a:r>
              <a:rPr lang="en-US" sz="2800" dirty="0"/>
              <a:t>One known issue is the computing time based on different classifier methods.</a:t>
            </a:r>
          </a:p>
          <a:p>
            <a:endParaRPr lang="en-US" dirty="0"/>
          </a:p>
          <a:p>
            <a:endParaRPr lang="en-IN" dirty="0"/>
          </a:p>
        </p:txBody>
      </p:sp>
    </p:spTree>
    <p:extLst>
      <p:ext uri="{BB962C8B-B14F-4D97-AF65-F5344CB8AC3E}">
        <p14:creationId xmlns:p14="http://schemas.microsoft.com/office/powerpoint/2010/main" val="2783109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FC82E-72E3-41F9-B26F-E19287666E65}"/>
              </a:ext>
            </a:extLst>
          </p:cNvPr>
          <p:cNvSpPr>
            <a:spLocks noGrp="1"/>
          </p:cNvSpPr>
          <p:nvPr>
            <p:ph type="title"/>
          </p:nvPr>
        </p:nvSpPr>
        <p:spPr/>
        <p:txBody>
          <a:bodyPr/>
          <a:lstStyle/>
          <a:p>
            <a:r>
              <a:rPr lang="en-US" dirty="0"/>
              <a:t>Software Requirement</a:t>
            </a:r>
            <a:endParaRPr lang="en-IN" dirty="0"/>
          </a:p>
        </p:txBody>
      </p:sp>
      <p:sp>
        <p:nvSpPr>
          <p:cNvPr id="3" name="Content Placeholder 2">
            <a:extLst>
              <a:ext uri="{FF2B5EF4-FFF2-40B4-BE49-F238E27FC236}">
                <a16:creationId xmlns:a16="http://schemas.microsoft.com/office/drawing/2014/main" id="{CBBF3F2D-5C87-474D-8B49-3968933F1B15}"/>
              </a:ext>
            </a:extLst>
          </p:cNvPr>
          <p:cNvSpPr>
            <a:spLocks noGrp="1"/>
          </p:cNvSpPr>
          <p:nvPr>
            <p:ph idx="1"/>
          </p:nvPr>
        </p:nvSpPr>
        <p:spPr/>
        <p:txBody>
          <a:bodyPr/>
          <a:lstStyle/>
          <a:p>
            <a:r>
              <a:rPr lang="en-CA" b="1" dirty="0"/>
              <a:t>3.1	</a:t>
            </a:r>
            <a:r>
              <a:rPr lang="en-US" b="1" dirty="0"/>
              <a:t>Hardware Requirements: </a:t>
            </a:r>
            <a:endParaRPr lang="en-IN" dirty="0"/>
          </a:p>
          <a:p>
            <a:pPr lvl="0"/>
            <a:r>
              <a:rPr lang="en-IN" dirty="0"/>
              <a:t>Processor: Intel ® Core$(TM) i3 -6200U$CPU @2.30GHz 2.40GHz </a:t>
            </a:r>
          </a:p>
          <a:p>
            <a:pPr lvl="0"/>
            <a:r>
              <a:rPr lang="en-IN" dirty="0"/>
              <a:t>Disk Space : 1 TB </a:t>
            </a:r>
          </a:p>
          <a:p>
            <a:pPr lvl="0"/>
            <a:r>
              <a:rPr lang="en-IN" dirty="0"/>
              <a:t>Ram : 4 GB and above </a:t>
            </a:r>
          </a:p>
          <a:p>
            <a:r>
              <a:rPr lang="en-US" b="1" dirty="0"/>
              <a:t> </a:t>
            </a:r>
            <a:endParaRPr lang="en-IN" dirty="0"/>
          </a:p>
          <a:p>
            <a:r>
              <a:rPr lang="en-US" b="1" dirty="0"/>
              <a:t>3.2 	Software Requirements:</a:t>
            </a:r>
            <a:endParaRPr lang="en-IN" dirty="0"/>
          </a:p>
          <a:p>
            <a:pPr lvl="0"/>
            <a:r>
              <a:rPr lang="en-US" dirty="0" err="1"/>
              <a:t>Numpy</a:t>
            </a:r>
            <a:endParaRPr lang="en-IN" dirty="0"/>
          </a:p>
          <a:p>
            <a:pPr lvl="0"/>
            <a:r>
              <a:rPr lang="en-US" dirty="0" err="1"/>
              <a:t>Opencv</a:t>
            </a:r>
            <a:endParaRPr lang="en-IN" dirty="0"/>
          </a:p>
          <a:p>
            <a:pPr lvl="0"/>
            <a:r>
              <a:rPr lang="en-US" dirty="0"/>
              <a:t>Matplotlib</a:t>
            </a:r>
            <a:endParaRPr lang="en-IN" dirty="0"/>
          </a:p>
        </p:txBody>
      </p:sp>
    </p:spTree>
    <p:extLst>
      <p:ext uri="{BB962C8B-B14F-4D97-AF65-F5344CB8AC3E}">
        <p14:creationId xmlns:p14="http://schemas.microsoft.com/office/powerpoint/2010/main" val="2281482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FAB0CD-C2B0-420E-8350-19A88A8A8BF6}"/>
              </a:ext>
            </a:extLst>
          </p:cNvPr>
          <p:cNvSpPr/>
          <p:nvPr/>
        </p:nvSpPr>
        <p:spPr>
          <a:xfrm>
            <a:off x="4060539" y="2967335"/>
            <a:ext cx="4070923" cy="923330"/>
          </a:xfrm>
          <a:prstGeom prst="rect">
            <a:avLst/>
          </a:prstGeom>
          <a:noFill/>
        </p:spPr>
        <p:txBody>
          <a:bodyPr wrap="none" lIns="91440" tIns="45720" rIns="91440" bIns="45720">
            <a:spAutoFit/>
          </a:bodyPr>
          <a:lstStyle/>
          <a:p>
            <a:pPr algn="ctr"/>
            <a:r>
              <a:rPr lang="en-US" sz="5400" b="1" dirty="0">
                <a:ln w="6600">
                  <a:solidFill>
                    <a:schemeClr val="accent2"/>
                  </a:solidFill>
                  <a:prstDash val="solid"/>
                </a:ln>
                <a:solidFill>
                  <a:srgbClr val="FFFFFF"/>
                </a:solidFill>
                <a:effectLst>
                  <a:outerShdw dist="38100" dir="2700000" algn="tl" rotWithShape="0">
                    <a:schemeClr val="accent2"/>
                  </a:outerShdw>
                </a:effectLst>
              </a:rPr>
              <a:t>Thank you!!!!</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386679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6307-E466-4CC8-A198-07752C0FCFAE}"/>
              </a:ext>
            </a:extLst>
          </p:cNvPr>
          <p:cNvSpPr>
            <a:spLocks noGrp="1"/>
          </p:cNvSpPr>
          <p:nvPr>
            <p:ph type="title"/>
          </p:nvPr>
        </p:nvSpPr>
        <p:spPr/>
        <p:txBody>
          <a:bodyPr/>
          <a:lstStyle/>
          <a:p>
            <a:r>
              <a:rPr lang="en-IN" dirty="0"/>
              <a:t>Computer Vision</a:t>
            </a:r>
          </a:p>
        </p:txBody>
      </p:sp>
      <p:sp>
        <p:nvSpPr>
          <p:cNvPr id="3" name="Content Placeholder 2">
            <a:extLst>
              <a:ext uri="{FF2B5EF4-FFF2-40B4-BE49-F238E27FC236}">
                <a16:creationId xmlns:a16="http://schemas.microsoft.com/office/drawing/2014/main" id="{E995D61F-98F9-4D72-8C3C-6E61648EC737}"/>
              </a:ext>
            </a:extLst>
          </p:cNvPr>
          <p:cNvSpPr>
            <a:spLocks noGrp="1"/>
          </p:cNvSpPr>
          <p:nvPr>
            <p:ph idx="1"/>
          </p:nvPr>
        </p:nvSpPr>
        <p:spPr/>
        <p:txBody>
          <a:bodyPr/>
          <a:lstStyle/>
          <a:p>
            <a:r>
              <a:rPr lang="en-US" b="1" dirty="0"/>
              <a:t>Computer vision</a:t>
            </a:r>
            <a:r>
              <a:rPr lang="en-US" dirty="0"/>
              <a:t> is an interdisciplinary scientific field that deals with how computers can gain high-level understanding from digital images or videos. From the perspective of engineering, it seeks to understand and automate tasks that the human visual system can do. </a:t>
            </a:r>
          </a:p>
          <a:p>
            <a:pPr algn="just"/>
            <a:r>
              <a:rPr lang="en-US" dirty="0"/>
              <a:t>Computer vision tasks include methods for acquiring, processing, analyzing and understanding digital images, and extraction of high-dimensional data from the real world in order to produce numerical or symbolic information, e.g. in the forms of decisions. Understanding in this context means the transformation of visual images (the input of the retina) into descriptions of the world that make sense to thought processes and can elicit appropriate action. This image understanding can be seen as the disentangling of symbolic information from image data using models constructed with the aid of geometry, physics, statistics, and learning theory.</a:t>
            </a:r>
          </a:p>
          <a:p>
            <a:endParaRPr lang="en-IN" dirty="0"/>
          </a:p>
        </p:txBody>
      </p:sp>
    </p:spTree>
    <p:extLst>
      <p:ext uri="{BB962C8B-B14F-4D97-AF65-F5344CB8AC3E}">
        <p14:creationId xmlns:p14="http://schemas.microsoft.com/office/powerpoint/2010/main" val="557194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FE9CD-DB8B-4264-8CF8-6A8F1307184C}"/>
              </a:ext>
            </a:extLst>
          </p:cNvPr>
          <p:cNvSpPr>
            <a:spLocks noGrp="1"/>
          </p:cNvSpPr>
          <p:nvPr>
            <p:ph type="title"/>
          </p:nvPr>
        </p:nvSpPr>
        <p:spPr/>
        <p:txBody>
          <a:bodyPr/>
          <a:lstStyle/>
          <a:p>
            <a:r>
              <a:rPr lang="en-IN" dirty="0"/>
              <a:t>What is Object Detection?</a:t>
            </a:r>
          </a:p>
        </p:txBody>
      </p:sp>
      <p:sp>
        <p:nvSpPr>
          <p:cNvPr id="3" name="Content Placeholder 2">
            <a:extLst>
              <a:ext uri="{FF2B5EF4-FFF2-40B4-BE49-F238E27FC236}">
                <a16:creationId xmlns:a16="http://schemas.microsoft.com/office/drawing/2014/main" id="{A86FAB2B-CC7E-4BE1-BF43-900A2A78F29F}"/>
              </a:ext>
            </a:extLst>
          </p:cNvPr>
          <p:cNvSpPr>
            <a:spLocks noGrp="1"/>
          </p:cNvSpPr>
          <p:nvPr>
            <p:ph idx="1"/>
          </p:nvPr>
        </p:nvSpPr>
        <p:spPr>
          <a:xfrm>
            <a:off x="685801" y="2065867"/>
            <a:ext cx="7848600" cy="3649133"/>
          </a:xfrm>
        </p:spPr>
        <p:txBody>
          <a:bodyPr>
            <a:normAutofit lnSpcReduction="10000"/>
          </a:bodyPr>
          <a:lstStyle/>
          <a:p>
            <a:pPr algn="just"/>
            <a:r>
              <a:rPr lang="en-US" dirty="0"/>
              <a:t>Object detection is a computer vision technique that works to identify and locate objects within an image or video. Specifically, object detection draws bounding boxes around these detected objects, which allow us to locate where said objects are in (or how they move through) a given scene. </a:t>
            </a:r>
          </a:p>
          <a:p>
            <a:pPr algn="just"/>
            <a:r>
              <a:rPr lang="en-US" dirty="0"/>
              <a:t>Object detection is commonly confused with image recognition, so before we proceed, it’s important that we clarify the distinctions between them. </a:t>
            </a:r>
          </a:p>
          <a:p>
            <a:pPr algn="just"/>
            <a:r>
              <a:rPr lang="en-US" dirty="0"/>
              <a:t>Image recognition assigns a label to an image. A picture of a dog receives the label “dog”. A picture of two dogs, still receives the label “dog”. Object detection, on the other hand, draws a box around each dog and labels the box “dog”. The model predicts where each object is and what label should be applied. In that way, object detection provides more information about an image than recognition. </a:t>
            </a:r>
          </a:p>
          <a:p>
            <a:pPr marL="0" indent="0">
              <a:buNone/>
            </a:pPr>
            <a:endParaRPr lang="en-IN" dirty="0"/>
          </a:p>
        </p:txBody>
      </p:sp>
      <p:pic>
        <p:nvPicPr>
          <p:cNvPr id="5" name="Picture 4">
            <a:extLst>
              <a:ext uri="{FF2B5EF4-FFF2-40B4-BE49-F238E27FC236}">
                <a16:creationId xmlns:a16="http://schemas.microsoft.com/office/drawing/2014/main" id="{F82AE7C3-EC23-4B08-B9E5-FD3F01A933A8}"/>
              </a:ext>
            </a:extLst>
          </p:cNvPr>
          <p:cNvPicPr>
            <a:picLocks noChangeAspect="1"/>
          </p:cNvPicPr>
          <p:nvPr/>
        </p:nvPicPr>
        <p:blipFill>
          <a:blip r:embed="rId2"/>
          <a:stretch>
            <a:fillRect/>
          </a:stretch>
        </p:blipFill>
        <p:spPr>
          <a:xfrm>
            <a:off x="8534401" y="1998359"/>
            <a:ext cx="3167269" cy="3312818"/>
          </a:xfrm>
          <a:prstGeom prst="rect">
            <a:avLst/>
          </a:prstGeom>
        </p:spPr>
      </p:pic>
    </p:spTree>
    <p:extLst>
      <p:ext uri="{BB962C8B-B14F-4D97-AF65-F5344CB8AC3E}">
        <p14:creationId xmlns:p14="http://schemas.microsoft.com/office/powerpoint/2010/main" val="3377407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4AA49-2786-4286-9286-0EF5D1E98303}"/>
              </a:ext>
            </a:extLst>
          </p:cNvPr>
          <p:cNvSpPr>
            <a:spLocks noGrp="1"/>
          </p:cNvSpPr>
          <p:nvPr>
            <p:ph type="title"/>
          </p:nvPr>
        </p:nvSpPr>
        <p:spPr>
          <a:xfrm>
            <a:off x="685801" y="609600"/>
            <a:ext cx="10131425" cy="821635"/>
          </a:xfrm>
        </p:spPr>
        <p:txBody>
          <a:bodyPr/>
          <a:lstStyle/>
          <a:p>
            <a:r>
              <a:rPr lang="en-US" b="1" dirty="0"/>
              <a:t>Why is object detection important?</a:t>
            </a:r>
            <a:endParaRPr lang="en-IN" dirty="0"/>
          </a:p>
        </p:txBody>
      </p:sp>
      <p:sp>
        <p:nvSpPr>
          <p:cNvPr id="3" name="Content Placeholder 2">
            <a:extLst>
              <a:ext uri="{FF2B5EF4-FFF2-40B4-BE49-F238E27FC236}">
                <a16:creationId xmlns:a16="http://schemas.microsoft.com/office/drawing/2014/main" id="{8360E8B3-41DC-4674-86BC-4FBFA3D6835E}"/>
              </a:ext>
            </a:extLst>
          </p:cNvPr>
          <p:cNvSpPr>
            <a:spLocks noGrp="1"/>
          </p:cNvSpPr>
          <p:nvPr>
            <p:ph idx="1"/>
          </p:nvPr>
        </p:nvSpPr>
        <p:spPr>
          <a:xfrm>
            <a:off x="685801" y="1603513"/>
            <a:ext cx="10131425" cy="4996070"/>
          </a:xfrm>
        </p:spPr>
        <p:txBody>
          <a:bodyPr>
            <a:normAutofit/>
          </a:bodyPr>
          <a:lstStyle/>
          <a:p>
            <a:r>
              <a:rPr lang="en-US" dirty="0"/>
              <a:t>Object detection is inextricably linked to other similar computer vision techniques like image recognition and image segmentation, in that it helps us understand and analyze scenes in images or video. </a:t>
            </a:r>
          </a:p>
          <a:p>
            <a:r>
              <a:rPr lang="en-US" dirty="0"/>
              <a:t>But there are important differences. Image recognition only outputs a class label for an identified object, and image segmentation creates a pixel-level understanding of a scene’s elements. What separates object detection from these other tasks is its unique ability to </a:t>
            </a:r>
            <a:r>
              <a:rPr lang="en-US" i="1" dirty="0"/>
              <a:t>locate objects within an image or video</a:t>
            </a:r>
            <a:r>
              <a:rPr lang="en-US" dirty="0"/>
              <a:t>. This then allows us to count and then track those objects. </a:t>
            </a:r>
          </a:p>
          <a:p>
            <a:r>
              <a:rPr lang="en-US" dirty="0"/>
              <a:t>Given these key distinctions and object detection’s unique capabilities, we can see how it can be applied in a number of ways: </a:t>
            </a:r>
          </a:p>
          <a:p>
            <a:pPr>
              <a:buFont typeface="Arial" panose="020B0604020202020204" pitchFamily="34" charset="0"/>
              <a:buChar char="•"/>
            </a:pPr>
            <a:r>
              <a:rPr lang="en-US" dirty="0"/>
              <a:t>Crowd counting</a:t>
            </a:r>
          </a:p>
          <a:p>
            <a:pPr>
              <a:buFont typeface="Arial" panose="020B0604020202020204" pitchFamily="34" charset="0"/>
              <a:buChar char="•"/>
            </a:pPr>
            <a:r>
              <a:rPr lang="en-US" dirty="0"/>
              <a:t>Self-driving cars</a:t>
            </a:r>
          </a:p>
          <a:p>
            <a:pPr>
              <a:buFont typeface="Arial" panose="020B0604020202020204" pitchFamily="34" charset="0"/>
              <a:buChar char="•"/>
            </a:pPr>
            <a:r>
              <a:rPr lang="en-US" dirty="0"/>
              <a:t>Video surveillance</a:t>
            </a:r>
          </a:p>
          <a:p>
            <a:pPr>
              <a:buFont typeface="Arial" panose="020B0604020202020204" pitchFamily="34" charset="0"/>
              <a:buChar char="•"/>
            </a:pPr>
            <a:r>
              <a:rPr lang="en-US" dirty="0"/>
              <a:t>Face detection</a:t>
            </a:r>
          </a:p>
          <a:p>
            <a:pPr>
              <a:buFont typeface="Arial" panose="020B0604020202020204" pitchFamily="34" charset="0"/>
              <a:buChar char="•"/>
            </a:pPr>
            <a:r>
              <a:rPr lang="en-US" dirty="0"/>
              <a:t>Anomaly detection</a:t>
            </a:r>
          </a:p>
          <a:p>
            <a:endParaRPr lang="en-IN" dirty="0"/>
          </a:p>
        </p:txBody>
      </p:sp>
    </p:spTree>
    <p:extLst>
      <p:ext uri="{BB962C8B-B14F-4D97-AF65-F5344CB8AC3E}">
        <p14:creationId xmlns:p14="http://schemas.microsoft.com/office/powerpoint/2010/main" val="3293072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662AA-BA16-46D8-8F37-EDC1B2DEEDD7}"/>
              </a:ext>
            </a:extLst>
          </p:cNvPr>
          <p:cNvSpPr>
            <a:spLocks noGrp="1"/>
          </p:cNvSpPr>
          <p:nvPr>
            <p:ph type="title"/>
          </p:nvPr>
        </p:nvSpPr>
        <p:spPr>
          <a:xfrm>
            <a:off x="685801" y="430696"/>
            <a:ext cx="10131425" cy="636104"/>
          </a:xfrm>
        </p:spPr>
        <p:txBody>
          <a:bodyPr>
            <a:normAutofit fontScale="90000"/>
          </a:bodyPr>
          <a:lstStyle/>
          <a:p>
            <a:r>
              <a:rPr lang="en-IN" dirty="0" err="1"/>
              <a:t>Haar</a:t>
            </a:r>
            <a:r>
              <a:rPr lang="en-IN" dirty="0"/>
              <a:t> Cascade</a:t>
            </a:r>
          </a:p>
        </p:txBody>
      </p:sp>
      <p:sp>
        <p:nvSpPr>
          <p:cNvPr id="3" name="Content Placeholder 2">
            <a:extLst>
              <a:ext uri="{FF2B5EF4-FFF2-40B4-BE49-F238E27FC236}">
                <a16:creationId xmlns:a16="http://schemas.microsoft.com/office/drawing/2014/main" id="{9470782F-FAA9-4D72-B5C4-8B6E507FB8D5}"/>
              </a:ext>
            </a:extLst>
          </p:cNvPr>
          <p:cNvSpPr>
            <a:spLocks noGrp="1"/>
          </p:cNvSpPr>
          <p:nvPr>
            <p:ph idx="1"/>
          </p:nvPr>
        </p:nvSpPr>
        <p:spPr>
          <a:xfrm>
            <a:off x="685802" y="1245705"/>
            <a:ext cx="7424528" cy="5300869"/>
          </a:xfrm>
        </p:spPr>
        <p:txBody>
          <a:bodyPr>
            <a:normAutofit/>
          </a:bodyPr>
          <a:lstStyle/>
          <a:p>
            <a:r>
              <a:rPr lang="en-US" dirty="0" err="1"/>
              <a:t>Haar</a:t>
            </a:r>
            <a:r>
              <a:rPr lang="en-US" dirty="0"/>
              <a:t> Cascade classifiers are an effective way for object detection. This method was proposed by Paul Viola and Michael Jones in their paper Rapid Object Detection using a Boosted Cascade of Simple Features .</a:t>
            </a:r>
            <a:r>
              <a:rPr lang="en-US" dirty="0" err="1"/>
              <a:t>Haar</a:t>
            </a:r>
            <a:r>
              <a:rPr lang="en-US" dirty="0"/>
              <a:t> Cascade is a machine learning-based approach where a lot of positive and negative images are used to train the classifier. </a:t>
            </a:r>
          </a:p>
          <a:p>
            <a:pPr>
              <a:buFont typeface="Arial" panose="020B0604020202020204" pitchFamily="34" charset="0"/>
              <a:buChar char="•"/>
            </a:pPr>
            <a:r>
              <a:rPr lang="en-US" b="1" dirty="0"/>
              <a:t>Positive images –</a:t>
            </a:r>
            <a:r>
              <a:rPr lang="en-US" dirty="0"/>
              <a:t> These images contain the images which we want our classifier to identify. </a:t>
            </a:r>
          </a:p>
          <a:p>
            <a:pPr>
              <a:buFont typeface="Arial" panose="020B0604020202020204" pitchFamily="34" charset="0"/>
              <a:buChar char="•"/>
            </a:pPr>
            <a:r>
              <a:rPr lang="en-US" b="1" dirty="0"/>
              <a:t>Negative Images –</a:t>
            </a:r>
            <a:r>
              <a:rPr lang="en-US" dirty="0"/>
              <a:t> Images of everything else, which do not contain the object we want to detect.</a:t>
            </a:r>
          </a:p>
          <a:p>
            <a:pPr>
              <a:buFont typeface="Arial" panose="020B0604020202020204" pitchFamily="34" charset="0"/>
              <a:buChar char="•"/>
            </a:pPr>
            <a:r>
              <a:rPr lang="en-US" dirty="0"/>
              <a:t>During the detection phase, a window of the target size is moved over the input image, and for each subsection of the image and </a:t>
            </a:r>
            <a:r>
              <a:rPr lang="en-US" u="none" strike="noStrike" dirty="0" err="1">
                <a:solidFill>
                  <a:srgbClr val="C42525"/>
                </a:solidFill>
                <a:effectLst/>
              </a:rPr>
              <a:t>Haar</a:t>
            </a:r>
            <a:r>
              <a:rPr lang="en-US" dirty="0"/>
              <a:t> features are calculated.   This difference is then compared to a learned threshold that separates non-objects from objects.  Because each </a:t>
            </a:r>
            <a:r>
              <a:rPr lang="en-US" u="none" strike="noStrike" dirty="0" err="1">
                <a:solidFill>
                  <a:srgbClr val="C42525"/>
                </a:solidFill>
                <a:effectLst/>
              </a:rPr>
              <a:t>Haar</a:t>
            </a:r>
            <a:r>
              <a:rPr lang="en-US" u="none" strike="noStrike" dirty="0">
                <a:solidFill>
                  <a:srgbClr val="C42525"/>
                </a:solidFill>
                <a:effectLst/>
              </a:rPr>
              <a:t> </a:t>
            </a:r>
            <a:r>
              <a:rPr lang="en-US" dirty="0"/>
              <a:t>feature is only a "weak classifier" (its detection quality is slightly better than random guessing) a large number of </a:t>
            </a:r>
            <a:r>
              <a:rPr lang="en-US" u="none" strike="noStrike" dirty="0" err="1">
                <a:solidFill>
                  <a:srgbClr val="C42525"/>
                </a:solidFill>
                <a:effectLst/>
              </a:rPr>
              <a:t>Haar</a:t>
            </a:r>
            <a:r>
              <a:rPr lang="en-US" u="none" strike="noStrike" dirty="0">
                <a:solidFill>
                  <a:srgbClr val="C42525"/>
                </a:solidFill>
                <a:effectLst/>
              </a:rPr>
              <a:t> </a:t>
            </a:r>
            <a:r>
              <a:rPr lang="en-US" dirty="0"/>
              <a:t>features are necessary to describe an object with sufficient accuracy and are therefore organized into </a:t>
            </a:r>
            <a:r>
              <a:rPr lang="en-US" i="1" dirty="0"/>
              <a:t> </a:t>
            </a:r>
            <a:r>
              <a:rPr lang="en-US" b="1" i="1" dirty="0"/>
              <a:t>cascade classifiers</a:t>
            </a:r>
            <a:r>
              <a:rPr lang="en-US" b="1" dirty="0"/>
              <a:t> </a:t>
            </a:r>
            <a:r>
              <a:rPr lang="en-US" dirty="0"/>
              <a:t>to form a strong classifier.</a:t>
            </a:r>
          </a:p>
          <a:p>
            <a:endParaRPr lang="en-IN" dirty="0"/>
          </a:p>
        </p:txBody>
      </p:sp>
      <p:pic>
        <p:nvPicPr>
          <p:cNvPr id="5" name="Picture 4">
            <a:extLst>
              <a:ext uri="{FF2B5EF4-FFF2-40B4-BE49-F238E27FC236}">
                <a16:creationId xmlns:a16="http://schemas.microsoft.com/office/drawing/2014/main" id="{5932C6C0-AF0F-49CF-9628-E0A3189B6475}"/>
              </a:ext>
            </a:extLst>
          </p:cNvPr>
          <p:cNvPicPr>
            <a:picLocks noChangeAspect="1"/>
          </p:cNvPicPr>
          <p:nvPr/>
        </p:nvPicPr>
        <p:blipFill>
          <a:blip r:embed="rId2"/>
          <a:stretch>
            <a:fillRect/>
          </a:stretch>
        </p:blipFill>
        <p:spPr>
          <a:xfrm>
            <a:off x="8340611" y="1653292"/>
            <a:ext cx="3573093" cy="3766847"/>
          </a:xfrm>
          <a:prstGeom prst="rect">
            <a:avLst/>
          </a:prstGeom>
        </p:spPr>
      </p:pic>
    </p:spTree>
    <p:extLst>
      <p:ext uri="{BB962C8B-B14F-4D97-AF65-F5344CB8AC3E}">
        <p14:creationId xmlns:p14="http://schemas.microsoft.com/office/powerpoint/2010/main" val="4057088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F639-151E-4757-BD8C-41968C2F6515}"/>
              </a:ext>
            </a:extLst>
          </p:cNvPr>
          <p:cNvSpPr>
            <a:spLocks noGrp="1"/>
          </p:cNvSpPr>
          <p:nvPr>
            <p:ph type="title"/>
          </p:nvPr>
        </p:nvSpPr>
        <p:spPr>
          <a:xfrm>
            <a:off x="513523" y="402945"/>
            <a:ext cx="8158328" cy="670482"/>
          </a:xfrm>
        </p:spPr>
        <p:txBody>
          <a:bodyPr/>
          <a:lstStyle/>
          <a:p>
            <a:r>
              <a:rPr lang="en-IN" dirty="0"/>
              <a:t>Algorithm working of  HAAR </a:t>
            </a:r>
            <a:r>
              <a:rPr lang="en-IN" dirty="0" err="1"/>
              <a:t>CAscade</a:t>
            </a:r>
            <a:endParaRPr lang="en-IN" dirty="0"/>
          </a:p>
        </p:txBody>
      </p:sp>
      <p:sp>
        <p:nvSpPr>
          <p:cNvPr id="3" name="Content Placeholder 2">
            <a:extLst>
              <a:ext uri="{FF2B5EF4-FFF2-40B4-BE49-F238E27FC236}">
                <a16:creationId xmlns:a16="http://schemas.microsoft.com/office/drawing/2014/main" id="{5E1A6E59-64A4-4E01-B255-E72171163E22}"/>
              </a:ext>
            </a:extLst>
          </p:cNvPr>
          <p:cNvSpPr>
            <a:spLocks noGrp="1"/>
          </p:cNvSpPr>
          <p:nvPr>
            <p:ph idx="1"/>
          </p:nvPr>
        </p:nvSpPr>
        <p:spPr>
          <a:xfrm>
            <a:off x="863602" y="1073428"/>
            <a:ext cx="7808250" cy="5592416"/>
          </a:xfrm>
        </p:spPr>
        <p:txBody>
          <a:bodyPr>
            <a:normAutofit/>
          </a:bodyPr>
          <a:lstStyle/>
          <a:p>
            <a:r>
              <a:rPr lang="en-US" sz="2000" dirty="0"/>
              <a:t>Here we will work with face detection. Initially, the algorithm needs a lot of positive images (images of faces) and negative images (images without faces) to train the classifier. Then we need to extract features from it. For this, </a:t>
            </a:r>
            <a:r>
              <a:rPr lang="en-US" sz="2000" dirty="0" err="1"/>
              <a:t>haar</a:t>
            </a:r>
            <a:r>
              <a:rPr lang="en-US" sz="2000" dirty="0"/>
              <a:t> features shown in below image are used. They are just like our convolutional kernel. Each feature is a single value obtained by subtracting sum of pixels under white rectangle from sum of pixels under black rectangle.</a:t>
            </a:r>
          </a:p>
          <a:p>
            <a:r>
              <a:rPr lang="en-US" sz="2000" dirty="0"/>
              <a:t>Now all possible sizes and locations of each kernel is used to calculate plenty of features. For each feature calculation, we need to find sum of pixels under white and black rectangles. To solve this, they introduced the integral images. It simplifies calculation of sum of pixels, how large may be the number of pixels, to an operation involving just four pixels. </a:t>
            </a:r>
          </a:p>
        </p:txBody>
      </p:sp>
      <p:sp>
        <p:nvSpPr>
          <p:cNvPr id="4" name="Rectangle 1">
            <a:extLst>
              <a:ext uri="{FF2B5EF4-FFF2-40B4-BE49-F238E27FC236}">
                <a16:creationId xmlns:a16="http://schemas.microsoft.com/office/drawing/2014/main" id="{1CA72542-43C1-4096-A519-7382CC376782}"/>
              </a:ext>
            </a:extLst>
          </p:cNvPr>
          <p:cNvSpPr>
            <a:spLocks noChangeArrowheads="1"/>
          </p:cNvSpPr>
          <p:nvPr/>
        </p:nvSpPr>
        <p:spPr bwMode="auto">
          <a:xfrm>
            <a:off x="-127000" y="-1238070"/>
            <a:ext cx="364715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2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2">
            <a:extLst>
              <a:ext uri="{FF2B5EF4-FFF2-40B4-BE49-F238E27FC236}">
                <a16:creationId xmlns:a16="http://schemas.microsoft.com/office/drawing/2014/main" id="{B5363469-3AE9-463F-A237-C3286176B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1931" y="2044441"/>
            <a:ext cx="3048000" cy="2581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613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CAD2E2-D0E7-4C28-92BB-BCBD25569C4C}"/>
              </a:ext>
            </a:extLst>
          </p:cNvPr>
          <p:cNvSpPr>
            <a:spLocks noGrp="1"/>
          </p:cNvSpPr>
          <p:nvPr>
            <p:ph idx="1"/>
          </p:nvPr>
        </p:nvSpPr>
        <p:spPr>
          <a:xfrm>
            <a:off x="671733" y="759654"/>
            <a:ext cx="10131425" cy="5458265"/>
          </a:xfrm>
        </p:spPr>
        <p:txBody>
          <a:bodyPr>
            <a:normAutofit/>
          </a:bodyPr>
          <a:lstStyle/>
          <a:p>
            <a:r>
              <a:rPr lang="en-US" sz="2400" dirty="0"/>
              <a:t>But among all these features we calculated, most of them are irrelevant. For example, consider the image below. Top row shows two good features.</a:t>
            </a:r>
          </a:p>
          <a:p>
            <a:r>
              <a:rPr lang="en-US" sz="2400" dirty="0"/>
              <a:t> The first feature selected seems to focus on the property that the region of the eyes is often darker than the region of the nose and cheeks.</a:t>
            </a:r>
          </a:p>
          <a:p>
            <a:r>
              <a:rPr lang="en-US" sz="2400" dirty="0"/>
              <a:t> The second feature selected relies on the property that the eyes are darker than the bridge of the nose. But the same windows applying on cheeks or any other place is irrelevant.</a:t>
            </a:r>
          </a:p>
          <a:p>
            <a:r>
              <a:rPr lang="en-US" sz="2400" dirty="0"/>
              <a:t> So how do we select the best features out of 160000+ features? It is achieved by </a:t>
            </a:r>
            <a:r>
              <a:rPr lang="en-US" sz="2400" b="1" dirty="0" err="1"/>
              <a:t>Adaboost</a:t>
            </a:r>
            <a:r>
              <a:rPr lang="en-US" sz="2400" dirty="0"/>
              <a:t>.</a:t>
            </a:r>
          </a:p>
          <a:p>
            <a:r>
              <a:rPr lang="en-IN" sz="2200" dirty="0"/>
              <a:t>:</a:t>
            </a:r>
            <a:r>
              <a:rPr lang="en-US" sz="2200" dirty="0"/>
              <a:t>AdaBoost is an ensemble learning method (also known as “meta-learning”) which was initially created to increase the efficiency of binary classifiers. AdaBoost uses an iterative approach to learn from the mistakes of weak classifiers, and turn them into strong ones.</a:t>
            </a:r>
            <a:endParaRPr lang="en-IN" sz="2200" dirty="0"/>
          </a:p>
          <a:p>
            <a:endParaRPr lang="en-IN" dirty="0"/>
          </a:p>
          <a:p>
            <a:endParaRPr lang="en-IN" dirty="0"/>
          </a:p>
        </p:txBody>
      </p:sp>
    </p:spTree>
    <p:extLst>
      <p:ext uri="{BB962C8B-B14F-4D97-AF65-F5344CB8AC3E}">
        <p14:creationId xmlns:p14="http://schemas.microsoft.com/office/powerpoint/2010/main" val="3974705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38B63-AB22-47A9-BE73-23D88E3B2A12}"/>
              </a:ext>
            </a:extLst>
          </p:cNvPr>
          <p:cNvSpPr>
            <a:spLocks noGrp="1"/>
          </p:cNvSpPr>
          <p:nvPr>
            <p:ph type="title"/>
          </p:nvPr>
        </p:nvSpPr>
        <p:spPr>
          <a:xfrm>
            <a:off x="685801" y="609601"/>
            <a:ext cx="10131425" cy="5523913"/>
          </a:xfrm>
        </p:spPr>
        <p:txBody>
          <a:bodyPr/>
          <a:lstStyle/>
          <a:p>
            <a:pPr algn="ctr"/>
            <a:r>
              <a:rPr lang="en-IN" dirty="0"/>
              <a:t>Implementation </a:t>
            </a:r>
          </a:p>
        </p:txBody>
      </p:sp>
    </p:spTree>
    <p:extLst>
      <p:ext uri="{BB962C8B-B14F-4D97-AF65-F5344CB8AC3E}">
        <p14:creationId xmlns:p14="http://schemas.microsoft.com/office/powerpoint/2010/main" val="1883668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7AD87-855B-4187-907B-EE37B67E5406}"/>
              </a:ext>
            </a:extLst>
          </p:cNvPr>
          <p:cNvSpPr>
            <a:spLocks noGrp="1"/>
          </p:cNvSpPr>
          <p:nvPr>
            <p:ph type="title"/>
          </p:nvPr>
        </p:nvSpPr>
        <p:spPr>
          <a:xfrm>
            <a:off x="685801" y="609600"/>
            <a:ext cx="10131425" cy="698695"/>
          </a:xfrm>
        </p:spPr>
        <p:txBody>
          <a:bodyPr/>
          <a:lstStyle/>
          <a:p>
            <a:r>
              <a:rPr lang="en-IN" dirty="0"/>
              <a:t>Results</a:t>
            </a:r>
          </a:p>
        </p:txBody>
      </p:sp>
      <p:pic>
        <p:nvPicPr>
          <p:cNvPr id="5" name="Picture 4">
            <a:extLst>
              <a:ext uri="{FF2B5EF4-FFF2-40B4-BE49-F238E27FC236}">
                <a16:creationId xmlns:a16="http://schemas.microsoft.com/office/drawing/2014/main" id="{7ABD7EA4-3B47-4E6F-AC06-5C90ECFB09D1}"/>
              </a:ext>
            </a:extLst>
          </p:cNvPr>
          <p:cNvPicPr>
            <a:picLocks noChangeAspect="1"/>
          </p:cNvPicPr>
          <p:nvPr/>
        </p:nvPicPr>
        <p:blipFill>
          <a:blip r:embed="rId2"/>
          <a:stretch>
            <a:fillRect/>
          </a:stretch>
        </p:blipFill>
        <p:spPr>
          <a:xfrm>
            <a:off x="1041009" y="1719023"/>
            <a:ext cx="9115865" cy="4076866"/>
          </a:xfrm>
          <a:prstGeom prst="rect">
            <a:avLst/>
          </a:prstGeom>
        </p:spPr>
      </p:pic>
      <p:sp>
        <p:nvSpPr>
          <p:cNvPr id="6" name="TextBox 5">
            <a:extLst>
              <a:ext uri="{FF2B5EF4-FFF2-40B4-BE49-F238E27FC236}">
                <a16:creationId xmlns:a16="http://schemas.microsoft.com/office/drawing/2014/main" id="{72D034BA-022F-456A-8114-43CEF9B24C4F}"/>
              </a:ext>
            </a:extLst>
          </p:cNvPr>
          <p:cNvSpPr txBox="1"/>
          <p:nvPr/>
        </p:nvSpPr>
        <p:spPr>
          <a:xfrm>
            <a:off x="2841674" y="6063734"/>
            <a:ext cx="5289452" cy="369332"/>
          </a:xfrm>
          <a:prstGeom prst="rect">
            <a:avLst/>
          </a:prstGeom>
          <a:noFill/>
        </p:spPr>
        <p:txBody>
          <a:bodyPr wrap="square" rtlCol="0">
            <a:spAutoFit/>
          </a:bodyPr>
          <a:lstStyle/>
          <a:p>
            <a:pPr algn="ctr"/>
            <a:r>
              <a:rPr lang="en-IN" dirty="0"/>
              <a:t>Object detection of cars</a:t>
            </a:r>
          </a:p>
        </p:txBody>
      </p:sp>
    </p:spTree>
    <p:extLst>
      <p:ext uri="{BB962C8B-B14F-4D97-AF65-F5344CB8AC3E}">
        <p14:creationId xmlns:p14="http://schemas.microsoft.com/office/powerpoint/2010/main" val="29883402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480</TotalTime>
  <Words>996</Words>
  <Application>Microsoft Office PowerPoint</Application>
  <PresentationFormat>Widescreen</PresentationFormat>
  <Paragraphs>53</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Object Detection using Haar Cascade </vt:lpstr>
      <vt:lpstr>Computer Vision</vt:lpstr>
      <vt:lpstr>What is Object Detection?</vt:lpstr>
      <vt:lpstr>Why is object detection important?</vt:lpstr>
      <vt:lpstr>Haar Cascade</vt:lpstr>
      <vt:lpstr>Algorithm working of  HAAR CAscade</vt:lpstr>
      <vt:lpstr>PowerPoint Presentation</vt:lpstr>
      <vt:lpstr>Implementation </vt:lpstr>
      <vt:lpstr>Results</vt:lpstr>
      <vt:lpstr>Limitations of HAAR Cascade</vt:lpstr>
      <vt:lpstr>Software Requirement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 using Haar Cascade </dc:title>
  <dc:creator>Apoorv Khare</dc:creator>
  <cp:lastModifiedBy>Siddhant Khare</cp:lastModifiedBy>
  <cp:revision>21</cp:revision>
  <dcterms:created xsi:type="dcterms:W3CDTF">2020-07-11T05:04:54Z</dcterms:created>
  <dcterms:modified xsi:type="dcterms:W3CDTF">2020-07-12T14:27:01Z</dcterms:modified>
</cp:coreProperties>
</file>