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Old Standard TT"/>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4C9B050-C397-49AE-A348-80EDD6D92376}">
  <a:tblStyle styleId="{C4C9B050-C397-49AE-A348-80EDD6D923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ldStandardTT-regular.fntdata"/><Relationship Id="rId25" Type="http://schemas.openxmlformats.org/officeDocument/2006/relationships/font" Target="fonts/Roboto-boldItalic.fntdata"/><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a491b79e9_0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a491b79e9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a491b79e9_0_1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a491b79e9_0_1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a491b79e9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a491b79e9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a491b79e9_0_1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a491b79e9_0_1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a491b79e9_0_1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a491b79e9_0_1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a4e80508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a4e8050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a491b79e9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a491b79e9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a31fa6ea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a31fa6ea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a491b79e9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a491b79e9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a491b79e9_0_1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a491b79e9_0_1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a491b79e9_0_1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a491b79e9_0_1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a4e80508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a4e80508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a491b79e9_0_1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a491b79e9_0_1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a491b79e9_0_1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a491b79e9_0_1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cikit-learn.org/stable/modules/classes.html#module-sklearn.ensemble" TargetMode="External"/><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Random Forest Algorithm</a:t>
            </a:r>
            <a:endParaRPr b="1"/>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Decision Forest Algorithm(Classification)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graphicFrame>
        <p:nvGraphicFramePr>
          <p:cNvPr id="154" name="Google Shape;154;p22"/>
          <p:cNvGraphicFramePr/>
          <p:nvPr/>
        </p:nvGraphicFramePr>
        <p:xfrm>
          <a:off x="952500" y="2000250"/>
          <a:ext cx="3000000" cy="3000000"/>
        </p:xfrm>
        <a:graphic>
          <a:graphicData uri="http://schemas.openxmlformats.org/drawingml/2006/table">
            <a:tbl>
              <a:tblPr>
                <a:noFill/>
                <a:tableStyleId>{C4C9B050-C397-49AE-A348-80EDD6D92376}</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Color</a:t>
                      </a:r>
                      <a:endParaRPr b="1"/>
                    </a:p>
                  </a:txBody>
                  <a:tcPr marT="91425" marB="91425" marR="91425" marL="91425"/>
                </a:tc>
                <a:tc>
                  <a:txBody>
                    <a:bodyPr/>
                    <a:lstStyle/>
                    <a:p>
                      <a:pPr indent="0" lvl="0" marL="0" rtl="0" algn="l">
                        <a:spcBef>
                          <a:spcPts val="0"/>
                        </a:spcBef>
                        <a:spcAft>
                          <a:spcPts val="0"/>
                        </a:spcAft>
                        <a:buNone/>
                      </a:pPr>
                      <a:r>
                        <a:rPr b="1" lang="en"/>
                        <a:t>Diameter</a:t>
                      </a:r>
                      <a:endParaRPr b="1"/>
                    </a:p>
                  </a:txBody>
                  <a:tcPr marT="91425" marB="91425" marR="91425" marL="91425"/>
                </a:tc>
                <a:tc>
                  <a:txBody>
                    <a:bodyPr/>
                    <a:lstStyle/>
                    <a:p>
                      <a:pPr indent="0" lvl="0" marL="0" rtl="0" algn="l">
                        <a:spcBef>
                          <a:spcPts val="0"/>
                        </a:spcBef>
                        <a:spcAft>
                          <a:spcPts val="0"/>
                        </a:spcAft>
                        <a:buNone/>
                      </a:pPr>
                      <a:r>
                        <a:rPr b="1" lang="en"/>
                        <a:t>Season</a:t>
                      </a:r>
                      <a:endParaRPr b="1"/>
                    </a:p>
                  </a:txBody>
                  <a:tcPr marT="91425" marB="91425" marR="91425" marL="91425"/>
                </a:tc>
                <a:tc>
                  <a:txBody>
                    <a:bodyPr/>
                    <a:lstStyle/>
                    <a:p>
                      <a:pPr indent="0" lvl="0" marL="0" rtl="0" algn="l">
                        <a:spcBef>
                          <a:spcPts val="0"/>
                        </a:spcBef>
                        <a:spcAft>
                          <a:spcPts val="0"/>
                        </a:spcAft>
                        <a:buNone/>
                      </a:pPr>
                      <a:r>
                        <a:rPr b="1" lang="en"/>
                        <a:t>Label</a:t>
                      </a:r>
                      <a:endParaRPr b="1"/>
                    </a:p>
                  </a:txBody>
                  <a:tcPr marT="91425" marB="91425" marR="91425" marL="91425"/>
                </a:tc>
              </a:tr>
              <a:tr h="381000">
                <a:tc>
                  <a:txBody>
                    <a:bodyPr/>
                    <a:lstStyle/>
                    <a:p>
                      <a:pPr indent="0" lvl="0" marL="0" rtl="0" algn="l">
                        <a:spcBef>
                          <a:spcPts val="0"/>
                        </a:spcBef>
                        <a:spcAft>
                          <a:spcPts val="0"/>
                        </a:spcAft>
                        <a:buNone/>
                      </a:pPr>
                      <a:r>
                        <a:rPr lang="en"/>
                        <a:t>Red</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Winter</a:t>
                      </a:r>
                      <a:endParaRPr/>
                    </a:p>
                  </a:txBody>
                  <a:tcPr marT="91425" marB="91425" marR="91425" marL="91425"/>
                </a:tc>
                <a:tc>
                  <a:txBody>
                    <a:bodyPr/>
                    <a:lstStyle/>
                    <a:p>
                      <a:pPr indent="0" lvl="0" marL="0" rtl="0" algn="l">
                        <a:spcBef>
                          <a:spcPts val="0"/>
                        </a:spcBef>
                        <a:spcAft>
                          <a:spcPts val="0"/>
                        </a:spcAft>
                        <a:buNone/>
                      </a:pPr>
                      <a:r>
                        <a:rPr lang="en"/>
                        <a:t>Apple</a:t>
                      </a:r>
                      <a:endParaRPr/>
                    </a:p>
                  </a:txBody>
                  <a:tcPr marT="91425" marB="91425" marR="91425" marL="91425"/>
                </a:tc>
              </a:tr>
              <a:tr h="381000">
                <a:tc>
                  <a:txBody>
                    <a:bodyPr/>
                    <a:lstStyle/>
                    <a:p>
                      <a:pPr indent="0" lvl="0" marL="0" rtl="0" algn="l">
                        <a:spcBef>
                          <a:spcPts val="0"/>
                        </a:spcBef>
                        <a:spcAft>
                          <a:spcPts val="0"/>
                        </a:spcAft>
                        <a:buNone/>
                      </a:pPr>
                      <a:r>
                        <a:rPr lang="en"/>
                        <a:t>Yellow</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Summer</a:t>
                      </a:r>
                      <a:endParaRPr/>
                    </a:p>
                  </a:txBody>
                  <a:tcPr marT="91425" marB="91425" marR="91425" marL="91425"/>
                </a:tc>
                <a:tc>
                  <a:txBody>
                    <a:bodyPr/>
                    <a:lstStyle/>
                    <a:p>
                      <a:pPr indent="0" lvl="0" marL="0" rtl="0" algn="l">
                        <a:spcBef>
                          <a:spcPts val="0"/>
                        </a:spcBef>
                        <a:spcAft>
                          <a:spcPts val="0"/>
                        </a:spcAft>
                        <a:buNone/>
                      </a:pPr>
                      <a:r>
                        <a:rPr lang="en"/>
                        <a:t>Lemon</a:t>
                      </a:r>
                      <a:endParaRPr/>
                    </a:p>
                  </a:txBody>
                  <a:tcPr marT="91425" marB="91425" marR="91425" marL="91425"/>
                </a:tc>
              </a:tr>
              <a:tr h="381000">
                <a:tc>
                  <a:txBody>
                    <a:bodyPr/>
                    <a:lstStyle/>
                    <a:p>
                      <a:pPr indent="0" lvl="0" marL="0" rtl="0" algn="l">
                        <a:spcBef>
                          <a:spcPts val="0"/>
                        </a:spcBef>
                        <a:spcAft>
                          <a:spcPts val="0"/>
                        </a:spcAft>
                        <a:buNone/>
                      </a:pPr>
                      <a:r>
                        <a:rPr lang="en"/>
                        <a:t>Red</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Winter</a:t>
                      </a:r>
                      <a:endParaRPr/>
                    </a:p>
                  </a:txBody>
                  <a:tcPr marT="91425" marB="91425" marR="91425" marL="91425"/>
                </a:tc>
                <a:tc>
                  <a:txBody>
                    <a:bodyPr/>
                    <a:lstStyle/>
                    <a:p>
                      <a:pPr indent="0" lvl="0" marL="0" rtl="0" algn="l">
                        <a:spcBef>
                          <a:spcPts val="0"/>
                        </a:spcBef>
                        <a:spcAft>
                          <a:spcPts val="0"/>
                        </a:spcAft>
                        <a:buNone/>
                      </a:pPr>
                      <a:r>
                        <a:rPr lang="en"/>
                        <a:t>Cherry</a:t>
                      </a:r>
                      <a:endParaRPr/>
                    </a:p>
                  </a:txBody>
                  <a:tcPr marT="91425" marB="91425" marR="91425" marL="91425"/>
                </a:tc>
              </a:tr>
              <a:tr h="381000">
                <a:tc>
                  <a:txBody>
                    <a:bodyPr/>
                    <a:lstStyle/>
                    <a:p>
                      <a:pPr indent="0" lvl="0" marL="0" rtl="0" algn="l">
                        <a:spcBef>
                          <a:spcPts val="0"/>
                        </a:spcBef>
                        <a:spcAft>
                          <a:spcPts val="0"/>
                        </a:spcAft>
                        <a:buNone/>
                      </a:pPr>
                      <a:r>
                        <a:rPr lang="en"/>
                        <a:t>Yellow</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Summer</a:t>
                      </a:r>
                      <a:endParaRPr/>
                    </a:p>
                  </a:txBody>
                  <a:tcPr marT="91425" marB="91425" marR="91425" marL="91425"/>
                </a:tc>
                <a:tc>
                  <a:txBody>
                    <a:bodyPr/>
                    <a:lstStyle/>
                    <a:p>
                      <a:pPr indent="0" lvl="0" marL="0" rtl="0" algn="l">
                        <a:spcBef>
                          <a:spcPts val="0"/>
                        </a:spcBef>
                        <a:spcAft>
                          <a:spcPts val="0"/>
                        </a:spcAft>
                        <a:buNone/>
                      </a:pPr>
                      <a:r>
                        <a:rPr lang="en"/>
                        <a:t>Lemon</a:t>
                      </a:r>
                      <a:endParaRPr/>
                    </a:p>
                  </a:txBody>
                  <a:tcPr marT="91425" marB="91425" marR="91425" marL="91425"/>
                </a:tc>
              </a:tr>
              <a:tr h="381000">
                <a:tc>
                  <a:txBody>
                    <a:bodyPr/>
                    <a:lstStyle/>
                    <a:p>
                      <a:pPr indent="0" lvl="0" marL="0" rtl="0" algn="l">
                        <a:spcBef>
                          <a:spcPts val="0"/>
                        </a:spcBef>
                        <a:spcAft>
                          <a:spcPts val="0"/>
                        </a:spcAft>
                        <a:buNone/>
                      </a:pPr>
                      <a:r>
                        <a:rPr lang="en"/>
                        <a:t>Red</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Winter</a:t>
                      </a:r>
                      <a:endParaRPr/>
                    </a:p>
                  </a:txBody>
                  <a:tcPr marT="91425" marB="91425" marR="91425" marL="91425"/>
                </a:tc>
                <a:tc>
                  <a:txBody>
                    <a:bodyPr/>
                    <a:lstStyle/>
                    <a:p>
                      <a:pPr indent="0" lvl="0" marL="0" rtl="0" algn="l">
                        <a:spcBef>
                          <a:spcPts val="0"/>
                        </a:spcBef>
                        <a:spcAft>
                          <a:spcPts val="0"/>
                        </a:spcAft>
                        <a:buNone/>
                      </a:pPr>
                      <a:r>
                        <a:rPr lang="en"/>
                        <a:t>Apple</a:t>
                      </a:r>
                      <a:endParaRPr/>
                    </a:p>
                  </a:txBody>
                  <a:tcPr marT="91425" marB="91425" marR="91425" marL="91425"/>
                </a:tc>
              </a:tr>
              <a:tr h="381000">
                <a:tc>
                  <a:txBody>
                    <a:bodyPr/>
                    <a:lstStyle/>
                    <a:p>
                      <a:pPr indent="0" lvl="0" marL="0" rtl="0" algn="l">
                        <a:spcBef>
                          <a:spcPts val="0"/>
                        </a:spcBef>
                        <a:spcAft>
                          <a:spcPts val="0"/>
                        </a:spcAft>
                        <a:buNone/>
                      </a:pPr>
                      <a:r>
                        <a:rPr lang="en"/>
                        <a:t>Red</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Winter</a:t>
                      </a:r>
                      <a:endParaRPr/>
                    </a:p>
                  </a:txBody>
                  <a:tcPr marT="91425" marB="91425" marR="91425" marL="91425"/>
                </a:tc>
                <a:tc>
                  <a:txBody>
                    <a:bodyPr/>
                    <a:lstStyle/>
                    <a:p>
                      <a:pPr indent="0" lvl="0" marL="0" rtl="0" algn="l">
                        <a:spcBef>
                          <a:spcPts val="0"/>
                        </a:spcBef>
                        <a:spcAft>
                          <a:spcPts val="0"/>
                        </a:spcAft>
                        <a:buNone/>
                      </a:pPr>
                      <a:r>
                        <a:rPr lang="en"/>
                        <a:t>Cherry</a:t>
                      </a:r>
                      <a:endParaRPr/>
                    </a:p>
                  </a:txBody>
                  <a:tcPr marT="91425" marB="91425" marR="91425" marL="91425"/>
                </a:tc>
              </a:tr>
            </a:tbl>
          </a:graphicData>
        </a:graphic>
      </p:graphicFrame>
      <p:sp>
        <p:nvSpPr>
          <p:cNvPr id="155" name="Google Shape;155;p22"/>
          <p:cNvSpPr txBox="1"/>
          <p:nvPr/>
        </p:nvSpPr>
        <p:spPr>
          <a:xfrm>
            <a:off x="508550" y="1081100"/>
            <a:ext cx="73413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Classification model to predict the class:-</a:t>
            </a:r>
            <a:endParaRPr>
              <a:latin typeface="Old Standard TT"/>
              <a:ea typeface="Old Standard TT"/>
              <a:cs typeface="Old Standard TT"/>
              <a:sym typeface="Old Standard TT"/>
            </a:endParaRPr>
          </a:p>
        </p:txBody>
      </p:sp>
      <p:sp>
        <p:nvSpPr>
          <p:cNvPr id="156" name="Google Shape;156;p22"/>
          <p:cNvSpPr txBox="1"/>
          <p:nvPr/>
        </p:nvSpPr>
        <p:spPr>
          <a:xfrm>
            <a:off x="669800" y="1527925"/>
            <a:ext cx="22827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Dataset-</a:t>
            </a:r>
            <a:endParaRPr>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cxnSp>
        <p:nvCxnSpPr>
          <p:cNvPr id="161" name="Google Shape;161;p23"/>
          <p:cNvCxnSpPr>
            <a:stCxn id="162" idx="2"/>
            <a:endCxn id="163" idx="0"/>
          </p:cNvCxnSpPr>
          <p:nvPr/>
        </p:nvCxnSpPr>
        <p:spPr>
          <a:xfrm flipH="1" rot="-5400000">
            <a:off x="4941300" y="696025"/>
            <a:ext cx="726900" cy="1770300"/>
          </a:xfrm>
          <a:prstGeom prst="bentConnector3">
            <a:avLst>
              <a:gd fmla="val 49996" name="adj1"/>
            </a:avLst>
          </a:prstGeom>
          <a:noFill/>
          <a:ln cap="flat" cmpd="sng" w="9525">
            <a:solidFill>
              <a:srgbClr val="2F2F2F"/>
            </a:solidFill>
            <a:prstDash val="solid"/>
            <a:round/>
            <a:headEnd len="med" w="med" type="diamond"/>
            <a:tailEnd len="med" w="med" type="diamond"/>
          </a:ln>
        </p:spPr>
      </p:cxnSp>
      <p:cxnSp>
        <p:nvCxnSpPr>
          <p:cNvPr id="164" name="Google Shape;164;p23"/>
          <p:cNvCxnSpPr>
            <a:stCxn id="163" idx="2"/>
            <a:endCxn id="165" idx="0"/>
          </p:cNvCxnSpPr>
          <p:nvPr/>
        </p:nvCxnSpPr>
        <p:spPr>
          <a:xfrm flipH="1" rot="-5400000">
            <a:off x="6257100" y="2461763"/>
            <a:ext cx="711000" cy="845400"/>
          </a:xfrm>
          <a:prstGeom prst="bentConnector3">
            <a:avLst>
              <a:gd fmla="val 50000" name="adj1"/>
            </a:avLst>
          </a:prstGeom>
          <a:noFill/>
          <a:ln cap="flat" cmpd="sng" w="9525">
            <a:solidFill>
              <a:srgbClr val="3D3D3D"/>
            </a:solidFill>
            <a:prstDash val="solid"/>
            <a:round/>
            <a:headEnd len="med" w="med" type="diamond"/>
            <a:tailEnd len="med" w="med" type="diamond"/>
          </a:ln>
        </p:spPr>
      </p:cxnSp>
      <p:cxnSp>
        <p:nvCxnSpPr>
          <p:cNvPr id="166" name="Google Shape;166;p23"/>
          <p:cNvCxnSpPr>
            <a:stCxn id="167" idx="0"/>
            <a:endCxn id="163" idx="2"/>
          </p:cNvCxnSpPr>
          <p:nvPr/>
        </p:nvCxnSpPr>
        <p:spPr>
          <a:xfrm rot="-5400000">
            <a:off x="5411850" y="2461763"/>
            <a:ext cx="711000" cy="845400"/>
          </a:xfrm>
          <a:prstGeom prst="bentConnector3">
            <a:avLst>
              <a:gd fmla="val 50000" name="adj1"/>
            </a:avLst>
          </a:prstGeom>
          <a:noFill/>
          <a:ln cap="flat" cmpd="sng" w="9525">
            <a:solidFill>
              <a:srgbClr val="3D3D3D"/>
            </a:solidFill>
            <a:prstDash val="solid"/>
            <a:round/>
            <a:headEnd len="med" w="med" type="diamond"/>
            <a:tailEnd len="med" w="med" type="diamond"/>
          </a:ln>
        </p:spPr>
      </p:cxnSp>
      <p:cxnSp>
        <p:nvCxnSpPr>
          <p:cNvPr id="168" name="Google Shape;168;p23"/>
          <p:cNvCxnSpPr>
            <a:stCxn id="169" idx="0"/>
            <a:endCxn id="162" idx="2"/>
          </p:cNvCxnSpPr>
          <p:nvPr/>
        </p:nvCxnSpPr>
        <p:spPr>
          <a:xfrm rot="-5400000">
            <a:off x="3171000" y="695963"/>
            <a:ext cx="726900" cy="1770300"/>
          </a:xfrm>
          <a:prstGeom prst="bentConnector3">
            <a:avLst>
              <a:gd fmla="val 49996" name="adj1"/>
            </a:avLst>
          </a:prstGeom>
          <a:noFill/>
          <a:ln cap="flat" cmpd="sng" w="9525">
            <a:solidFill>
              <a:srgbClr val="2F2F2F"/>
            </a:solidFill>
            <a:prstDash val="solid"/>
            <a:round/>
            <a:headEnd len="med" w="med" type="diamond"/>
            <a:tailEnd len="med" w="med" type="diamond"/>
          </a:ln>
        </p:spPr>
      </p:cxnSp>
      <p:sp>
        <p:nvSpPr>
          <p:cNvPr id="162" name="Google Shape;162;p23"/>
          <p:cNvSpPr txBox="1"/>
          <p:nvPr/>
        </p:nvSpPr>
        <p:spPr>
          <a:xfrm>
            <a:off x="3650550" y="490825"/>
            <a:ext cx="1538100" cy="72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3D3D3D"/>
                </a:solidFill>
                <a:latin typeface="Roboto"/>
                <a:ea typeface="Roboto"/>
                <a:cs typeface="Roboto"/>
                <a:sym typeface="Roboto"/>
              </a:rPr>
              <a:t>D(Apple, Lemon, Cherry)</a:t>
            </a:r>
            <a:endParaRPr b="1" sz="1300">
              <a:solidFill>
                <a:srgbClr val="3D3D3D"/>
              </a:solidFill>
              <a:latin typeface="Roboto"/>
              <a:ea typeface="Roboto"/>
              <a:cs typeface="Roboto"/>
              <a:sym typeface="Roboto"/>
            </a:endParaRPr>
          </a:p>
          <a:p>
            <a:pPr indent="0" lvl="0" marL="0" rtl="0" algn="ctr">
              <a:spcBef>
                <a:spcPts val="0"/>
              </a:spcBef>
              <a:spcAft>
                <a:spcPts val="0"/>
              </a:spcAft>
              <a:buNone/>
            </a:pPr>
            <a:r>
              <a:rPr lang="en" sz="1300">
                <a:solidFill>
                  <a:srgbClr val="3D3D3D"/>
                </a:solidFill>
                <a:latin typeface="Roboto"/>
                <a:ea typeface="Roboto"/>
                <a:cs typeface="Roboto"/>
                <a:sym typeface="Roboto"/>
              </a:rPr>
              <a:t>Is Diameter&gt;=3 ?</a:t>
            </a:r>
            <a:endParaRPr sz="1300">
              <a:solidFill>
                <a:srgbClr val="3D3D3D"/>
              </a:solidFill>
              <a:latin typeface="Roboto"/>
              <a:ea typeface="Roboto"/>
              <a:cs typeface="Roboto"/>
              <a:sym typeface="Roboto"/>
            </a:endParaRPr>
          </a:p>
        </p:txBody>
      </p:sp>
      <p:sp>
        <p:nvSpPr>
          <p:cNvPr id="169" name="Google Shape;169;p23"/>
          <p:cNvSpPr txBox="1"/>
          <p:nvPr/>
        </p:nvSpPr>
        <p:spPr>
          <a:xfrm>
            <a:off x="1880250" y="19445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D3D3D"/>
                </a:solidFill>
                <a:latin typeface="Roboto"/>
                <a:ea typeface="Roboto"/>
                <a:cs typeface="Roboto"/>
                <a:sym typeface="Roboto"/>
              </a:rPr>
              <a:t>Cherry</a:t>
            </a:r>
            <a:endParaRPr b="1">
              <a:solidFill>
                <a:srgbClr val="3D3D3D"/>
              </a:solidFill>
              <a:latin typeface="Roboto"/>
              <a:ea typeface="Roboto"/>
              <a:cs typeface="Roboto"/>
              <a:sym typeface="Roboto"/>
            </a:endParaRPr>
          </a:p>
        </p:txBody>
      </p:sp>
      <p:sp>
        <p:nvSpPr>
          <p:cNvPr id="163" name="Google Shape;163;p23"/>
          <p:cNvSpPr txBox="1"/>
          <p:nvPr/>
        </p:nvSpPr>
        <p:spPr>
          <a:xfrm>
            <a:off x="5420850" y="19445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3D3D3D"/>
                </a:solidFill>
                <a:latin typeface="Roboto"/>
                <a:ea typeface="Roboto"/>
                <a:cs typeface="Roboto"/>
                <a:sym typeface="Roboto"/>
              </a:rPr>
              <a:t>D(Apple,Lemon)</a:t>
            </a:r>
            <a:endParaRPr b="1" sz="1300">
              <a:solidFill>
                <a:srgbClr val="3D3D3D"/>
              </a:solidFill>
              <a:latin typeface="Roboto"/>
              <a:ea typeface="Roboto"/>
              <a:cs typeface="Roboto"/>
              <a:sym typeface="Roboto"/>
            </a:endParaRPr>
          </a:p>
          <a:p>
            <a:pPr indent="0" lvl="0" marL="0" rtl="0" algn="ctr">
              <a:spcBef>
                <a:spcPts val="0"/>
              </a:spcBef>
              <a:spcAft>
                <a:spcPts val="0"/>
              </a:spcAft>
              <a:buNone/>
            </a:pPr>
            <a:r>
              <a:rPr lang="en" sz="1300">
                <a:solidFill>
                  <a:srgbClr val="3D3D3D"/>
                </a:solidFill>
                <a:latin typeface="Roboto"/>
                <a:ea typeface="Roboto"/>
                <a:cs typeface="Roboto"/>
                <a:sym typeface="Roboto"/>
              </a:rPr>
              <a:t>Is Color Yellow ?</a:t>
            </a:r>
            <a:endParaRPr sz="1300">
              <a:solidFill>
                <a:srgbClr val="3D3D3D"/>
              </a:solidFill>
              <a:latin typeface="Roboto"/>
              <a:ea typeface="Roboto"/>
              <a:cs typeface="Roboto"/>
              <a:sym typeface="Roboto"/>
            </a:endParaRPr>
          </a:p>
        </p:txBody>
      </p:sp>
      <p:sp>
        <p:nvSpPr>
          <p:cNvPr id="165" name="Google Shape;165;p23"/>
          <p:cNvSpPr txBox="1"/>
          <p:nvPr/>
        </p:nvSpPr>
        <p:spPr>
          <a:xfrm>
            <a:off x="6266100" y="32399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D3D3D"/>
                </a:solidFill>
                <a:latin typeface="Roboto"/>
                <a:ea typeface="Roboto"/>
                <a:cs typeface="Roboto"/>
                <a:sym typeface="Roboto"/>
              </a:rPr>
              <a:t>Lemon</a:t>
            </a:r>
            <a:endParaRPr b="1">
              <a:solidFill>
                <a:srgbClr val="3D3D3D"/>
              </a:solidFill>
              <a:latin typeface="Roboto"/>
              <a:ea typeface="Roboto"/>
              <a:cs typeface="Roboto"/>
              <a:sym typeface="Roboto"/>
            </a:endParaRPr>
          </a:p>
        </p:txBody>
      </p:sp>
      <p:sp>
        <p:nvSpPr>
          <p:cNvPr id="167" name="Google Shape;167;p23"/>
          <p:cNvSpPr txBox="1"/>
          <p:nvPr/>
        </p:nvSpPr>
        <p:spPr>
          <a:xfrm>
            <a:off x="4575600" y="32399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3D3D3D"/>
                </a:solidFill>
                <a:latin typeface="Roboto"/>
                <a:ea typeface="Roboto"/>
                <a:cs typeface="Roboto"/>
                <a:sym typeface="Roboto"/>
              </a:rPr>
              <a:t>Apple</a:t>
            </a:r>
            <a:endParaRPr b="1" sz="1300">
              <a:solidFill>
                <a:srgbClr val="3D3D3D"/>
              </a:solidFill>
              <a:latin typeface="Roboto"/>
              <a:ea typeface="Roboto"/>
              <a:cs typeface="Roboto"/>
              <a:sym typeface="Roboto"/>
            </a:endParaRPr>
          </a:p>
        </p:txBody>
      </p:sp>
      <p:sp>
        <p:nvSpPr>
          <p:cNvPr id="170" name="Google Shape;170;p23"/>
          <p:cNvSpPr txBox="1"/>
          <p:nvPr/>
        </p:nvSpPr>
        <p:spPr>
          <a:xfrm>
            <a:off x="2715625" y="1233575"/>
            <a:ext cx="33981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False					      True</a:t>
            </a:r>
            <a:endParaRPr>
              <a:latin typeface="Old Standard TT"/>
              <a:ea typeface="Old Standard TT"/>
              <a:cs typeface="Old Standard TT"/>
              <a:sym typeface="Old Standard TT"/>
            </a:endParaRPr>
          </a:p>
        </p:txBody>
      </p:sp>
      <p:sp>
        <p:nvSpPr>
          <p:cNvPr id="171" name="Google Shape;171;p23"/>
          <p:cNvSpPr txBox="1"/>
          <p:nvPr/>
        </p:nvSpPr>
        <p:spPr>
          <a:xfrm>
            <a:off x="5332875" y="2585725"/>
            <a:ext cx="1702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False		  True</a:t>
            </a:r>
            <a:endParaRPr>
              <a:latin typeface="Old Standard TT"/>
              <a:ea typeface="Old Standard TT"/>
              <a:cs typeface="Old Standard TT"/>
              <a:sym typeface="Old Standard TT"/>
            </a:endParaRPr>
          </a:p>
        </p:txBody>
      </p:sp>
      <p:sp>
        <p:nvSpPr>
          <p:cNvPr id="172" name="Google Shape;172;p23"/>
          <p:cNvSpPr txBox="1"/>
          <p:nvPr/>
        </p:nvSpPr>
        <p:spPr>
          <a:xfrm>
            <a:off x="409175" y="225400"/>
            <a:ext cx="20121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Old Standard TT"/>
                <a:ea typeface="Old Standard TT"/>
                <a:cs typeface="Old Standard TT"/>
                <a:sym typeface="Old Standard TT"/>
              </a:rPr>
              <a:t>Decision Tree 1:-</a:t>
            </a:r>
            <a:endParaRPr b="1" sz="1700">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cxnSp>
        <p:nvCxnSpPr>
          <p:cNvPr id="177" name="Google Shape;177;p24"/>
          <p:cNvCxnSpPr>
            <a:stCxn id="178" idx="2"/>
            <a:endCxn id="179" idx="0"/>
          </p:cNvCxnSpPr>
          <p:nvPr/>
        </p:nvCxnSpPr>
        <p:spPr>
          <a:xfrm flipH="1" rot="-5400000">
            <a:off x="4941300" y="696025"/>
            <a:ext cx="726900" cy="1770300"/>
          </a:xfrm>
          <a:prstGeom prst="bentConnector3">
            <a:avLst>
              <a:gd fmla="val 49996" name="adj1"/>
            </a:avLst>
          </a:prstGeom>
          <a:noFill/>
          <a:ln cap="flat" cmpd="sng" w="9525">
            <a:solidFill>
              <a:srgbClr val="2F2F2F"/>
            </a:solidFill>
            <a:prstDash val="solid"/>
            <a:round/>
            <a:headEnd len="med" w="med" type="diamond"/>
            <a:tailEnd len="med" w="med" type="diamond"/>
          </a:ln>
        </p:spPr>
      </p:cxnSp>
      <p:cxnSp>
        <p:nvCxnSpPr>
          <p:cNvPr id="180" name="Google Shape;180;p24"/>
          <p:cNvCxnSpPr>
            <a:stCxn id="179" idx="2"/>
            <a:endCxn id="181" idx="0"/>
          </p:cNvCxnSpPr>
          <p:nvPr/>
        </p:nvCxnSpPr>
        <p:spPr>
          <a:xfrm flipH="1" rot="-5400000">
            <a:off x="6257100" y="2461763"/>
            <a:ext cx="711000" cy="845400"/>
          </a:xfrm>
          <a:prstGeom prst="bentConnector3">
            <a:avLst>
              <a:gd fmla="val 50000" name="adj1"/>
            </a:avLst>
          </a:prstGeom>
          <a:noFill/>
          <a:ln cap="flat" cmpd="sng" w="9525">
            <a:solidFill>
              <a:srgbClr val="3D3D3D"/>
            </a:solidFill>
            <a:prstDash val="solid"/>
            <a:round/>
            <a:headEnd len="med" w="med" type="diamond"/>
            <a:tailEnd len="med" w="med" type="diamond"/>
          </a:ln>
        </p:spPr>
      </p:cxnSp>
      <p:cxnSp>
        <p:nvCxnSpPr>
          <p:cNvPr id="182" name="Google Shape;182;p24"/>
          <p:cNvCxnSpPr>
            <a:stCxn id="183" idx="0"/>
            <a:endCxn id="179" idx="2"/>
          </p:cNvCxnSpPr>
          <p:nvPr/>
        </p:nvCxnSpPr>
        <p:spPr>
          <a:xfrm rot="-5400000">
            <a:off x="5411850" y="2461763"/>
            <a:ext cx="711000" cy="845400"/>
          </a:xfrm>
          <a:prstGeom prst="bentConnector3">
            <a:avLst>
              <a:gd fmla="val 50000" name="adj1"/>
            </a:avLst>
          </a:prstGeom>
          <a:noFill/>
          <a:ln cap="flat" cmpd="sng" w="9525">
            <a:solidFill>
              <a:srgbClr val="3D3D3D"/>
            </a:solidFill>
            <a:prstDash val="solid"/>
            <a:round/>
            <a:headEnd len="med" w="med" type="diamond"/>
            <a:tailEnd len="med" w="med" type="diamond"/>
          </a:ln>
        </p:spPr>
      </p:cxnSp>
      <p:cxnSp>
        <p:nvCxnSpPr>
          <p:cNvPr id="184" name="Google Shape;184;p24"/>
          <p:cNvCxnSpPr>
            <a:stCxn id="185" idx="0"/>
            <a:endCxn id="178" idx="2"/>
          </p:cNvCxnSpPr>
          <p:nvPr/>
        </p:nvCxnSpPr>
        <p:spPr>
          <a:xfrm rot="-5400000">
            <a:off x="3171000" y="695963"/>
            <a:ext cx="726900" cy="1770300"/>
          </a:xfrm>
          <a:prstGeom prst="bentConnector3">
            <a:avLst>
              <a:gd fmla="val 49996" name="adj1"/>
            </a:avLst>
          </a:prstGeom>
          <a:noFill/>
          <a:ln cap="flat" cmpd="sng" w="9525">
            <a:solidFill>
              <a:srgbClr val="2F2F2F"/>
            </a:solidFill>
            <a:prstDash val="solid"/>
            <a:round/>
            <a:headEnd len="med" w="med" type="diamond"/>
            <a:tailEnd len="med" w="med" type="diamond"/>
          </a:ln>
        </p:spPr>
      </p:cxnSp>
      <p:sp>
        <p:nvSpPr>
          <p:cNvPr id="178" name="Google Shape;178;p24"/>
          <p:cNvSpPr txBox="1"/>
          <p:nvPr/>
        </p:nvSpPr>
        <p:spPr>
          <a:xfrm>
            <a:off x="3650550" y="490825"/>
            <a:ext cx="1538100" cy="72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3D3D3D"/>
                </a:solidFill>
                <a:latin typeface="Roboto"/>
                <a:ea typeface="Roboto"/>
                <a:cs typeface="Roboto"/>
                <a:sym typeface="Roboto"/>
              </a:rPr>
              <a:t>D(Apple, Lemon, Cherry)</a:t>
            </a:r>
            <a:endParaRPr b="1" sz="1300">
              <a:solidFill>
                <a:srgbClr val="3D3D3D"/>
              </a:solidFill>
              <a:latin typeface="Roboto"/>
              <a:ea typeface="Roboto"/>
              <a:cs typeface="Roboto"/>
              <a:sym typeface="Roboto"/>
            </a:endParaRPr>
          </a:p>
          <a:p>
            <a:pPr indent="0" lvl="0" marL="0" rtl="0" algn="ctr">
              <a:spcBef>
                <a:spcPts val="0"/>
              </a:spcBef>
              <a:spcAft>
                <a:spcPts val="0"/>
              </a:spcAft>
              <a:buNone/>
            </a:pPr>
            <a:r>
              <a:rPr lang="en" sz="1300">
                <a:solidFill>
                  <a:srgbClr val="3D3D3D"/>
                </a:solidFill>
                <a:latin typeface="Roboto"/>
                <a:ea typeface="Roboto"/>
                <a:cs typeface="Roboto"/>
                <a:sym typeface="Roboto"/>
              </a:rPr>
              <a:t>Is Color Red ?</a:t>
            </a:r>
            <a:endParaRPr sz="1300">
              <a:solidFill>
                <a:srgbClr val="3D3D3D"/>
              </a:solidFill>
              <a:latin typeface="Roboto"/>
              <a:ea typeface="Roboto"/>
              <a:cs typeface="Roboto"/>
              <a:sym typeface="Roboto"/>
            </a:endParaRPr>
          </a:p>
        </p:txBody>
      </p:sp>
      <p:sp>
        <p:nvSpPr>
          <p:cNvPr id="185" name="Google Shape;185;p24"/>
          <p:cNvSpPr txBox="1"/>
          <p:nvPr/>
        </p:nvSpPr>
        <p:spPr>
          <a:xfrm>
            <a:off x="1880250" y="19445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D3D3D"/>
                </a:solidFill>
                <a:latin typeface="Roboto"/>
                <a:ea typeface="Roboto"/>
                <a:cs typeface="Roboto"/>
                <a:sym typeface="Roboto"/>
              </a:rPr>
              <a:t>Lemon</a:t>
            </a:r>
            <a:endParaRPr b="1">
              <a:solidFill>
                <a:srgbClr val="3D3D3D"/>
              </a:solidFill>
              <a:latin typeface="Roboto"/>
              <a:ea typeface="Roboto"/>
              <a:cs typeface="Roboto"/>
              <a:sym typeface="Roboto"/>
            </a:endParaRPr>
          </a:p>
        </p:txBody>
      </p:sp>
      <p:sp>
        <p:nvSpPr>
          <p:cNvPr id="179" name="Google Shape;179;p24"/>
          <p:cNvSpPr txBox="1"/>
          <p:nvPr/>
        </p:nvSpPr>
        <p:spPr>
          <a:xfrm>
            <a:off x="5420850" y="19445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3D3D3D"/>
                </a:solidFill>
                <a:latin typeface="Roboto"/>
                <a:ea typeface="Roboto"/>
                <a:cs typeface="Roboto"/>
                <a:sym typeface="Roboto"/>
              </a:rPr>
              <a:t>D(Apple,Lemon)</a:t>
            </a:r>
            <a:endParaRPr b="1" sz="1300">
              <a:solidFill>
                <a:srgbClr val="3D3D3D"/>
              </a:solidFill>
              <a:latin typeface="Roboto"/>
              <a:ea typeface="Roboto"/>
              <a:cs typeface="Roboto"/>
              <a:sym typeface="Roboto"/>
            </a:endParaRPr>
          </a:p>
          <a:p>
            <a:pPr indent="0" lvl="0" marL="0" rtl="0" algn="ctr">
              <a:spcBef>
                <a:spcPts val="0"/>
              </a:spcBef>
              <a:spcAft>
                <a:spcPts val="0"/>
              </a:spcAft>
              <a:buNone/>
            </a:pPr>
            <a:r>
              <a:rPr lang="en" sz="1300">
                <a:solidFill>
                  <a:srgbClr val="3D3D3D"/>
                </a:solidFill>
                <a:latin typeface="Roboto"/>
                <a:ea typeface="Roboto"/>
                <a:cs typeface="Roboto"/>
                <a:sym typeface="Roboto"/>
              </a:rPr>
              <a:t>Is Diameter &gt;=3 ?</a:t>
            </a:r>
            <a:endParaRPr sz="1300">
              <a:solidFill>
                <a:srgbClr val="3D3D3D"/>
              </a:solidFill>
              <a:latin typeface="Roboto"/>
              <a:ea typeface="Roboto"/>
              <a:cs typeface="Roboto"/>
              <a:sym typeface="Roboto"/>
            </a:endParaRPr>
          </a:p>
        </p:txBody>
      </p:sp>
      <p:sp>
        <p:nvSpPr>
          <p:cNvPr id="181" name="Google Shape;181;p24"/>
          <p:cNvSpPr txBox="1"/>
          <p:nvPr/>
        </p:nvSpPr>
        <p:spPr>
          <a:xfrm>
            <a:off x="6266100" y="32399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D3D3D"/>
                </a:solidFill>
                <a:latin typeface="Roboto"/>
                <a:ea typeface="Roboto"/>
                <a:cs typeface="Roboto"/>
                <a:sym typeface="Roboto"/>
              </a:rPr>
              <a:t>Apple</a:t>
            </a:r>
            <a:endParaRPr b="1">
              <a:solidFill>
                <a:srgbClr val="3D3D3D"/>
              </a:solidFill>
              <a:latin typeface="Roboto"/>
              <a:ea typeface="Roboto"/>
              <a:cs typeface="Roboto"/>
              <a:sym typeface="Roboto"/>
            </a:endParaRPr>
          </a:p>
        </p:txBody>
      </p:sp>
      <p:sp>
        <p:nvSpPr>
          <p:cNvPr id="183" name="Google Shape;183;p24"/>
          <p:cNvSpPr txBox="1"/>
          <p:nvPr/>
        </p:nvSpPr>
        <p:spPr>
          <a:xfrm>
            <a:off x="4575600" y="32399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D3D3D"/>
                </a:solidFill>
                <a:latin typeface="Roboto"/>
                <a:ea typeface="Roboto"/>
                <a:cs typeface="Roboto"/>
                <a:sym typeface="Roboto"/>
              </a:rPr>
              <a:t>Cherry</a:t>
            </a:r>
            <a:endParaRPr b="1">
              <a:solidFill>
                <a:srgbClr val="3D3D3D"/>
              </a:solidFill>
              <a:latin typeface="Roboto"/>
              <a:ea typeface="Roboto"/>
              <a:cs typeface="Roboto"/>
              <a:sym typeface="Roboto"/>
            </a:endParaRPr>
          </a:p>
        </p:txBody>
      </p:sp>
      <p:sp>
        <p:nvSpPr>
          <p:cNvPr id="186" name="Google Shape;186;p24"/>
          <p:cNvSpPr txBox="1"/>
          <p:nvPr/>
        </p:nvSpPr>
        <p:spPr>
          <a:xfrm>
            <a:off x="2715625" y="1233575"/>
            <a:ext cx="33981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False					      True</a:t>
            </a:r>
            <a:endParaRPr>
              <a:latin typeface="Old Standard TT"/>
              <a:ea typeface="Old Standard TT"/>
              <a:cs typeface="Old Standard TT"/>
              <a:sym typeface="Old Standard TT"/>
            </a:endParaRPr>
          </a:p>
        </p:txBody>
      </p:sp>
      <p:sp>
        <p:nvSpPr>
          <p:cNvPr id="187" name="Google Shape;187;p24"/>
          <p:cNvSpPr txBox="1"/>
          <p:nvPr/>
        </p:nvSpPr>
        <p:spPr>
          <a:xfrm>
            <a:off x="5332875" y="2585725"/>
            <a:ext cx="1702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False		  True</a:t>
            </a:r>
            <a:endParaRPr>
              <a:latin typeface="Old Standard TT"/>
              <a:ea typeface="Old Standard TT"/>
              <a:cs typeface="Old Standard TT"/>
              <a:sym typeface="Old Standard TT"/>
            </a:endParaRPr>
          </a:p>
        </p:txBody>
      </p:sp>
      <p:sp>
        <p:nvSpPr>
          <p:cNvPr id="188" name="Google Shape;188;p24"/>
          <p:cNvSpPr txBox="1"/>
          <p:nvPr/>
        </p:nvSpPr>
        <p:spPr>
          <a:xfrm>
            <a:off x="409175" y="225400"/>
            <a:ext cx="20121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Old Standard TT"/>
                <a:ea typeface="Old Standard TT"/>
                <a:cs typeface="Old Standard TT"/>
                <a:sym typeface="Old Standard TT"/>
              </a:rPr>
              <a:t>Decision Tree 2:-</a:t>
            </a:r>
            <a:endParaRPr b="1" sz="1700">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cxnSp>
        <p:nvCxnSpPr>
          <p:cNvPr id="193" name="Google Shape;193;p25"/>
          <p:cNvCxnSpPr>
            <a:stCxn id="194" idx="2"/>
            <a:endCxn id="195" idx="0"/>
          </p:cNvCxnSpPr>
          <p:nvPr/>
        </p:nvCxnSpPr>
        <p:spPr>
          <a:xfrm flipH="1" rot="-5400000">
            <a:off x="4941300" y="696025"/>
            <a:ext cx="726900" cy="1770300"/>
          </a:xfrm>
          <a:prstGeom prst="bentConnector3">
            <a:avLst>
              <a:gd fmla="val 49996" name="adj1"/>
            </a:avLst>
          </a:prstGeom>
          <a:noFill/>
          <a:ln cap="flat" cmpd="sng" w="9525">
            <a:solidFill>
              <a:srgbClr val="2F2F2F"/>
            </a:solidFill>
            <a:prstDash val="solid"/>
            <a:round/>
            <a:headEnd len="med" w="med" type="diamond"/>
            <a:tailEnd len="med" w="med" type="diamond"/>
          </a:ln>
        </p:spPr>
      </p:cxnSp>
      <p:cxnSp>
        <p:nvCxnSpPr>
          <p:cNvPr id="196" name="Google Shape;196;p25"/>
          <p:cNvCxnSpPr>
            <a:stCxn id="195" idx="2"/>
            <a:endCxn id="197" idx="0"/>
          </p:cNvCxnSpPr>
          <p:nvPr/>
        </p:nvCxnSpPr>
        <p:spPr>
          <a:xfrm flipH="1" rot="-5400000">
            <a:off x="6257100" y="2461763"/>
            <a:ext cx="711000" cy="845400"/>
          </a:xfrm>
          <a:prstGeom prst="bentConnector3">
            <a:avLst>
              <a:gd fmla="val 50000" name="adj1"/>
            </a:avLst>
          </a:prstGeom>
          <a:noFill/>
          <a:ln cap="flat" cmpd="sng" w="9525">
            <a:solidFill>
              <a:srgbClr val="3D3D3D"/>
            </a:solidFill>
            <a:prstDash val="solid"/>
            <a:round/>
            <a:headEnd len="med" w="med" type="diamond"/>
            <a:tailEnd len="med" w="med" type="diamond"/>
          </a:ln>
        </p:spPr>
      </p:cxnSp>
      <p:cxnSp>
        <p:nvCxnSpPr>
          <p:cNvPr id="198" name="Google Shape;198;p25"/>
          <p:cNvCxnSpPr>
            <a:stCxn id="199" idx="0"/>
            <a:endCxn id="195" idx="2"/>
          </p:cNvCxnSpPr>
          <p:nvPr/>
        </p:nvCxnSpPr>
        <p:spPr>
          <a:xfrm rot="-5400000">
            <a:off x="5411850" y="2461763"/>
            <a:ext cx="711000" cy="845400"/>
          </a:xfrm>
          <a:prstGeom prst="bentConnector3">
            <a:avLst>
              <a:gd fmla="val 50000" name="adj1"/>
            </a:avLst>
          </a:prstGeom>
          <a:noFill/>
          <a:ln cap="flat" cmpd="sng" w="9525">
            <a:solidFill>
              <a:srgbClr val="3D3D3D"/>
            </a:solidFill>
            <a:prstDash val="solid"/>
            <a:round/>
            <a:headEnd len="med" w="med" type="diamond"/>
            <a:tailEnd len="med" w="med" type="diamond"/>
          </a:ln>
        </p:spPr>
      </p:cxnSp>
      <p:cxnSp>
        <p:nvCxnSpPr>
          <p:cNvPr id="200" name="Google Shape;200;p25"/>
          <p:cNvCxnSpPr>
            <a:stCxn id="201" idx="0"/>
            <a:endCxn id="194" idx="2"/>
          </p:cNvCxnSpPr>
          <p:nvPr/>
        </p:nvCxnSpPr>
        <p:spPr>
          <a:xfrm rot="-5400000">
            <a:off x="3171000" y="695963"/>
            <a:ext cx="726900" cy="1770300"/>
          </a:xfrm>
          <a:prstGeom prst="bentConnector3">
            <a:avLst>
              <a:gd fmla="val 49996" name="adj1"/>
            </a:avLst>
          </a:prstGeom>
          <a:noFill/>
          <a:ln cap="flat" cmpd="sng" w="9525">
            <a:solidFill>
              <a:srgbClr val="2F2F2F"/>
            </a:solidFill>
            <a:prstDash val="solid"/>
            <a:round/>
            <a:headEnd len="med" w="med" type="diamond"/>
            <a:tailEnd len="med" w="med" type="diamond"/>
          </a:ln>
        </p:spPr>
      </p:cxnSp>
      <p:sp>
        <p:nvSpPr>
          <p:cNvPr id="194" name="Google Shape;194;p25"/>
          <p:cNvSpPr txBox="1"/>
          <p:nvPr/>
        </p:nvSpPr>
        <p:spPr>
          <a:xfrm>
            <a:off x="3650550" y="490825"/>
            <a:ext cx="1538100" cy="72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3D3D3D"/>
                </a:solidFill>
                <a:latin typeface="Roboto"/>
                <a:ea typeface="Roboto"/>
                <a:cs typeface="Roboto"/>
                <a:sym typeface="Roboto"/>
              </a:rPr>
              <a:t>D(Apple, Lemon, Cherry)</a:t>
            </a:r>
            <a:endParaRPr b="1" sz="1300">
              <a:solidFill>
                <a:srgbClr val="3D3D3D"/>
              </a:solidFill>
              <a:latin typeface="Roboto"/>
              <a:ea typeface="Roboto"/>
              <a:cs typeface="Roboto"/>
              <a:sym typeface="Roboto"/>
            </a:endParaRPr>
          </a:p>
          <a:p>
            <a:pPr indent="0" lvl="0" marL="0" rtl="0" algn="ctr">
              <a:spcBef>
                <a:spcPts val="0"/>
              </a:spcBef>
              <a:spcAft>
                <a:spcPts val="0"/>
              </a:spcAft>
              <a:buNone/>
            </a:pPr>
            <a:r>
              <a:rPr lang="en" sz="1300">
                <a:solidFill>
                  <a:srgbClr val="3D3D3D"/>
                </a:solidFill>
                <a:latin typeface="Roboto"/>
                <a:ea typeface="Roboto"/>
                <a:cs typeface="Roboto"/>
                <a:sym typeface="Roboto"/>
              </a:rPr>
              <a:t>Is Diameter </a:t>
            </a:r>
            <a:r>
              <a:rPr lang="en" sz="1300">
                <a:solidFill>
                  <a:srgbClr val="3D3D3D"/>
                </a:solidFill>
                <a:latin typeface="Roboto"/>
                <a:ea typeface="Roboto"/>
                <a:cs typeface="Roboto"/>
                <a:sym typeface="Roboto"/>
              </a:rPr>
              <a:t>=1</a:t>
            </a:r>
            <a:r>
              <a:rPr lang="en" sz="1300">
                <a:solidFill>
                  <a:srgbClr val="3D3D3D"/>
                </a:solidFill>
                <a:latin typeface="Roboto"/>
                <a:ea typeface="Roboto"/>
                <a:cs typeface="Roboto"/>
                <a:sym typeface="Roboto"/>
              </a:rPr>
              <a:t> ?</a:t>
            </a:r>
            <a:endParaRPr sz="1300">
              <a:solidFill>
                <a:srgbClr val="3D3D3D"/>
              </a:solidFill>
              <a:latin typeface="Roboto"/>
              <a:ea typeface="Roboto"/>
              <a:cs typeface="Roboto"/>
              <a:sym typeface="Roboto"/>
            </a:endParaRPr>
          </a:p>
        </p:txBody>
      </p:sp>
      <p:sp>
        <p:nvSpPr>
          <p:cNvPr id="201" name="Google Shape;201;p25"/>
          <p:cNvSpPr txBox="1"/>
          <p:nvPr/>
        </p:nvSpPr>
        <p:spPr>
          <a:xfrm>
            <a:off x="1880250" y="19445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D3D3D"/>
                </a:solidFill>
                <a:latin typeface="Roboto"/>
                <a:ea typeface="Roboto"/>
                <a:cs typeface="Roboto"/>
                <a:sym typeface="Roboto"/>
              </a:rPr>
              <a:t>Cherry</a:t>
            </a:r>
            <a:endParaRPr b="1">
              <a:solidFill>
                <a:srgbClr val="3D3D3D"/>
              </a:solidFill>
              <a:latin typeface="Roboto"/>
              <a:ea typeface="Roboto"/>
              <a:cs typeface="Roboto"/>
              <a:sym typeface="Roboto"/>
            </a:endParaRPr>
          </a:p>
        </p:txBody>
      </p:sp>
      <p:sp>
        <p:nvSpPr>
          <p:cNvPr id="195" name="Google Shape;195;p25"/>
          <p:cNvSpPr txBox="1"/>
          <p:nvPr/>
        </p:nvSpPr>
        <p:spPr>
          <a:xfrm>
            <a:off x="5420850" y="19445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3D3D3D"/>
                </a:solidFill>
                <a:latin typeface="Roboto"/>
                <a:ea typeface="Roboto"/>
                <a:cs typeface="Roboto"/>
                <a:sym typeface="Roboto"/>
              </a:rPr>
              <a:t>D(Apple,Lemon)</a:t>
            </a:r>
            <a:endParaRPr b="1" sz="1300">
              <a:solidFill>
                <a:srgbClr val="3D3D3D"/>
              </a:solidFill>
              <a:latin typeface="Roboto"/>
              <a:ea typeface="Roboto"/>
              <a:cs typeface="Roboto"/>
              <a:sym typeface="Roboto"/>
            </a:endParaRPr>
          </a:p>
          <a:p>
            <a:pPr indent="0" lvl="0" marL="0" rtl="0" algn="ctr">
              <a:spcBef>
                <a:spcPts val="0"/>
              </a:spcBef>
              <a:spcAft>
                <a:spcPts val="0"/>
              </a:spcAft>
              <a:buNone/>
            </a:pPr>
            <a:r>
              <a:rPr lang="en" sz="1300">
                <a:solidFill>
                  <a:srgbClr val="3D3D3D"/>
                </a:solidFill>
                <a:latin typeface="Roboto"/>
                <a:ea typeface="Roboto"/>
                <a:cs typeface="Roboto"/>
                <a:sym typeface="Roboto"/>
              </a:rPr>
              <a:t>Is Grown in Summer ?</a:t>
            </a:r>
            <a:endParaRPr sz="1300">
              <a:solidFill>
                <a:srgbClr val="3D3D3D"/>
              </a:solidFill>
              <a:latin typeface="Roboto"/>
              <a:ea typeface="Roboto"/>
              <a:cs typeface="Roboto"/>
              <a:sym typeface="Roboto"/>
            </a:endParaRPr>
          </a:p>
        </p:txBody>
      </p:sp>
      <p:sp>
        <p:nvSpPr>
          <p:cNvPr id="197" name="Google Shape;197;p25"/>
          <p:cNvSpPr txBox="1"/>
          <p:nvPr/>
        </p:nvSpPr>
        <p:spPr>
          <a:xfrm>
            <a:off x="6266100" y="32399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D3D3D"/>
                </a:solidFill>
                <a:latin typeface="Roboto"/>
                <a:ea typeface="Roboto"/>
                <a:cs typeface="Roboto"/>
                <a:sym typeface="Roboto"/>
              </a:rPr>
              <a:t>Lemon</a:t>
            </a:r>
            <a:endParaRPr b="1">
              <a:solidFill>
                <a:srgbClr val="3D3D3D"/>
              </a:solidFill>
              <a:latin typeface="Roboto"/>
              <a:ea typeface="Roboto"/>
              <a:cs typeface="Roboto"/>
              <a:sym typeface="Roboto"/>
            </a:endParaRPr>
          </a:p>
        </p:txBody>
      </p:sp>
      <p:sp>
        <p:nvSpPr>
          <p:cNvPr id="199" name="Google Shape;199;p25"/>
          <p:cNvSpPr txBox="1"/>
          <p:nvPr/>
        </p:nvSpPr>
        <p:spPr>
          <a:xfrm>
            <a:off x="4575600" y="32399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3D3D3D"/>
                </a:solidFill>
                <a:latin typeface="Roboto"/>
                <a:ea typeface="Roboto"/>
                <a:cs typeface="Roboto"/>
                <a:sym typeface="Roboto"/>
              </a:rPr>
              <a:t>Apple</a:t>
            </a:r>
            <a:endParaRPr b="1" sz="1300">
              <a:solidFill>
                <a:srgbClr val="3D3D3D"/>
              </a:solidFill>
              <a:latin typeface="Roboto"/>
              <a:ea typeface="Roboto"/>
              <a:cs typeface="Roboto"/>
              <a:sym typeface="Roboto"/>
            </a:endParaRPr>
          </a:p>
        </p:txBody>
      </p:sp>
      <p:sp>
        <p:nvSpPr>
          <p:cNvPr id="202" name="Google Shape;202;p25"/>
          <p:cNvSpPr txBox="1"/>
          <p:nvPr/>
        </p:nvSpPr>
        <p:spPr>
          <a:xfrm>
            <a:off x="2715625" y="1233575"/>
            <a:ext cx="33981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True</a:t>
            </a:r>
            <a:r>
              <a:rPr lang="en">
                <a:latin typeface="Old Standard TT"/>
                <a:ea typeface="Old Standard TT"/>
                <a:cs typeface="Old Standard TT"/>
                <a:sym typeface="Old Standard TT"/>
              </a:rPr>
              <a:t>				                </a:t>
            </a:r>
            <a:r>
              <a:rPr lang="en">
                <a:latin typeface="Old Standard TT"/>
                <a:ea typeface="Old Standard TT"/>
                <a:cs typeface="Old Standard TT"/>
                <a:sym typeface="Old Standard TT"/>
              </a:rPr>
              <a:t>False</a:t>
            </a:r>
            <a:endParaRPr>
              <a:latin typeface="Old Standard TT"/>
              <a:ea typeface="Old Standard TT"/>
              <a:cs typeface="Old Standard TT"/>
              <a:sym typeface="Old Standard TT"/>
            </a:endParaRPr>
          </a:p>
        </p:txBody>
      </p:sp>
      <p:sp>
        <p:nvSpPr>
          <p:cNvPr id="203" name="Google Shape;203;p25"/>
          <p:cNvSpPr txBox="1"/>
          <p:nvPr/>
        </p:nvSpPr>
        <p:spPr>
          <a:xfrm>
            <a:off x="5332875" y="2585725"/>
            <a:ext cx="1702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False		  True</a:t>
            </a:r>
            <a:endParaRPr>
              <a:latin typeface="Old Standard TT"/>
              <a:ea typeface="Old Standard TT"/>
              <a:cs typeface="Old Standard TT"/>
              <a:sym typeface="Old Standard TT"/>
            </a:endParaRPr>
          </a:p>
        </p:txBody>
      </p:sp>
      <p:sp>
        <p:nvSpPr>
          <p:cNvPr id="204" name="Google Shape;204;p25"/>
          <p:cNvSpPr txBox="1"/>
          <p:nvPr/>
        </p:nvSpPr>
        <p:spPr>
          <a:xfrm>
            <a:off x="409175" y="225400"/>
            <a:ext cx="20121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Old Standard TT"/>
                <a:ea typeface="Old Standard TT"/>
                <a:cs typeface="Old Standard TT"/>
                <a:sym typeface="Old Standard TT"/>
              </a:rPr>
              <a:t>Decision Tree 3:-</a:t>
            </a:r>
            <a:endParaRPr b="1" sz="170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idx="1" type="body"/>
          </p:nvPr>
        </p:nvSpPr>
        <p:spPr>
          <a:xfrm>
            <a:off x="311700" y="562000"/>
            <a:ext cx="8520600" cy="26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classify the new observation </a:t>
            </a:r>
            <a:endParaRPr/>
          </a:p>
          <a:p>
            <a:pPr indent="0" lvl="0" marL="0" rtl="0" algn="l">
              <a:spcBef>
                <a:spcPts val="1600"/>
              </a:spcBef>
              <a:spcAft>
                <a:spcPts val="0"/>
              </a:spcAft>
              <a:buNone/>
            </a:pPr>
            <a:r>
              <a:rPr lang="en"/>
              <a:t>Color=Red,Diameter=1 and Season=Winter</a:t>
            </a:r>
            <a:endParaRPr/>
          </a:p>
          <a:p>
            <a:pPr indent="0" lvl="0" marL="0" rtl="0" algn="l">
              <a:spcBef>
                <a:spcPts val="1600"/>
              </a:spcBef>
              <a:spcAft>
                <a:spcPts val="0"/>
              </a:spcAft>
              <a:buNone/>
            </a:pPr>
            <a:r>
              <a:rPr lang="en"/>
              <a:t>After considering the class prediction of above Decision Trees</a:t>
            </a:r>
            <a:endParaRPr/>
          </a:p>
          <a:p>
            <a:pPr indent="0" lvl="0" marL="0" rtl="0" algn="l">
              <a:spcBef>
                <a:spcPts val="1600"/>
              </a:spcBef>
              <a:spcAft>
                <a:spcPts val="0"/>
              </a:spcAft>
              <a:buNone/>
            </a:pPr>
            <a:r>
              <a:rPr lang="en"/>
              <a:t>Decision Tree 1- Cherry</a:t>
            </a:r>
            <a:endParaRPr/>
          </a:p>
          <a:p>
            <a:pPr indent="0" lvl="0" marL="0" rtl="0" algn="l">
              <a:spcBef>
                <a:spcPts val="1600"/>
              </a:spcBef>
              <a:spcAft>
                <a:spcPts val="0"/>
              </a:spcAft>
              <a:buNone/>
            </a:pPr>
            <a:r>
              <a:rPr lang="en"/>
              <a:t>Decision Tree 2- Cherry</a:t>
            </a:r>
            <a:endParaRPr/>
          </a:p>
          <a:p>
            <a:pPr indent="0" lvl="0" marL="0" rtl="0" algn="l">
              <a:spcBef>
                <a:spcPts val="1600"/>
              </a:spcBef>
              <a:spcAft>
                <a:spcPts val="0"/>
              </a:spcAft>
              <a:buNone/>
            </a:pPr>
            <a:r>
              <a:rPr lang="en"/>
              <a:t>Decision Tree 3- Cherry</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final predicted class is </a:t>
            </a:r>
            <a:r>
              <a:rPr b="1" lang="en"/>
              <a:t>Cherry</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b="1" lang="en" sz="2100" u="sng">
                <a:solidFill>
                  <a:srgbClr val="2878A2"/>
                </a:solidFill>
                <a:highlight>
                  <a:srgbClr val="CDE8EF"/>
                </a:highlight>
                <a:latin typeface="Courier New"/>
                <a:ea typeface="Courier New"/>
                <a:cs typeface="Courier New"/>
                <a:sym typeface="Courier New"/>
                <a:hlinkClick r:id="rId3"/>
              </a:rPr>
              <a:t>sklearn.ensemble</a:t>
            </a:r>
            <a:r>
              <a:rPr lang="en" sz="2300">
                <a:solidFill>
                  <a:srgbClr val="212529"/>
                </a:solidFill>
                <a:highlight>
                  <a:srgbClr val="CDE8EF"/>
                </a:highlight>
                <a:latin typeface="Roboto"/>
                <a:ea typeface="Roboto"/>
                <a:cs typeface="Roboto"/>
                <a:sym typeface="Roboto"/>
              </a:rPr>
              <a:t>.RandomForestClassifier</a:t>
            </a:r>
            <a:endParaRPr sz="2300">
              <a:solidFill>
                <a:srgbClr val="212529"/>
              </a:solidFill>
              <a:highlight>
                <a:srgbClr val="CDE8EF"/>
              </a:highlight>
              <a:latin typeface="Roboto"/>
              <a:ea typeface="Roboto"/>
              <a:cs typeface="Roboto"/>
              <a:sym typeface="Roboto"/>
            </a:endParaRPr>
          </a:p>
          <a:p>
            <a:pPr indent="0" lvl="0" marL="0" rtl="0" algn="l">
              <a:spcBef>
                <a:spcPts val="600"/>
              </a:spcBef>
              <a:spcAft>
                <a:spcPts val="0"/>
              </a:spcAft>
              <a:buNone/>
            </a:pPr>
            <a:r>
              <a:t/>
            </a:r>
            <a:endParaRPr/>
          </a:p>
        </p:txBody>
      </p:sp>
      <p:pic>
        <p:nvPicPr>
          <p:cNvPr id="215" name="Google Shape;215;p27"/>
          <p:cNvPicPr preferRelativeResize="0"/>
          <p:nvPr/>
        </p:nvPicPr>
        <p:blipFill>
          <a:blip r:embed="rId4">
            <a:alphaModFix/>
          </a:blip>
          <a:stretch>
            <a:fillRect/>
          </a:stretch>
        </p:blipFill>
        <p:spPr>
          <a:xfrm>
            <a:off x="381000" y="1210625"/>
            <a:ext cx="8520599" cy="1014925"/>
          </a:xfrm>
          <a:prstGeom prst="rect">
            <a:avLst/>
          </a:prstGeom>
          <a:noFill/>
          <a:ln>
            <a:noFill/>
          </a:ln>
        </p:spPr>
      </p:pic>
      <p:pic>
        <p:nvPicPr>
          <p:cNvPr id="216" name="Google Shape;216;p27"/>
          <p:cNvPicPr preferRelativeResize="0"/>
          <p:nvPr/>
        </p:nvPicPr>
        <p:blipFill>
          <a:blip r:embed="rId5">
            <a:alphaModFix/>
          </a:blip>
          <a:stretch>
            <a:fillRect/>
          </a:stretch>
        </p:blipFill>
        <p:spPr>
          <a:xfrm>
            <a:off x="430000" y="2410175"/>
            <a:ext cx="7835701" cy="1637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cxnSp>
        <p:nvCxnSpPr>
          <p:cNvPr id="65" name="Google Shape;65;p14"/>
          <p:cNvCxnSpPr>
            <a:stCxn id="66" idx="2"/>
            <a:endCxn id="67" idx="1"/>
          </p:cNvCxnSpPr>
          <p:nvPr/>
        </p:nvCxnSpPr>
        <p:spPr>
          <a:xfrm>
            <a:off x="1235425" y="2562800"/>
            <a:ext cx="375000" cy="891600"/>
          </a:xfrm>
          <a:prstGeom prst="bentConnector3">
            <a:avLst>
              <a:gd fmla="val 49993" name="adj1"/>
            </a:avLst>
          </a:prstGeom>
          <a:noFill/>
          <a:ln cap="flat" cmpd="sng" w="9525">
            <a:solidFill>
              <a:srgbClr val="C2C2C2"/>
            </a:solidFill>
            <a:prstDash val="solid"/>
            <a:round/>
            <a:headEnd len="sm" w="sm" type="none"/>
            <a:tailEnd len="sm" w="sm" type="none"/>
          </a:ln>
        </p:spPr>
      </p:cxnSp>
      <p:cxnSp>
        <p:nvCxnSpPr>
          <p:cNvPr id="68" name="Google Shape;68;p14"/>
          <p:cNvCxnSpPr>
            <a:stCxn id="66" idx="2"/>
            <a:endCxn id="69" idx="1"/>
          </p:cNvCxnSpPr>
          <p:nvPr/>
        </p:nvCxnSpPr>
        <p:spPr>
          <a:xfrm flipH="1" rot="10800000">
            <a:off x="1235425" y="1634900"/>
            <a:ext cx="375000" cy="927900"/>
          </a:xfrm>
          <a:prstGeom prst="bentConnector3">
            <a:avLst>
              <a:gd fmla="val 49993" name="adj1"/>
            </a:avLst>
          </a:prstGeom>
          <a:noFill/>
          <a:ln cap="flat" cmpd="sng" w="9525">
            <a:solidFill>
              <a:srgbClr val="C2C2C2"/>
            </a:solidFill>
            <a:prstDash val="solid"/>
            <a:round/>
            <a:headEnd len="sm" w="sm" type="none"/>
            <a:tailEnd len="sm" w="sm" type="none"/>
          </a:ln>
        </p:spPr>
      </p:cxnSp>
      <p:sp>
        <p:nvSpPr>
          <p:cNvPr id="66" name="Google Shape;66;p14"/>
          <p:cNvSpPr/>
          <p:nvPr/>
        </p:nvSpPr>
        <p:spPr>
          <a:xfrm rot="-5400000">
            <a:off x="-1124225" y="2300150"/>
            <a:ext cx="4194000" cy="525300"/>
          </a:xfrm>
          <a:prstGeom prst="roundRect">
            <a:avLst>
              <a:gd fmla="val 16667" name="adj"/>
            </a:avLst>
          </a:prstGeom>
          <a:solidFill>
            <a:srgbClr val="2F2F2F"/>
          </a:solidFill>
          <a:ln cap="flat" cmpd="sng" w="9525">
            <a:solidFill>
              <a:srgbClr val="2F2F2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Roboto"/>
                <a:ea typeface="Roboto"/>
                <a:cs typeface="Roboto"/>
                <a:sym typeface="Roboto"/>
              </a:rPr>
              <a:t>Machine Learning</a:t>
            </a:r>
            <a:endParaRPr b="1" sz="1700">
              <a:solidFill>
                <a:srgbClr val="FFFFFF"/>
              </a:solidFill>
              <a:latin typeface="Roboto"/>
              <a:ea typeface="Roboto"/>
              <a:cs typeface="Roboto"/>
              <a:sym typeface="Roboto"/>
            </a:endParaRPr>
          </a:p>
        </p:txBody>
      </p:sp>
      <p:sp>
        <p:nvSpPr>
          <p:cNvPr id="69" name="Google Shape;69;p14"/>
          <p:cNvSpPr/>
          <p:nvPr/>
        </p:nvSpPr>
        <p:spPr>
          <a:xfrm>
            <a:off x="1610375" y="1372274"/>
            <a:ext cx="2020500" cy="525300"/>
          </a:xfrm>
          <a:prstGeom prst="roundRect">
            <a:avLst>
              <a:gd fmla="val 16667" name="adj"/>
            </a:avLst>
          </a:prstGeom>
          <a:solidFill>
            <a:srgbClr val="3D3D3D"/>
          </a:solidFill>
          <a:ln cap="flat" cmpd="sng" w="9525">
            <a:solidFill>
              <a:srgbClr val="3D3D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Roboto"/>
                <a:ea typeface="Roboto"/>
                <a:cs typeface="Roboto"/>
                <a:sym typeface="Roboto"/>
              </a:rPr>
              <a:t>Supervised Learning</a:t>
            </a:r>
            <a:endParaRPr b="1" sz="1500">
              <a:solidFill>
                <a:srgbClr val="FFFFFF"/>
              </a:solidFill>
              <a:latin typeface="Roboto"/>
              <a:ea typeface="Roboto"/>
              <a:cs typeface="Roboto"/>
              <a:sym typeface="Roboto"/>
            </a:endParaRPr>
          </a:p>
        </p:txBody>
      </p:sp>
      <p:sp>
        <p:nvSpPr>
          <p:cNvPr id="67" name="Google Shape;67;p14"/>
          <p:cNvSpPr/>
          <p:nvPr/>
        </p:nvSpPr>
        <p:spPr>
          <a:xfrm>
            <a:off x="1610375" y="3191874"/>
            <a:ext cx="2020500" cy="525300"/>
          </a:xfrm>
          <a:prstGeom prst="roundRect">
            <a:avLst>
              <a:gd fmla="val 16667" name="adj"/>
            </a:avLst>
          </a:prstGeom>
          <a:solidFill>
            <a:srgbClr val="3D3D3D"/>
          </a:solidFill>
          <a:ln cap="flat" cmpd="sng" w="9525">
            <a:solidFill>
              <a:srgbClr val="3D3D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Reinforcement Learning</a:t>
            </a:r>
            <a:endParaRPr b="1">
              <a:solidFill>
                <a:srgbClr val="FFFFFF"/>
              </a:solidFill>
              <a:latin typeface="Roboto"/>
              <a:ea typeface="Roboto"/>
              <a:cs typeface="Roboto"/>
              <a:sym typeface="Roboto"/>
            </a:endParaRPr>
          </a:p>
        </p:txBody>
      </p:sp>
      <p:sp>
        <p:nvSpPr>
          <p:cNvPr id="70" name="Google Shape;70;p14"/>
          <p:cNvSpPr/>
          <p:nvPr/>
        </p:nvSpPr>
        <p:spPr>
          <a:xfrm>
            <a:off x="4011875" y="909288"/>
            <a:ext cx="2020500" cy="525300"/>
          </a:xfrm>
          <a:prstGeom prst="roundRect">
            <a:avLst>
              <a:gd fmla="val 16667" name="adj"/>
            </a:avLst>
          </a:prstGeom>
          <a:solidFill>
            <a:srgbClr val="414141"/>
          </a:solidFill>
          <a:ln cap="flat" cmpd="sng" w="9525">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Roboto"/>
                <a:ea typeface="Roboto"/>
                <a:cs typeface="Roboto"/>
                <a:sym typeface="Roboto"/>
              </a:rPr>
              <a:t>Classification</a:t>
            </a:r>
            <a:endParaRPr b="1" sz="1500">
              <a:solidFill>
                <a:srgbClr val="FFFFFF"/>
              </a:solidFill>
              <a:latin typeface="Roboto"/>
              <a:ea typeface="Roboto"/>
              <a:cs typeface="Roboto"/>
              <a:sym typeface="Roboto"/>
            </a:endParaRPr>
          </a:p>
        </p:txBody>
      </p:sp>
      <p:sp>
        <p:nvSpPr>
          <p:cNvPr id="71" name="Google Shape;71;p14"/>
          <p:cNvSpPr/>
          <p:nvPr/>
        </p:nvSpPr>
        <p:spPr>
          <a:xfrm>
            <a:off x="4011875" y="1815588"/>
            <a:ext cx="2020500" cy="525300"/>
          </a:xfrm>
          <a:prstGeom prst="roundRect">
            <a:avLst>
              <a:gd fmla="val 16667" name="adj"/>
            </a:avLst>
          </a:prstGeom>
          <a:solidFill>
            <a:srgbClr val="414141"/>
          </a:solidFill>
          <a:ln cap="flat" cmpd="sng" w="9525">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Roboto"/>
                <a:ea typeface="Roboto"/>
                <a:cs typeface="Roboto"/>
                <a:sym typeface="Roboto"/>
              </a:rPr>
              <a:t>Regression</a:t>
            </a:r>
            <a:endParaRPr b="1" sz="1500">
              <a:solidFill>
                <a:srgbClr val="FFFFFF"/>
              </a:solidFill>
              <a:latin typeface="Roboto"/>
              <a:ea typeface="Roboto"/>
              <a:cs typeface="Roboto"/>
              <a:sym typeface="Roboto"/>
            </a:endParaRPr>
          </a:p>
        </p:txBody>
      </p:sp>
      <p:cxnSp>
        <p:nvCxnSpPr>
          <p:cNvPr id="72" name="Google Shape;72;p14"/>
          <p:cNvCxnSpPr>
            <a:stCxn id="69" idx="3"/>
            <a:endCxn id="70" idx="1"/>
          </p:cNvCxnSpPr>
          <p:nvPr/>
        </p:nvCxnSpPr>
        <p:spPr>
          <a:xfrm flipH="1" rot="10800000">
            <a:off x="3630875" y="1172024"/>
            <a:ext cx="381000" cy="4629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3" name="Google Shape;73;p14"/>
          <p:cNvCxnSpPr>
            <a:stCxn id="69" idx="3"/>
            <a:endCxn id="71" idx="1"/>
          </p:cNvCxnSpPr>
          <p:nvPr/>
        </p:nvCxnSpPr>
        <p:spPr>
          <a:xfrm>
            <a:off x="3630875" y="1634924"/>
            <a:ext cx="381000" cy="4434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4" name="Google Shape;74;p14"/>
          <p:cNvSpPr/>
          <p:nvPr/>
        </p:nvSpPr>
        <p:spPr>
          <a:xfrm>
            <a:off x="6413375" y="2698525"/>
            <a:ext cx="2020500" cy="525300"/>
          </a:xfrm>
          <a:prstGeom prst="roundRect">
            <a:avLst>
              <a:gd fmla="val 16667" name="adj"/>
            </a:avLst>
          </a:prstGeom>
          <a:solidFill>
            <a:srgbClr val="464646"/>
          </a:solidFill>
          <a:ln cap="flat" cmpd="sng" w="9525">
            <a:solidFill>
              <a:srgbClr val="4646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Roboto"/>
                <a:ea typeface="Roboto"/>
                <a:cs typeface="Roboto"/>
                <a:sym typeface="Roboto"/>
              </a:rPr>
              <a:t>Random Forest Classification</a:t>
            </a:r>
            <a:endParaRPr b="1" sz="1500">
              <a:solidFill>
                <a:srgbClr val="FFFFFF"/>
              </a:solidFill>
              <a:latin typeface="Roboto"/>
              <a:ea typeface="Roboto"/>
              <a:cs typeface="Roboto"/>
              <a:sym typeface="Roboto"/>
            </a:endParaRPr>
          </a:p>
        </p:txBody>
      </p:sp>
      <p:cxnSp>
        <p:nvCxnSpPr>
          <p:cNvPr id="75" name="Google Shape;75;p14"/>
          <p:cNvCxnSpPr>
            <a:stCxn id="70" idx="3"/>
            <a:endCxn id="74" idx="1"/>
          </p:cNvCxnSpPr>
          <p:nvPr/>
        </p:nvCxnSpPr>
        <p:spPr>
          <a:xfrm>
            <a:off x="6032375" y="1171938"/>
            <a:ext cx="381000" cy="17892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6" name="Google Shape;76;p14"/>
          <p:cNvSpPr/>
          <p:nvPr/>
        </p:nvSpPr>
        <p:spPr>
          <a:xfrm>
            <a:off x="1612775" y="2247400"/>
            <a:ext cx="2020500" cy="525300"/>
          </a:xfrm>
          <a:prstGeom prst="roundRect">
            <a:avLst>
              <a:gd fmla="val 16667" name="adj"/>
            </a:avLst>
          </a:prstGeom>
          <a:solidFill>
            <a:srgbClr val="464646"/>
          </a:solidFill>
          <a:ln cap="flat" cmpd="sng" w="9525">
            <a:solidFill>
              <a:srgbClr val="4646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Roboto"/>
                <a:ea typeface="Roboto"/>
                <a:cs typeface="Roboto"/>
                <a:sym typeface="Roboto"/>
              </a:rPr>
              <a:t>Unsupervised Learning</a:t>
            </a:r>
            <a:endParaRPr b="1" sz="1500">
              <a:solidFill>
                <a:srgbClr val="FFFFFF"/>
              </a:solidFill>
              <a:latin typeface="Roboto"/>
              <a:ea typeface="Roboto"/>
              <a:cs typeface="Roboto"/>
              <a:sym typeface="Roboto"/>
            </a:endParaRPr>
          </a:p>
        </p:txBody>
      </p:sp>
      <p:cxnSp>
        <p:nvCxnSpPr>
          <p:cNvPr id="77" name="Google Shape;77;p14"/>
          <p:cNvCxnSpPr>
            <a:stCxn id="76" idx="1"/>
            <a:endCxn id="76" idx="1"/>
          </p:cNvCxnSpPr>
          <p:nvPr/>
        </p:nvCxnSpPr>
        <p:spPr>
          <a:xfrm>
            <a:off x="1612775" y="2510050"/>
            <a:ext cx="0" cy="0"/>
          </a:xfrm>
          <a:prstGeom prst="straightConnector1">
            <a:avLst/>
          </a:prstGeom>
          <a:noFill/>
          <a:ln cap="flat" cmpd="sng" w="9525">
            <a:solidFill>
              <a:schemeClr val="dk2"/>
            </a:solidFill>
            <a:prstDash val="solid"/>
            <a:round/>
            <a:headEnd len="med" w="med" type="none"/>
            <a:tailEnd len="med" w="med" type="none"/>
          </a:ln>
        </p:spPr>
      </p:cxnSp>
      <p:cxnSp>
        <p:nvCxnSpPr>
          <p:cNvPr id="78" name="Google Shape;78;p14"/>
          <p:cNvCxnSpPr/>
          <p:nvPr/>
        </p:nvCxnSpPr>
        <p:spPr>
          <a:xfrm>
            <a:off x="1411500" y="2539800"/>
            <a:ext cx="208500" cy="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6736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Why Random Forest:-</a:t>
            </a:r>
            <a:endParaRPr b="1" u="sng"/>
          </a:p>
        </p:txBody>
      </p:sp>
      <p:sp>
        <p:nvSpPr>
          <p:cNvPr id="84" name="Google Shape;84;p15"/>
          <p:cNvSpPr txBox="1"/>
          <p:nvPr/>
        </p:nvSpPr>
        <p:spPr>
          <a:xfrm>
            <a:off x="785400" y="1712650"/>
            <a:ext cx="7341300" cy="856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Old Standard TT"/>
              <a:buChar char="●"/>
            </a:pPr>
            <a:r>
              <a:rPr lang="en" sz="1600">
                <a:latin typeface="Old Standard TT"/>
                <a:ea typeface="Old Standard TT"/>
                <a:cs typeface="Old Standard TT"/>
                <a:sym typeface="Old Standard TT"/>
              </a:rPr>
              <a:t>Why do we need this Algorithm?</a:t>
            </a:r>
            <a:endParaRPr sz="1600">
              <a:latin typeface="Old Standard TT"/>
              <a:ea typeface="Old Standard TT"/>
              <a:cs typeface="Old Standard TT"/>
              <a:sym typeface="Old Standard TT"/>
            </a:endParaRPr>
          </a:p>
          <a:p>
            <a:pPr indent="0" lvl="0" marL="457200" rtl="0" algn="l">
              <a:spcBef>
                <a:spcPts val="0"/>
              </a:spcBef>
              <a:spcAft>
                <a:spcPts val="0"/>
              </a:spcAft>
              <a:buNone/>
            </a:pPr>
            <a:r>
              <a:t/>
            </a:r>
            <a:endParaRPr sz="1600">
              <a:latin typeface="Old Standard TT"/>
              <a:ea typeface="Old Standard TT"/>
              <a:cs typeface="Old Standard TT"/>
              <a:sym typeface="Old Standard TT"/>
            </a:endParaRPr>
          </a:p>
          <a:p>
            <a:pPr indent="-330200" lvl="0" marL="457200" rtl="0" algn="l">
              <a:spcBef>
                <a:spcPts val="0"/>
              </a:spcBef>
              <a:spcAft>
                <a:spcPts val="0"/>
              </a:spcAft>
              <a:buSzPts val="1600"/>
              <a:buFont typeface="Old Standard TT"/>
              <a:buChar char="●"/>
            </a:pPr>
            <a:r>
              <a:rPr lang="en" sz="1600">
                <a:latin typeface="Old Standard TT"/>
                <a:ea typeface="Old Standard TT"/>
                <a:cs typeface="Old Standard TT"/>
                <a:sym typeface="Old Standard TT"/>
              </a:rPr>
              <a:t>What are </a:t>
            </a:r>
            <a:r>
              <a:rPr lang="en" sz="1600">
                <a:latin typeface="Old Standard TT"/>
                <a:ea typeface="Old Standard TT"/>
                <a:cs typeface="Old Standard TT"/>
                <a:sym typeface="Old Standard TT"/>
              </a:rPr>
              <a:t>its</a:t>
            </a:r>
            <a:r>
              <a:rPr lang="en" sz="1600">
                <a:latin typeface="Old Standard TT"/>
                <a:ea typeface="Old Standard TT"/>
                <a:cs typeface="Old Standard TT"/>
                <a:sym typeface="Old Standard TT"/>
              </a:rPr>
              <a:t> advantages?</a:t>
            </a:r>
            <a:endParaRPr sz="1600">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grpSp>
        <p:nvGrpSpPr>
          <p:cNvPr id="89" name="Google Shape;89;p16"/>
          <p:cNvGrpSpPr/>
          <p:nvPr/>
        </p:nvGrpSpPr>
        <p:grpSpPr>
          <a:xfrm>
            <a:off x="727871" y="917109"/>
            <a:ext cx="2691167" cy="1823718"/>
            <a:chOff x="1660800" y="1171213"/>
            <a:chExt cx="1942800" cy="1569600"/>
          </a:xfrm>
        </p:grpSpPr>
        <p:sp>
          <p:nvSpPr>
            <p:cNvPr id="90" name="Google Shape;90;p16"/>
            <p:cNvSpPr/>
            <p:nvPr/>
          </p:nvSpPr>
          <p:spPr>
            <a:xfrm>
              <a:off x="1660800" y="1171213"/>
              <a:ext cx="1942800" cy="1569600"/>
            </a:xfrm>
            <a:prstGeom prst="round1Rect">
              <a:avLst>
                <a:gd fmla="val 17446"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nvSpPr>
          <p:spPr>
            <a:xfrm>
              <a:off x="1879865" y="1413573"/>
              <a:ext cx="14517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No Overfitting</a:t>
              </a:r>
              <a:endParaRPr sz="1800">
                <a:solidFill>
                  <a:srgbClr val="FFFFFF"/>
                </a:solidFill>
                <a:latin typeface="Roboto"/>
                <a:ea typeface="Roboto"/>
                <a:cs typeface="Roboto"/>
                <a:sym typeface="Roboto"/>
              </a:endParaRPr>
            </a:p>
          </p:txBody>
        </p:sp>
        <p:sp>
          <p:nvSpPr>
            <p:cNvPr id="92" name="Google Shape;92;p16"/>
            <p:cNvSpPr txBox="1"/>
            <p:nvPr/>
          </p:nvSpPr>
          <p:spPr>
            <a:xfrm>
              <a:off x="1879863" y="1873539"/>
              <a:ext cx="1451700" cy="512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FFFFFF"/>
                </a:buClr>
                <a:buSzPts val="1300"/>
                <a:buFont typeface="Roboto"/>
                <a:buChar char="●"/>
              </a:pPr>
              <a:r>
                <a:rPr b="1" lang="en" sz="1300">
                  <a:solidFill>
                    <a:srgbClr val="FFFFFF"/>
                  </a:solidFill>
                  <a:latin typeface="Roboto"/>
                  <a:ea typeface="Roboto"/>
                  <a:cs typeface="Roboto"/>
                  <a:sym typeface="Roboto"/>
                </a:rPr>
                <a:t>Low Bias</a:t>
              </a:r>
              <a:endParaRPr b="1" sz="1300">
                <a:solidFill>
                  <a:srgbClr val="FFFFFF"/>
                </a:solidFill>
                <a:latin typeface="Roboto"/>
                <a:ea typeface="Roboto"/>
                <a:cs typeface="Roboto"/>
                <a:sym typeface="Roboto"/>
              </a:endParaRPr>
            </a:p>
            <a:p>
              <a:pPr indent="-311150" lvl="0" marL="457200" rtl="0" algn="l">
                <a:lnSpc>
                  <a:spcPct val="115000"/>
                </a:lnSpc>
                <a:spcBef>
                  <a:spcPts val="0"/>
                </a:spcBef>
                <a:spcAft>
                  <a:spcPts val="0"/>
                </a:spcAft>
                <a:buClr>
                  <a:srgbClr val="FFFFFF"/>
                </a:buClr>
                <a:buSzPts val="1300"/>
                <a:buFont typeface="Roboto"/>
                <a:buChar char="●"/>
              </a:pPr>
              <a:r>
                <a:rPr b="1" lang="en" sz="1300">
                  <a:solidFill>
                    <a:srgbClr val="FFFFFF"/>
                  </a:solidFill>
                  <a:latin typeface="Roboto"/>
                  <a:ea typeface="Roboto"/>
                  <a:cs typeface="Roboto"/>
                  <a:sym typeface="Roboto"/>
                </a:rPr>
                <a:t>Low Variance</a:t>
              </a:r>
              <a:endParaRPr b="1" sz="1300">
                <a:solidFill>
                  <a:srgbClr val="FFFFFF"/>
                </a:solidFill>
                <a:latin typeface="Roboto"/>
                <a:ea typeface="Roboto"/>
                <a:cs typeface="Roboto"/>
                <a:sym typeface="Roboto"/>
              </a:endParaRPr>
            </a:p>
          </p:txBody>
        </p:sp>
      </p:grpSp>
      <p:grpSp>
        <p:nvGrpSpPr>
          <p:cNvPr id="93" name="Google Shape;93;p16"/>
          <p:cNvGrpSpPr/>
          <p:nvPr/>
        </p:nvGrpSpPr>
        <p:grpSpPr>
          <a:xfrm>
            <a:off x="3439920" y="900801"/>
            <a:ext cx="2542348" cy="1840199"/>
            <a:chOff x="3600600" y="1170963"/>
            <a:chExt cx="1942800" cy="1569600"/>
          </a:xfrm>
        </p:grpSpPr>
        <p:sp>
          <p:nvSpPr>
            <p:cNvPr id="94" name="Google Shape;94;p16"/>
            <p:cNvSpPr/>
            <p:nvPr/>
          </p:nvSpPr>
          <p:spPr>
            <a:xfrm>
              <a:off x="3600600" y="1170963"/>
              <a:ext cx="1942800" cy="1569600"/>
            </a:xfrm>
            <a:prstGeom prst="round2SameRect">
              <a:avLst>
                <a:gd fmla="val 18098" name="adj1"/>
                <a:gd fmla="val 0" name="adj2"/>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nvSpPr>
          <p:spPr>
            <a:xfrm>
              <a:off x="3819008" y="1413573"/>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oboto"/>
                  <a:ea typeface="Roboto"/>
                  <a:cs typeface="Roboto"/>
                  <a:sym typeface="Roboto"/>
                </a:rPr>
                <a:t>High Accuracy</a:t>
              </a:r>
              <a:endParaRPr sz="1800">
                <a:solidFill>
                  <a:srgbClr val="FFFFFF"/>
                </a:solidFill>
                <a:latin typeface="Roboto"/>
                <a:ea typeface="Roboto"/>
                <a:cs typeface="Roboto"/>
                <a:sym typeface="Roboto"/>
              </a:endParaRPr>
            </a:p>
          </p:txBody>
        </p:sp>
        <p:sp>
          <p:nvSpPr>
            <p:cNvPr id="96" name="Google Shape;96;p16"/>
            <p:cNvSpPr txBox="1"/>
            <p:nvPr/>
          </p:nvSpPr>
          <p:spPr>
            <a:xfrm>
              <a:off x="3819005" y="1873538"/>
              <a:ext cx="1553400" cy="512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Roboto"/>
                <a:buChar char="●"/>
              </a:pPr>
              <a:r>
                <a:rPr b="1" lang="en" sz="1200">
                  <a:solidFill>
                    <a:srgbClr val="FFFFFF"/>
                  </a:solidFill>
                  <a:latin typeface="Roboto"/>
                  <a:ea typeface="Roboto"/>
                  <a:cs typeface="Roboto"/>
                  <a:sym typeface="Roboto"/>
                </a:rPr>
                <a:t>Runs Efficiently on Large Dataset.</a:t>
              </a:r>
              <a:endParaRPr b="1"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b="1" lang="en" sz="1200">
                  <a:solidFill>
                    <a:srgbClr val="FFFFFF"/>
                  </a:solidFill>
                  <a:latin typeface="Roboto"/>
                  <a:ea typeface="Roboto"/>
                  <a:cs typeface="Roboto"/>
                  <a:sym typeface="Roboto"/>
                </a:rPr>
                <a:t>Accurate Predictions.</a:t>
              </a:r>
              <a:endParaRPr b="1" sz="1200">
                <a:solidFill>
                  <a:srgbClr val="FFFFFF"/>
                </a:solidFill>
                <a:latin typeface="Roboto"/>
                <a:ea typeface="Roboto"/>
                <a:cs typeface="Roboto"/>
                <a:sym typeface="Roboto"/>
              </a:endParaRPr>
            </a:p>
          </p:txBody>
        </p:sp>
      </p:grpSp>
      <p:grpSp>
        <p:nvGrpSpPr>
          <p:cNvPr id="97" name="Google Shape;97;p16"/>
          <p:cNvGrpSpPr/>
          <p:nvPr/>
        </p:nvGrpSpPr>
        <p:grpSpPr>
          <a:xfrm>
            <a:off x="5987436" y="933457"/>
            <a:ext cx="2584118" cy="1807394"/>
            <a:chOff x="5539816" y="1171213"/>
            <a:chExt cx="1942800" cy="1569600"/>
          </a:xfrm>
        </p:grpSpPr>
        <p:sp>
          <p:nvSpPr>
            <p:cNvPr id="98" name="Google Shape;98;p16"/>
            <p:cNvSpPr/>
            <p:nvPr/>
          </p:nvSpPr>
          <p:spPr>
            <a:xfrm flipH="1">
              <a:off x="5539816" y="1171213"/>
              <a:ext cx="1942800" cy="1569600"/>
            </a:xfrm>
            <a:prstGeom prst="round1Rect">
              <a:avLst>
                <a:gd fmla="val 17446"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nvSpPr>
          <p:spPr>
            <a:xfrm>
              <a:off x="5762399" y="1413573"/>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Wide Applications</a:t>
              </a:r>
              <a:endParaRPr sz="1700">
                <a:solidFill>
                  <a:srgbClr val="FFFFFF"/>
                </a:solidFill>
                <a:latin typeface="Roboto"/>
                <a:ea typeface="Roboto"/>
                <a:cs typeface="Roboto"/>
                <a:sym typeface="Roboto"/>
              </a:endParaRPr>
            </a:p>
          </p:txBody>
        </p:sp>
        <p:sp>
          <p:nvSpPr>
            <p:cNvPr id="100" name="Google Shape;100;p16"/>
            <p:cNvSpPr txBox="1"/>
            <p:nvPr/>
          </p:nvSpPr>
          <p:spPr>
            <a:xfrm>
              <a:off x="5762404" y="1873529"/>
              <a:ext cx="1634100" cy="512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Roboto"/>
                <a:buChar char="●"/>
              </a:pPr>
              <a:r>
                <a:rPr b="1" lang="en" sz="1200">
                  <a:solidFill>
                    <a:srgbClr val="FFFFFF"/>
                  </a:solidFill>
                  <a:latin typeface="Roboto"/>
                  <a:ea typeface="Roboto"/>
                  <a:cs typeface="Roboto"/>
                  <a:sym typeface="Roboto"/>
                </a:rPr>
                <a:t>Recommendation Systems.</a:t>
              </a:r>
              <a:endParaRPr b="1"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b="1" lang="en" sz="1200">
                  <a:solidFill>
                    <a:srgbClr val="FFFFFF"/>
                  </a:solidFill>
                  <a:latin typeface="Roboto"/>
                  <a:ea typeface="Roboto"/>
                  <a:cs typeface="Roboto"/>
                  <a:sym typeface="Roboto"/>
                </a:rPr>
                <a:t>Health</a:t>
              </a:r>
              <a:endParaRPr b="1" sz="1200">
                <a:solidFill>
                  <a:srgbClr val="FFFFFF"/>
                </a:solidFill>
                <a:latin typeface="Roboto"/>
                <a:ea typeface="Roboto"/>
                <a:cs typeface="Roboto"/>
                <a:sym typeface="Roboto"/>
              </a:endParaRPr>
            </a:p>
          </p:txBody>
        </p:sp>
      </p:grpSp>
      <p:grpSp>
        <p:nvGrpSpPr>
          <p:cNvPr id="101" name="Google Shape;101;p16"/>
          <p:cNvGrpSpPr/>
          <p:nvPr/>
        </p:nvGrpSpPr>
        <p:grpSpPr>
          <a:xfrm>
            <a:off x="3321493" y="1927571"/>
            <a:ext cx="260366" cy="260366"/>
            <a:chOff x="3157188" y="909150"/>
            <a:chExt cx="470400" cy="470400"/>
          </a:xfrm>
        </p:grpSpPr>
        <p:sp>
          <p:nvSpPr>
            <p:cNvPr id="102" name="Google Shape;102;p16"/>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6"/>
          <p:cNvGrpSpPr/>
          <p:nvPr/>
        </p:nvGrpSpPr>
        <p:grpSpPr>
          <a:xfrm>
            <a:off x="5870252" y="1927571"/>
            <a:ext cx="260366" cy="260366"/>
            <a:chOff x="3157188" y="909150"/>
            <a:chExt cx="470400" cy="470400"/>
          </a:xfrm>
        </p:grpSpPr>
        <p:sp>
          <p:nvSpPr>
            <p:cNvPr id="105" name="Google Shape;105;p16"/>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3243138" y="995100"/>
              <a:ext cx="298500" cy="298500"/>
            </a:xfrm>
            <a:prstGeom prst="mathPlus">
              <a:avLst>
                <a:gd fmla="val 9900" name="adj1"/>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6"/>
          <p:cNvGrpSpPr/>
          <p:nvPr/>
        </p:nvGrpSpPr>
        <p:grpSpPr>
          <a:xfrm>
            <a:off x="719943" y="2740846"/>
            <a:ext cx="7851506" cy="1954907"/>
            <a:chOff x="1660800" y="2740813"/>
            <a:chExt cx="5822400" cy="1300238"/>
          </a:xfrm>
        </p:grpSpPr>
        <p:sp>
          <p:nvSpPr>
            <p:cNvPr id="108" name="Google Shape;108;p16"/>
            <p:cNvSpPr/>
            <p:nvPr/>
          </p:nvSpPr>
          <p:spPr>
            <a:xfrm rot="10800000">
              <a:off x="1660800" y="2740813"/>
              <a:ext cx="5822400" cy="1248600"/>
            </a:xfrm>
            <a:prstGeom prst="round2SameRect">
              <a:avLst>
                <a:gd fmla="val 18098" name="adj1"/>
                <a:gd fmla="val 0"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nvSpPr>
          <p:spPr>
            <a:xfrm>
              <a:off x="2089016" y="3207350"/>
              <a:ext cx="5136600" cy="83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FFFFFF"/>
                  </a:solidFill>
                  <a:latin typeface="Roboto"/>
                  <a:ea typeface="Roboto"/>
                  <a:cs typeface="Roboto"/>
                  <a:sym typeface="Roboto"/>
                </a:rPr>
                <a:t>Why Random Forest Algorithm?</a:t>
              </a:r>
              <a:endParaRPr sz="2200">
                <a:solidFill>
                  <a:srgbClr val="FFFFFF"/>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 curve for Decision Tree and Random Forest:-</a:t>
            </a:r>
            <a:endParaRPr/>
          </a:p>
        </p:txBody>
      </p:sp>
      <p:sp>
        <p:nvSpPr>
          <p:cNvPr id="115" name="Google Shape;115;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17"/>
          <p:cNvPicPr preferRelativeResize="0"/>
          <p:nvPr/>
        </p:nvPicPr>
        <p:blipFill>
          <a:blip r:embed="rId3">
            <a:alphaModFix/>
          </a:blip>
          <a:stretch>
            <a:fillRect/>
          </a:stretch>
        </p:blipFill>
        <p:spPr>
          <a:xfrm>
            <a:off x="311700" y="1162050"/>
            <a:ext cx="8520600" cy="339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What is Random Forest Classification?</a:t>
            </a:r>
            <a:endParaRPr b="1" u="sng"/>
          </a:p>
        </p:txBody>
      </p:sp>
      <p:sp>
        <p:nvSpPr>
          <p:cNvPr id="122" name="Google Shape;122;p18"/>
          <p:cNvSpPr txBox="1"/>
          <p:nvPr>
            <p:ph idx="1" type="body"/>
          </p:nvPr>
        </p:nvSpPr>
        <p:spPr>
          <a:xfrm>
            <a:off x="311700" y="1019200"/>
            <a:ext cx="8520600" cy="80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Random Forest is a method that operates by constructing multiple Decision Trees during training phase.</a:t>
            </a:r>
            <a:endParaRPr/>
          </a:p>
        </p:txBody>
      </p:sp>
      <p:cxnSp>
        <p:nvCxnSpPr>
          <p:cNvPr id="123" name="Google Shape;123;p18"/>
          <p:cNvCxnSpPr>
            <a:stCxn id="124" idx="2"/>
            <a:endCxn id="125" idx="0"/>
          </p:cNvCxnSpPr>
          <p:nvPr/>
        </p:nvCxnSpPr>
        <p:spPr>
          <a:xfrm flipH="1" rot="-5400000">
            <a:off x="5017500" y="1800925"/>
            <a:ext cx="574500" cy="1770300"/>
          </a:xfrm>
          <a:prstGeom prst="bentConnector3">
            <a:avLst>
              <a:gd fmla="val 49995" name="adj1"/>
            </a:avLst>
          </a:prstGeom>
          <a:noFill/>
          <a:ln cap="flat" cmpd="sng" w="9525">
            <a:solidFill>
              <a:srgbClr val="2F2F2F"/>
            </a:solidFill>
            <a:prstDash val="solid"/>
            <a:round/>
            <a:headEnd len="med" w="med" type="diamond"/>
            <a:tailEnd len="med" w="med" type="diamond"/>
          </a:ln>
        </p:spPr>
      </p:cxnSp>
      <p:cxnSp>
        <p:nvCxnSpPr>
          <p:cNvPr id="126" name="Google Shape;126;p18"/>
          <p:cNvCxnSpPr>
            <a:stCxn id="127" idx="0"/>
            <a:endCxn id="128" idx="2"/>
          </p:cNvCxnSpPr>
          <p:nvPr/>
        </p:nvCxnSpPr>
        <p:spPr>
          <a:xfrm rot="-5400000">
            <a:off x="2188025" y="3807275"/>
            <a:ext cx="711000" cy="211800"/>
          </a:xfrm>
          <a:prstGeom prst="bentConnector3">
            <a:avLst>
              <a:gd fmla="val 50001" name="adj1"/>
            </a:avLst>
          </a:prstGeom>
          <a:noFill/>
          <a:ln cap="flat" cmpd="sng" w="9525">
            <a:solidFill>
              <a:srgbClr val="3D3D3D"/>
            </a:solidFill>
            <a:prstDash val="solid"/>
            <a:round/>
            <a:headEnd len="med" w="med" type="diamond"/>
            <a:tailEnd len="med" w="med" type="diamond"/>
          </a:ln>
        </p:spPr>
      </p:cxnSp>
      <p:cxnSp>
        <p:nvCxnSpPr>
          <p:cNvPr id="129" name="Google Shape;129;p18"/>
          <p:cNvCxnSpPr>
            <a:stCxn id="128" idx="0"/>
            <a:endCxn id="124" idx="2"/>
          </p:cNvCxnSpPr>
          <p:nvPr/>
        </p:nvCxnSpPr>
        <p:spPr>
          <a:xfrm rot="-5400000">
            <a:off x="3247200" y="1800863"/>
            <a:ext cx="574500" cy="1770300"/>
          </a:xfrm>
          <a:prstGeom prst="bentConnector3">
            <a:avLst>
              <a:gd fmla="val 49995" name="adj1"/>
            </a:avLst>
          </a:prstGeom>
          <a:noFill/>
          <a:ln cap="flat" cmpd="sng" w="9525">
            <a:solidFill>
              <a:srgbClr val="2F2F2F"/>
            </a:solidFill>
            <a:prstDash val="solid"/>
            <a:round/>
            <a:headEnd len="med" w="med" type="diamond"/>
            <a:tailEnd len="med" w="med" type="diamond"/>
          </a:ln>
        </p:spPr>
      </p:cxnSp>
      <p:sp>
        <p:nvSpPr>
          <p:cNvPr id="124" name="Google Shape;124;p18"/>
          <p:cNvSpPr txBox="1"/>
          <p:nvPr/>
        </p:nvSpPr>
        <p:spPr>
          <a:xfrm>
            <a:off x="3650550" y="1814425"/>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300">
                <a:solidFill>
                  <a:srgbClr val="3D3D3D"/>
                </a:solidFill>
                <a:latin typeface="Roboto"/>
                <a:ea typeface="Roboto"/>
                <a:cs typeface="Roboto"/>
                <a:sym typeface="Roboto"/>
              </a:rPr>
              <a:t>Ensemble Learning</a:t>
            </a:r>
            <a:endParaRPr b="1" i="1" sz="1300">
              <a:solidFill>
                <a:srgbClr val="3D3D3D"/>
              </a:solidFill>
              <a:latin typeface="Roboto"/>
              <a:ea typeface="Roboto"/>
              <a:cs typeface="Roboto"/>
              <a:sym typeface="Roboto"/>
            </a:endParaRPr>
          </a:p>
        </p:txBody>
      </p:sp>
      <p:sp>
        <p:nvSpPr>
          <p:cNvPr id="128" name="Google Shape;128;p18"/>
          <p:cNvSpPr txBox="1"/>
          <p:nvPr/>
        </p:nvSpPr>
        <p:spPr>
          <a:xfrm>
            <a:off x="1880250" y="29732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300">
                <a:solidFill>
                  <a:srgbClr val="3D3D3D"/>
                </a:solidFill>
                <a:latin typeface="Roboto"/>
                <a:ea typeface="Roboto"/>
                <a:cs typeface="Roboto"/>
                <a:sym typeface="Roboto"/>
              </a:rPr>
              <a:t>Bagging</a:t>
            </a:r>
            <a:endParaRPr b="1" i="1" sz="1300">
              <a:solidFill>
                <a:srgbClr val="3D3D3D"/>
              </a:solidFill>
              <a:latin typeface="Roboto"/>
              <a:ea typeface="Roboto"/>
              <a:cs typeface="Roboto"/>
              <a:sym typeface="Roboto"/>
            </a:endParaRPr>
          </a:p>
        </p:txBody>
      </p:sp>
      <p:sp>
        <p:nvSpPr>
          <p:cNvPr id="125" name="Google Shape;125;p18"/>
          <p:cNvSpPr txBox="1"/>
          <p:nvPr/>
        </p:nvSpPr>
        <p:spPr>
          <a:xfrm>
            <a:off x="5420850" y="29732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300">
                <a:solidFill>
                  <a:srgbClr val="3D3D3D"/>
                </a:solidFill>
                <a:latin typeface="Roboto"/>
                <a:ea typeface="Roboto"/>
                <a:cs typeface="Roboto"/>
                <a:sym typeface="Roboto"/>
              </a:rPr>
              <a:t>Boosting</a:t>
            </a:r>
            <a:endParaRPr b="1" i="1" sz="1300">
              <a:solidFill>
                <a:srgbClr val="3D3D3D"/>
              </a:solidFill>
              <a:latin typeface="Roboto"/>
              <a:ea typeface="Roboto"/>
              <a:cs typeface="Roboto"/>
              <a:sym typeface="Roboto"/>
            </a:endParaRPr>
          </a:p>
        </p:txBody>
      </p:sp>
      <p:sp>
        <p:nvSpPr>
          <p:cNvPr id="127" name="Google Shape;127;p18"/>
          <p:cNvSpPr txBox="1"/>
          <p:nvPr/>
        </p:nvSpPr>
        <p:spPr>
          <a:xfrm>
            <a:off x="1047125" y="4268675"/>
            <a:ext cx="27810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300">
                <a:solidFill>
                  <a:srgbClr val="3D3D3D"/>
                </a:solidFill>
                <a:latin typeface="Roboto"/>
                <a:ea typeface="Roboto"/>
                <a:cs typeface="Roboto"/>
                <a:sym typeface="Roboto"/>
              </a:rPr>
              <a:t>Random Forest</a:t>
            </a:r>
            <a:endParaRPr b="1" i="1" sz="1300">
              <a:solidFill>
                <a:srgbClr val="3D3D3D"/>
              </a:solidFill>
              <a:latin typeface="Roboto"/>
              <a:ea typeface="Roboto"/>
              <a:cs typeface="Roboto"/>
              <a:sym typeface="Roboto"/>
            </a:endParaRPr>
          </a:p>
          <a:p>
            <a:pPr indent="0" lvl="0" marL="0" rtl="0" algn="ctr">
              <a:spcBef>
                <a:spcPts val="0"/>
              </a:spcBef>
              <a:spcAft>
                <a:spcPts val="0"/>
              </a:spcAft>
              <a:buNone/>
            </a:pPr>
            <a:r>
              <a:rPr b="1" i="1" lang="en" sz="1300">
                <a:solidFill>
                  <a:srgbClr val="3D3D3D"/>
                </a:solidFill>
                <a:latin typeface="Roboto"/>
                <a:ea typeface="Roboto"/>
                <a:cs typeface="Roboto"/>
                <a:sym typeface="Roboto"/>
              </a:rPr>
              <a:t>(Bootstrap-Aggregation)</a:t>
            </a:r>
            <a:endParaRPr b="1" i="1" sz="1300">
              <a:solidFill>
                <a:srgbClr val="3D3D3D"/>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Involved:-</a:t>
            </a:r>
            <a:endParaRPr/>
          </a:p>
        </p:txBody>
      </p:sp>
      <p:sp>
        <p:nvSpPr>
          <p:cNvPr id="135" name="Google Shape;135;p19"/>
          <p:cNvSpPr txBox="1"/>
          <p:nvPr>
            <p:ph idx="1" type="body"/>
          </p:nvPr>
        </p:nvSpPr>
        <p:spPr>
          <a:xfrm>
            <a:off x="311700" y="13240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Pick at random K data points from Training set.</a:t>
            </a:r>
            <a:endParaRPr/>
          </a:p>
          <a:p>
            <a:pPr indent="0" lvl="0" marL="0" rtl="0" algn="l">
              <a:spcBef>
                <a:spcPts val="1600"/>
              </a:spcBef>
              <a:spcAft>
                <a:spcPts val="0"/>
              </a:spcAft>
              <a:buNone/>
            </a:pPr>
            <a:r>
              <a:rPr lang="en"/>
              <a:t>Step 2: Build the Decision Tree associated to these K data points.</a:t>
            </a:r>
            <a:endParaRPr/>
          </a:p>
          <a:p>
            <a:pPr indent="0" lvl="0" marL="0" rtl="0" algn="l">
              <a:spcBef>
                <a:spcPts val="1600"/>
              </a:spcBef>
              <a:spcAft>
                <a:spcPts val="0"/>
              </a:spcAft>
              <a:buNone/>
            </a:pPr>
            <a:r>
              <a:rPr lang="en"/>
              <a:t>Step 3: Choose the the number of trees you want to build and repeat STEPS 1 &amp; 2.</a:t>
            </a:r>
            <a:endParaRPr/>
          </a:p>
          <a:p>
            <a:pPr indent="0" lvl="0" marL="0" rtl="0" algn="l">
              <a:spcBef>
                <a:spcPts val="1600"/>
              </a:spcBef>
              <a:spcAft>
                <a:spcPts val="0"/>
              </a:spcAft>
              <a:buNone/>
            </a:pPr>
            <a:r>
              <a:rPr lang="en"/>
              <a:t>Step 4: For a new data point, make each one of your tree predict the category to which the data points belongs, and assign the new data point to the category that wins the majority votes.</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0"/>
          <p:cNvPicPr preferRelativeResize="0"/>
          <p:nvPr/>
        </p:nvPicPr>
        <p:blipFill>
          <a:blip r:embed="rId3">
            <a:alphaModFix/>
          </a:blip>
          <a:stretch>
            <a:fillRect/>
          </a:stretch>
        </p:blipFill>
        <p:spPr>
          <a:xfrm>
            <a:off x="0" y="0"/>
            <a:ext cx="9143999" cy="5055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More about Random Forest:-</a:t>
            </a:r>
            <a:endParaRPr u="sng"/>
          </a:p>
        </p:txBody>
      </p:sp>
      <p:sp>
        <p:nvSpPr>
          <p:cNvPr id="148" name="Google Shape;148;p21"/>
          <p:cNvSpPr txBox="1"/>
          <p:nvPr>
            <p:ph idx="1" type="body"/>
          </p:nvPr>
        </p:nvSpPr>
        <p:spPr>
          <a:xfrm>
            <a:off x="311700" y="1707050"/>
            <a:ext cx="8520600" cy="114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Ensemble learning Bagging technique(Bootstrap-Aggregation) makes the model free from Overfitting and give accurate predictions.</a:t>
            </a:r>
            <a:endParaRPr/>
          </a:p>
          <a:p>
            <a:pPr indent="-342900" lvl="0" marL="457200" rtl="0" algn="l">
              <a:spcBef>
                <a:spcPts val="0"/>
              </a:spcBef>
              <a:spcAft>
                <a:spcPts val="0"/>
              </a:spcAft>
              <a:buSzPts val="1800"/>
              <a:buChar char="●"/>
            </a:pPr>
            <a:r>
              <a:rPr lang="en"/>
              <a:t>Random Forest has a property of Row Sampling(Sub-Samples of Dataset).</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