
<file path=[Content_Types].xml><?xml version="1.0" encoding="utf-8"?>
<Types xmlns="http://schemas.openxmlformats.org/package/2006/content-types">
  <Default Extension="fntdata" ContentType="application/x-fontdata"/>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Bodoni MT" panose="02070603080606020203" pitchFamily="18" charset="0"/>
      <p:regular r:id="rId12"/>
      <p:bold r:id="rId13"/>
      <p:italic r:id="rId14"/>
      <p:boldItalic r:id="rId15"/>
    </p:embeddedFont>
    <p:embeddedFont>
      <p:font typeface="Georgia" panose="02040502050405020303" pitchFamily="18" charset="0"/>
      <p:regular r:id="rId16"/>
      <p:bold r:id="rId17"/>
      <p:italic r:id="rId18"/>
      <p:boldItalic r:id="rId19"/>
    </p:embeddedFont>
    <p:embeddedFont>
      <p:font typeface="Javanese Text" panose="02000000000000000000" pitchFamily="2" charset="0"/>
      <p:regular r:id="rId20"/>
    </p:embeddedFont>
    <p:embeddedFont>
      <p:font typeface="Lato"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CC"/>
    <a:srgbClr val="FF3399"/>
    <a:srgbClr val="FB5337"/>
    <a:srgbClr val="EBE600"/>
    <a:srgbClr val="60ED49"/>
    <a:srgbClr val="FA44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5A2F45F-4955-4C7A-A7F0-A27A76059FBE}">
  <a:tblStyle styleId="{C5A2F45F-4955-4C7A-A7F0-A27A76059FB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82"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87A219-15BC-4713-B811-4DBC955F1C61}" type="doc">
      <dgm:prSet loTypeId="urn:microsoft.com/office/officeart/2005/8/layout/default" loCatId="list" qsTypeId="urn:microsoft.com/office/officeart/2005/8/quickstyle/3d3" qsCatId="3D" csTypeId="urn:microsoft.com/office/officeart/2005/8/colors/colorful4" csCatId="colorful" phldr="1"/>
      <dgm:spPr/>
      <dgm:t>
        <a:bodyPr/>
        <a:lstStyle/>
        <a:p>
          <a:endParaRPr lang="en-IN"/>
        </a:p>
      </dgm:t>
    </dgm:pt>
    <dgm:pt modelId="{B407FFA2-A652-4FE2-8539-D2B5C6CEEB4A}">
      <dgm:prSet phldrT="[Text]"/>
      <dgm:spPr/>
      <dgm:t>
        <a:bodyPr/>
        <a:lstStyle/>
        <a:p>
          <a:pPr>
            <a:buAutoNum type="arabicPeriod"/>
          </a:pPr>
          <a:r>
            <a:rPr lang="en-IN" b="1">
              <a:latin typeface="Bodoni MT" panose="02070603080606020203" pitchFamily="18" charset="0"/>
              <a:ea typeface="Lato"/>
              <a:cs typeface="Lato"/>
              <a:sym typeface="Lato"/>
            </a:rPr>
            <a:t>Customers</a:t>
          </a:r>
          <a:endParaRPr lang="en-IN" dirty="0"/>
        </a:p>
      </dgm:t>
    </dgm:pt>
    <dgm:pt modelId="{4BFFC896-2141-403B-B37E-8F719161DE06}" type="parTrans" cxnId="{31BF74D8-38D1-4DE9-AF5F-9CA3EF6F154E}">
      <dgm:prSet/>
      <dgm:spPr/>
      <dgm:t>
        <a:bodyPr/>
        <a:lstStyle/>
        <a:p>
          <a:endParaRPr lang="en-IN"/>
        </a:p>
      </dgm:t>
    </dgm:pt>
    <dgm:pt modelId="{0F4E7F53-8474-41C1-9F72-A01DDBE92A4A}" type="sibTrans" cxnId="{31BF74D8-38D1-4DE9-AF5F-9CA3EF6F154E}">
      <dgm:prSet/>
      <dgm:spPr/>
      <dgm:t>
        <a:bodyPr/>
        <a:lstStyle/>
        <a:p>
          <a:endParaRPr lang="en-IN"/>
        </a:p>
      </dgm:t>
    </dgm:pt>
    <dgm:pt modelId="{F21104A8-1D11-45D1-8081-8795FA894A19}">
      <dgm:prSet phldrT="[Text]"/>
      <dgm:spPr/>
      <dgm:t>
        <a:bodyPr/>
        <a:lstStyle/>
        <a:p>
          <a:pPr>
            <a:buAutoNum type="arabicPeriod"/>
          </a:pPr>
          <a:r>
            <a:rPr lang="en-IN" b="1">
              <a:latin typeface="Bodoni MT" panose="02070603080606020203" pitchFamily="18" charset="0"/>
              <a:ea typeface="Lato"/>
              <a:cs typeface="Lato"/>
              <a:sym typeface="Lato"/>
            </a:rPr>
            <a:t>CRM</a:t>
          </a:r>
          <a:endParaRPr lang="en-IN" dirty="0"/>
        </a:p>
      </dgm:t>
    </dgm:pt>
    <dgm:pt modelId="{82175636-AA33-4604-AA81-FAD714380AB0}" type="parTrans" cxnId="{634FC088-45AD-4E9E-B2EA-5273BAC4352D}">
      <dgm:prSet/>
      <dgm:spPr/>
      <dgm:t>
        <a:bodyPr/>
        <a:lstStyle/>
        <a:p>
          <a:endParaRPr lang="en-IN"/>
        </a:p>
      </dgm:t>
    </dgm:pt>
    <dgm:pt modelId="{CE33F675-572B-4A26-B29E-A5E8E1EA0976}" type="sibTrans" cxnId="{634FC088-45AD-4E9E-B2EA-5273BAC4352D}">
      <dgm:prSet/>
      <dgm:spPr/>
      <dgm:t>
        <a:bodyPr/>
        <a:lstStyle/>
        <a:p>
          <a:endParaRPr lang="en-IN"/>
        </a:p>
      </dgm:t>
    </dgm:pt>
    <dgm:pt modelId="{73B2FF66-6605-4177-B28F-C818E2D5EE42}">
      <dgm:prSet phldrT="[Text]"/>
      <dgm:spPr/>
      <dgm:t>
        <a:bodyPr/>
        <a:lstStyle/>
        <a:p>
          <a:pPr>
            <a:buAutoNum type="arabicPeriod"/>
          </a:pPr>
          <a:r>
            <a:rPr lang="en-IN" b="1">
              <a:latin typeface="Bodoni MT" panose="02070603080606020203" pitchFamily="18" charset="0"/>
              <a:ea typeface="Lato"/>
              <a:cs typeface="Lato"/>
              <a:sym typeface="Lato"/>
            </a:rPr>
            <a:t>Companies</a:t>
          </a:r>
          <a:endParaRPr lang="en-IN" dirty="0"/>
        </a:p>
      </dgm:t>
    </dgm:pt>
    <dgm:pt modelId="{9A08B8B5-BB1A-4DF1-9496-B23900E4BB21}" type="parTrans" cxnId="{548D1CD4-CCD5-44BE-A331-8DDA8502046D}">
      <dgm:prSet/>
      <dgm:spPr/>
      <dgm:t>
        <a:bodyPr/>
        <a:lstStyle/>
        <a:p>
          <a:endParaRPr lang="en-IN"/>
        </a:p>
      </dgm:t>
    </dgm:pt>
    <dgm:pt modelId="{2A2B2271-7D8E-4E94-A112-B792AAB13D6F}" type="sibTrans" cxnId="{548D1CD4-CCD5-44BE-A331-8DDA8502046D}">
      <dgm:prSet/>
      <dgm:spPr/>
      <dgm:t>
        <a:bodyPr/>
        <a:lstStyle/>
        <a:p>
          <a:endParaRPr lang="en-IN"/>
        </a:p>
      </dgm:t>
    </dgm:pt>
    <dgm:pt modelId="{828F06A9-2476-4195-A8D3-9873A212CC14}" type="pres">
      <dgm:prSet presAssocID="{EB87A219-15BC-4713-B811-4DBC955F1C61}" presName="diagram" presStyleCnt="0">
        <dgm:presLayoutVars>
          <dgm:dir/>
          <dgm:resizeHandles val="exact"/>
        </dgm:presLayoutVars>
      </dgm:prSet>
      <dgm:spPr/>
    </dgm:pt>
    <dgm:pt modelId="{522FA959-E7BA-4C8F-A6AD-D3FD2E94E572}" type="pres">
      <dgm:prSet presAssocID="{B407FFA2-A652-4FE2-8539-D2B5C6CEEB4A}" presName="node" presStyleLbl="node1" presStyleIdx="0" presStyleCnt="3">
        <dgm:presLayoutVars>
          <dgm:bulletEnabled val="1"/>
        </dgm:presLayoutVars>
      </dgm:prSet>
      <dgm:spPr/>
    </dgm:pt>
    <dgm:pt modelId="{48EC7D80-B7BE-4162-9F76-149880E6F151}" type="pres">
      <dgm:prSet presAssocID="{0F4E7F53-8474-41C1-9F72-A01DDBE92A4A}" presName="sibTrans" presStyleCnt="0"/>
      <dgm:spPr/>
    </dgm:pt>
    <dgm:pt modelId="{B38FBF51-3C56-40AE-9674-889E289AF59E}" type="pres">
      <dgm:prSet presAssocID="{F21104A8-1D11-45D1-8081-8795FA894A19}" presName="node" presStyleLbl="node1" presStyleIdx="1" presStyleCnt="3">
        <dgm:presLayoutVars>
          <dgm:bulletEnabled val="1"/>
        </dgm:presLayoutVars>
      </dgm:prSet>
      <dgm:spPr/>
    </dgm:pt>
    <dgm:pt modelId="{32E83DB1-BBDC-4BEF-A946-F11FBB057A7C}" type="pres">
      <dgm:prSet presAssocID="{CE33F675-572B-4A26-B29E-A5E8E1EA0976}" presName="sibTrans" presStyleCnt="0"/>
      <dgm:spPr/>
    </dgm:pt>
    <dgm:pt modelId="{916FBCCB-6966-4B57-9072-8F5E059E5B12}" type="pres">
      <dgm:prSet presAssocID="{73B2FF66-6605-4177-B28F-C818E2D5EE42}" presName="node" presStyleLbl="node1" presStyleIdx="2" presStyleCnt="3">
        <dgm:presLayoutVars>
          <dgm:bulletEnabled val="1"/>
        </dgm:presLayoutVars>
      </dgm:prSet>
      <dgm:spPr/>
    </dgm:pt>
  </dgm:ptLst>
  <dgm:cxnLst>
    <dgm:cxn modelId="{F3926C80-AAF7-4263-91B3-CE1CB6BB1EA0}" type="presOf" srcId="{EB87A219-15BC-4713-B811-4DBC955F1C61}" destId="{828F06A9-2476-4195-A8D3-9873A212CC14}" srcOrd="0" destOrd="0" presId="urn:microsoft.com/office/officeart/2005/8/layout/default"/>
    <dgm:cxn modelId="{634FC088-45AD-4E9E-B2EA-5273BAC4352D}" srcId="{EB87A219-15BC-4713-B811-4DBC955F1C61}" destId="{F21104A8-1D11-45D1-8081-8795FA894A19}" srcOrd="1" destOrd="0" parTransId="{82175636-AA33-4604-AA81-FAD714380AB0}" sibTransId="{CE33F675-572B-4A26-B29E-A5E8E1EA0976}"/>
    <dgm:cxn modelId="{B197D3D1-86DF-4CE4-BD2F-9B3E900E0F69}" type="presOf" srcId="{B407FFA2-A652-4FE2-8539-D2B5C6CEEB4A}" destId="{522FA959-E7BA-4C8F-A6AD-D3FD2E94E572}" srcOrd="0" destOrd="0" presId="urn:microsoft.com/office/officeart/2005/8/layout/default"/>
    <dgm:cxn modelId="{548D1CD4-CCD5-44BE-A331-8DDA8502046D}" srcId="{EB87A219-15BC-4713-B811-4DBC955F1C61}" destId="{73B2FF66-6605-4177-B28F-C818E2D5EE42}" srcOrd="2" destOrd="0" parTransId="{9A08B8B5-BB1A-4DF1-9496-B23900E4BB21}" sibTransId="{2A2B2271-7D8E-4E94-A112-B792AAB13D6F}"/>
    <dgm:cxn modelId="{31BF74D8-38D1-4DE9-AF5F-9CA3EF6F154E}" srcId="{EB87A219-15BC-4713-B811-4DBC955F1C61}" destId="{B407FFA2-A652-4FE2-8539-D2B5C6CEEB4A}" srcOrd="0" destOrd="0" parTransId="{4BFFC896-2141-403B-B37E-8F719161DE06}" sibTransId="{0F4E7F53-8474-41C1-9F72-A01DDBE92A4A}"/>
    <dgm:cxn modelId="{65ACAAF0-38EF-4DC0-9BA9-95CF3C3524AD}" type="presOf" srcId="{F21104A8-1D11-45D1-8081-8795FA894A19}" destId="{B38FBF51-3C56-40AE-9674-889E289AF59E}" srcOrd="0" destOrd="0" presId="urn:microsoft.com/office/officeart/2005/8/layout/default"/>
    <dgm:cxn modelId="{691A12F7-A4CF-47EE-8E48-7167FDB904A2}" type="presOf" srcId="{73B2FF66-6605-4177-B28F-C818E2D5EE42}" destId="{916FBCCB-6966-4B57-9072-8F5E059E5B12}" srcOrd="0" destOrd="0" presId="urn:microsoft.com/office/officeart/2005/8/layout/default"/>
    <dgm:cxn modelId="{8F4001C2-4A48-4467-AB32-CF8B7C1789D2}" type="presParOf" srcId="{828F06A9-2476-4195-A8D3-9873A212CC14}" destId="{522FA959-E7BA-4C8F-A6AD-D3FD2E94E572}" srcOrd="0" destOrd="0" presId="urn:microsoft.com/office/officeart/2005/8/layout/default"/>
    <dgm:cxn modelId="{1F4AA67E-FDA3-4D00-82B6-5250643CA93F}" type="presParOf" srcId="{828F06A9-2476-4195-A8D3-9873A212CC14}" destId="{48EC7D80-B7BE-4162-9F76-149880E6F151}" srcOrd="1" destOrd="0" presId="urn:microsoft.com/office/officeart/2005/8/layout/default"/>
    <dgm:cxn modelId="{13246D4F-5200-4D6B-A47A-F89F0E466B9D}" type="presParOf" srcId="{828F06A9-2476-4195-A8D3-9873A212CC14}" destId="{B38FBF51-3C56-40AE-9674-889E289AF59E}" srcOrd="2" destOrd="0" presId="urn:microsoft.com/office/officeart/2005/8/layout/default"/>
    <dgm:cxn modelId="{3BA126B6-E0B3-45E9-9978-BA3E157377C3}" type="presParOf" srcId="{828F06A9-2476-4195-A8D3-9873A212CC14}" destId="{32E83DB1-BBDC-4BEF-A946-F11FBB057A7C}" srcOrd="3" destOrd="0" presId="urn:microsoft.com/office/officeart/2005/8/layout/default"/>
    <dgm:cxn modelId="{089D5DC6-E413-4561-8AC0-6ADC1E99EADE}" type="presParOf" srcId="{828F06A9-2476-4195-A8D3-9873A212CC14}" destId="{916FBCCB-6966-4B57-9072-8F5E059E5B12}" srcOrd="4"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2937645-19E2-4B14-8237-CC4C3DDBE5C4}" type="doc">
      <dgm:prSet loTypeId="urn:microsoft.com/office/officeart/2005/8/layout/matrix2" loCatId="matrix" qsTypeId="urn:microsoft.com/office/officeart/2005/8/quickstyle/3d3" qsCatId="3D" csTypeId="urn:microsoft.com/office/officeart/2005/8/colors/colorful1" csCatId="colorful" phldr="1"/>
      <dgm:spPr/>
      <dgm:t>
        <a:bodyPr/>
        <a:lstStyle/>
        <a:p>
          <a:endParaRPr lang="en-US"/>
        </a:p>
      </dgm:t>
    </dgm:pt>
    <dgm:pt modelId="{693D68FA-5BD1-4FBC-82C6-82ABFC8C8E17}">
      <dgm:prSet phldrT="[Text]" custT="1"/>
      <dgm:spPr>
        <a:gradFill flip="none" rotWithShape="0">
          <a:gsLst>
            <a:gs pos="0">
              <a:srgbClr val="60ED49">
                <a:shade val="30000"/>
                <a:satMod val="115000"/>
              </a:srgbClr>
            </a:gs>
            <a:gs pos="50000">
              <a:srgbClr val="60ED49">
                <a:shade val="67500"/>
                <a:satMod val="115000"/>
              </a:srgbClr>
            </a:gs>
            <a:gs pos="100000">
              <a:srgbClr val="60ED49">
                <a:shade val="100000"/>
                <a:satMod val="115000"/>
              </a:srgbClr>
            </a:gs>
          </a:gsLst>
          <a:lin ang="2700000" scaled="1"/>
          <a:tileRect/>
        </a:gradFill>
      </dgm:spPr>
      <dgm:t>
        <a:bodyPr/>
        <a:lstStyle/>
        <a:p>
          <a:pPr algn="l">
            <a:lnSpc>
              <a:spcPct val="100000"/>
            </a:lnSpc>
          </a:pPr>
          <a:r>
            <a:rPr lang="en-US" sz="900" b="1" u="sng" dirty="0">
              <a:solidFill>
                <a:schemeClr val="tx1"/>
              </a:solidFill>
            </a:rPr>
            <a:t>Strengths</a:t>
          </a:r>
        </a:p>
        <a:p>
          <a:pPr algn="l">
            <a:lnSpc>
              <a:spcPct val="100000"/>
            </a:lnSpc>
          </a:pPr>
          <a:r>
            <a:rPr lang="en-US" sz="900" dirty="0"/>
            <a:t>1. Direct support to the customer</a:t>
          </a:r>
        </a:p>
        <a:p>
          <a:pPr algn="l">
            <a:lnSpc>
              <a:spcPct val="100000"/>
            </a:lnSpc>
          </a:pPr>
          <a:r>
            <a:rPr lang="en-US" sz="900" dirty="0"/>
            <a:t>2. Hassle free registration of complaint</a:t>
          </a:r>
        </a:p>
        <a:p>
          <a:pPr algn="l">
            <a:lnSpc>
              <a:spcPct val="100000"/>
            </a:lnSpc>
          </a:pPr>
          <a:r>
            <a:rPr lang="en-US" sz="900" dirty="0"/>
            <a:t>3. Availability of android on wide variety of platforms make it more feasible</a:t>
          </a:r>
        </a:p>
      </dgm:t>
    </dgm:pt>
    <dgm:pt modelId="{40226C37-143A-4903-BD2B-EE4C233CA427}" type="parTrans" cxnId="{0FEBEAAF-A17E-4DC2-8E1E-D4E80AC48DD1}">
      <dgm:prSet/>
      <dgm:spPr/>
      <dgm:t>
        <a:bodyPr/>
        <a:lstStyle/>
        <a:p>
          <a:endParaRPr lang="en-US"/>
        </a:p>
      </dgm:t>
    </dgm:pt>
    <dgm:pt modelId="{4556ED0B-679E-4B77-8811-A7F3484ED126}" type="sibTrans" cxnId="{0FEBEAAF-A17E-4DC2-8E1E-D4E80AC48DD1}">
      <dgm:prSet/>
      <dgm:spPr/>
      <dgm:t>
        <a:bodyPr/>
        <a:lstStyle/>
        <a:p>
          <a:endParaRPr lang="en-US"/>
        </a:p>
      </dgm:t>
    </dgm:pt>
    <dgm:pt modelId="{61B0C47D-C61B-456B-BD2E-F9C9ABCABA8B}">
      <dgm:prSet phldrT="[Text]" custT="1"/>
      <dgm:spPr>
        <a:gradFill flip="none" rotWithShape="0">
          <a:gsLst>
            <a:gs pos="0">
              <a:srgbClr val="FB5337">
                <a:shade val="30000"/>
                <a:satMod val="115000"/>
              </a:srgbClr>
            </a:gs>
            <a:gs pos="50000">
              <a:srgbClr val="FB5337">
                <a:shade val="67500"/>
                <a:satMod val="115000"/>
              </a:srgbClr>
            </a:gs>
            <a:gs pos="100000">
              <a:srgbClr val="FB5337">
                <a:shade val="100000"/>
                <a:satMod val="115000"/>
              </a:srgbClr>
            </a:gs>
          </a:gsLst>
          <a:lin ang="8100000" scaled="1"/>
          <a:tileRect/>
        </a:gradFill>
      </dgm:spPr>
      <dgm:t>
        <a:bodyPr/>
        <a:lstStyle/>
        <a:p>
          <a:pPr algn="l">
            <a:lnSpc>
              <a:spcPct val="100000"/>
            </a:lnSpc>
          </a:pPr>
          <a:r>
            <a:rPr lang="en-US" sz="900" b="1" u="sng" dirty="0">
              <a:solidFill>
                <a:schemeClr val="tx1"/>
              </a:solidFill>
            </a:rPr>
            <a:t>Weaknesses</a:t>
          </a:r>
        </a:p>
        <a:p>
          <a:pPr algn="l">
            <a:lnSpc>
              <a:spcPct val="100000"/>
            </a:lnSpc>
          </a:pPr>
          <a:r>
            <a:rPr lang="en-US" sz="900" dirty="0"/>
            <a:t>1. Cannot completely replace the existing modes of communication, viz. IVR and email.</a:t>
          </a:r>
        </a:p>
        <a:p>
          <a:pPr algn="l">
            <a:lnSpc>
              <a:spcPct val="100000"/>
            </a:lnSpc>
          </a:pPr>
          <a:r>
            <a:rPr lang="en-US" sz="900" dirty="0"/>
            <a:t>2. Internet connectivity is a strong requirement.</a:t>
          </a:r>
        </a:p>
        <a:p>
          <a:pPr algn="l">
            <a:lnSpc>
              <a:spcPct val="100000"/>
            </a:lnSpc>
          </a:pPr>
          <a:r>
            <a:rPr lang="en-US" sz="900" dirty="0"/>
            <a:t>3. Restricted by the availability of Google assistant application or android device. </a:t>
          </a:r>
        </a:p>
      </dgm:t>
    </dgm:pt>
    <dgm:pt modelId="{1A02EAB9-5D55-4E4A-BBB5-811379238BE6}" type="parTrans" cxnId="{5D5C65BD-3019-41CD-8E0C-4BDA386F43FB}">
      <dgm:prSet/>
      <dgm:spPr/>
      <dgm:t>
        <a:bodyPr/>
        <a:lstStyle/>
        <a:p>
          <a:endParaRPr lang="en-US"/>
        </a:p>
      </dgm:t>
    </dgm:pt>
    <dgm:pt modelId="{20BCCBA6-4380-4B53-9C20-555B2DE180C0}" type="sibTrans" cxnId="{5D5C65BD-3019-41CD-8E0C-4BDA386F43FB}">
      <dgm:prSet/>
      <dgm:spPr/>
      <dgm:t>
        <a:bodyPr/>
        <a:lstStyle/>
        <a:p>
          <a:endParaRPr lang="en-US"/>
        </a:p>
      </dgm:t>
    </dgm:pt>
    <dgm:pt modelId="{134CDB92-723E-46F0-BF24-D6B20EA2FEFB}">
      <dgm:prSet phldrT="[Text]" custT="1"/>
      <dgm:spPr>
        <a:gradFill flip="none" rotWithShape="0">
          <a:gsLst>
            <a:gs pos="0">
              <a:srgbClr val="FF66CC">
                <a:shade val="30000"/>
                <a:satMod val="115000"/>
              </a:srgbClr>
            </a:gs>
            <a:gs pos="50000">
              <a:srgbClr val="FF66CC">
                <a:shade val="67500"/>
                <a:satMod val="115000"/>
              </a:srgbClr>
            </a:gs>
            <a:gs pos="100000">
              <a:srgbClr val="FF66CC">
                <a:shade val="100000"/>
                <a:satMod val="115000"/>
              </a:srgbClr>
            </a:gs>
          </a:gsLst>
          <a:lin ang="18900000" scaled="1"/>
          <a:tileRect/>
        </a:gradFill>
      </dgm:spPr>
      <dgm:t>
        <a:bodyPr/>
        <a:lstStyle/>
        <a:p>
          <a:pPr algn="l">
            <a:lnSpc>
              <a:spcPct val="100000"/>
            </a:lnSpc>
          </a:pPr>
          <a:r>
            <a:rPr lang="en-US" sz="900" b="1" u="sng" dirty="0">
              <a:solidFill>
                <a:schemeClr val="tx1"/>
              </a:solidFill>
            </a:rPr>
            <a:t>Opportunities</a:t>
          </a:r>
        </a:p>
        <a:p>
          <a:pPr algn="l">
            <a:lnSpc>
              <a:spcPct val="100000"/>
            </a:lnSpc>
          </a:pPr>
          <a:r>
            <a:rPr lang="en-US" sz="900" b="0" dirty="0">
              <a:solidFill>
                <a:schemeClr val="bg1"/>
              </a:solidFill>
            </a:rPr>
            <a:t>1. Devices like Google home and personal Assistants like google home make it more approachable that IVR and emailing services</a:t>
          </a:r>
        </a:p>
        <a:p>
          <a:pPr algn="l">
            <a:lnSpc>
              <a:spcPct val="100000"/>
            </a:lnSpc>
          </a:pPr>
          <a:r>
            <a:rPr lang="en-US" sz="900" b="0" dirty="0">
              <a:solidFill>
                <a:schemeClr val="bg1"/>
              </a:solidFill>
            </a:rPr>
            <a:t>2. Minimum efforts and maximum reach. With minor changes we can use the </a:t>
          </a:r>
          <a:r>
            <a:rPr lang="en-US" sz="900" b="1" dirty="0">
              <a:solidFill>
                <a:schemeClr val="bg1"/>
              </a:solidFill>
            </a:rPr>
            <a:t>Action</a:t>
          </a:r>
          <a:r>
            <a:rPr lang="en-US" sz="900" b="0" dirty="0">
              <a:solidFill>
                <a:schemeClr val="bg1"/>
              </a:solidFill>
            </a:rPr>
            <a:t> for various companies. </a:t>
          </a:r>
        </a:p>
      </dgm:t>
    </dgm:pt>
    <dgm:pt modelId="{35DFF4E4-7DBB-4FE7-9A2F-6AB79225E0A1}" type="parTrans" cxnId="{3AE8EC00-9717-438C-A837-6DDA455F6365}">
      <dgm:prSet/>
      <dgm:spPr/>
      <dgm:t>
        <a:bodyPr/>
        <a:lstStyle/>
        <a:p>
          <a:endParaRPr lang="en-US"/>
        </a:p>
      </dgm:t>
    </dgm:pt>
    <dgm:pt modelId="{C5415D9C-7559-4847-8166-86533066A794}" type="sibTrans" cxnId="{3AE8EC00-9717-438C-A837-6DDA455F6365}">
      <dgm:prSet/>
      <dgm:spPr/>
      <dgm:t>
        <a:bodyPr/>
        <a:lstStyle/>
        <a:p>
          <a:endParaRPr lang="en-US"/>
        </a:p>
      </dgm:t>
    </dgm:pt>
    <dgm:pt modelId="{59529FDF-F87C-4D5B-98BF-FB9B4BC6EB6C}">
      <dgm:prSet phldrT="[Text]" custT="1"/>
      <dgm:spPr>
        <a:gradFill flip="none" rotWithShape="0">
          <a:gsLst>
            <a:gs pos="0">
              <a:srgbClr val="00B0F0">
                <a:shade val="30000"/>
                <a:satMod val="115000"/>
              </a:srgbClr>
            </a:gs>
            <a:gs pos="50000">
              <a:srgbClr val="00B0F0">
                <a:shade val="67500"/>
                <a:satMod val="115000"/>
              </a:srgbClr>
            </a:gs>
            <a:gs pos="100000">
              <a:srgbClr val="00B0F0">
                <a:shade val="100000"/>
                <a:satMod val="115000"/>
              </a:srgbClr>
            </a:gs>
          </a:gsLst>
          <a:lin ang="13500000" scaled="1"/>
          <a:tileRect/>
        </a:gradFill>
      </dgm:spPr>
      <dgm:t>
        <a:bodyPr/>
        <a:lstStyle/>
        <a:p>
          <a:pPr algn="l">
            <a:lnSpc>
              <a:spcPct val="100000"/>
            </a:lnSpc>
          </a:pPr>
          <a:r>
            <a:rPr lang="en-US" sz="900" b="1" u="sng" dirty="0">
              <a:solidFill>
                <a:schemeClr val="tx1"/>
              </a:solidFill>
            </a:rPr>
            <a:t>Threats</a:t>
          </a:r>
        </a:p>
        <a:p>
          <a:pPr algn="l">
            <a:lnSpc>
              <a:spcPct val="100000"/>
            </a:lnSpc>
          </a:pPr>
          <a:r>
            <a:rPr lang="en-US" sz="900" dirty="0"/>
            <a:t>1. IVR systems and Emailing services are being widely used</a:t>
          </a:r>
        </a:p>
        <a:p>
          <a:pPr algn="l">
            <a:lnSpc>
              <a:spcPct val="100000"/>
            </a:lnSpc>
          </a:pPr>
          <a:r>
            <a:rPr lang="en-US" sz="900" dirty="0"/>
            <a:t>2. IVR systems do not depend on Internet availability and have wider scope than this Google Action.</a:t>
          </a:r>
        </a:p>
      </dgm:t>
    </dgm:pt>
    <dgm:pt modelId="{29C5AD9E-84CB-4428-8212-55B9B95C77C3}" type="parTrans" cxnId="{F5270A75-06E8-4FE4-865E-A56C04D71D41}">
      <dgm:prSet/>
      <dgm:spPr/>
      <dgm:t>
        <a:bodyPr/>
        <a:lstStyle/>
        <a:p>
          <a:endParaRPr lang="en-US"/>
        </a:p>
      </dgm:t>
    </dgm:pt>
    <dgm:pt modelId="{13971C20-3CCE-4115-827F-0BB51B6EEBCE}" type="sibTrans" cxnId="{F5270A75-06E8-4FE4-865E-A56C04D71D41}">
      <dgm:prSet/>
      <dgm:spPr/>
      <dgm:t>
        <a:bodyPr/>
        <a:lstStyle/>
        <a:p>
          <a:endParaRPr lang="en-US"/>
        </a:p>
      </dgm:t>
    </dgm:pt>
    <dgm:pt modelId="{9CDCFE4F-6ECA-4936-9F0D-B6B19CD3F7F3}" type="pres">
      <dgm:prSet presAssocID="{02937645-19E2-4B14-8237-CC4C3DDBE5C4}" presName="matrix" presStyleCnt="0">
        <dgm:presLayoutVars>
          <dgm:chMax val="1"/>
          <dgm:dir/>
          <dgm:resizeHandles val="exact"/>
        </dgm:presLayoutVars>
      </dgm:prSet>
      <dgm:spPr/>
    </dgm:pt>
    <dgm:pt modelId="{2C01BC16-75C8-4144-98C2-863A62F930AA}" type="pres">
      <dgm:prSet presAssocID="{02937645-19E2-4B14-8237-CC4C3DDBE5C4}" presName="axisShape" presStyleLbl="bgShp" presStyleIdx="0" presStyleCnt="1" custScaleX="186860"/>
      <dgm:spPr/>
    </dgm:pt>
    <dgm:pt modelId="{569B8E0F-5EF6-4166-8719-7FC282E95B0C}" type="pres">
      <dgm:prSet presAssocID="{02937645-19E2-4B14-8237-CC4C3DDBE5C4}" presName="rect1" presStyleLbl="node1" presStyleIdx="0" presStyleCnt="4" custScaleX="196428" custLinFactNeighborX="-56944" custLinFactNeighborY="-1194">
        <dgm:presLayoutVars>
          <dgm:chMax val="0"/>
          <dgm:chPref val="0"/>
          <dgm:bulletEnabled val="1"/>
        </dgm:presLayoutVars>
      </dgm:prSet>
      <dgm:spPr/>
    </dgm:pt>
    <dgm:pt modelId="{7141AA20-A22F-443B-B118-719DE1D09B8A}" type="pres">
      <dgm:prSet presAssocID="{02937645-19E2-4B14-8237-CC4C3DDBE5C4}" presName="rect2" presStyleLbl="node1" presStyleIdx="1" presStyleCnt="4" custScaleX="197318" custLinFactNeighborX="56653" custLinFactNeighborY="-1194">
        <dgm:presLayoutVars>
          <dgm:chMax val="0"/>
          <dgm:chPref val="0"/>
          <dgm:bulletEnabled val="1"/>
        </dgm:presLayoutVars>
      </dgm:prSet>
      <dgm:spPr/>
    </dgm:pt>
    <dgm:pt modelId="{438D21A2-CE3C-4109-B36C-EEB1ACA12D50}" type="pres">
      <dgm:prSet presAssocID="{02937645-19E2-4B14-8237-CC4C3DDBE5C4}" presName="rect3" presStyleLbl="node1" presStyleIdx="2" presStyleCnt="4" custScaleX="193624" custLinFactNeighborX="-55542" custLinFactNeighborY="923">
        <dgm:presLayoutVars>
          <dgm:chMax val="0"/>
          <dgm:chPref val="0"/>
          <dgm:bulletEnabled val="1"/>
        </dgm:presLayoutVars>
      </dgm:prSet>
      <dgm:spPr/>
    </dgm:pt>
    <dgm:pt modelId="{9AD7932C-F76C-48E9-B4DB-CB2BE95B3F38}" type="pres">
      <dgm:prSet presAssocID="{02937645-19E2-4B14-8237-CC4C3DDBE5C4}" presName="rect4" presStyleLbl="node1" presStyleIdx="3" presStyleCnt="4" custScaleX="195974" custLinFactNeighborX="55981" custLinFactNeighborY="1385">
        <dgm:presLayoutVars>
          <dgm:chMax val="0"/>
          <dgm:chPref val="0"/>
          <dgm:bulletEnabled val="1"/>
        </dgm:presLayoutVars>
      </dgm:prSet>
      <dgm:spPr/>
    </dgm:pt>
  </dgm:ptLst>
  <dgm:cxnLst>
    <dgm:cxn modelId="{3AE8EC00-9717-438C-A837-6DDA455F6365}" srcId="{02937645-19E2-4B14-8237-CC4C3DDBE5C4}" destId="{134CDB92-723E-46F0-BF24-D6B20EA2FEFB}" srcOrd="2" destOrd="0" parTransId="{35DFF4E4-7DBB-4FE7-9A2F-6AB79225E0A1}" sibTransId="{C5415D9C-7559-4847-8166-86533066A794}"/>
    <dgm:cxn modelId="{F632C222-5140-48A9-A492-7A89933B8B97}" type="presOf" srcId="{134CDB92-723E-46F0-BF24-D6B20EA2FEFB}" destId="{438D21A2-CE3C-4109-B36C-EEB1ACA12D50}" srcOrd="0" destOrd="0" presId="urn:microsoft.com/office/officeart/2005/8/layout/matrix2"/>
    <dgm:cxn modelId="{2BAF6D6C-9F95-4287-8020-509DEC712E89}" type="presOf" srcId="{693D68FA-5BD1-4FBC-82C6-82ABFC8C8E17}" destId="{569B8E0F-5EF6-4166-8719-7FC282E95B0C}" srcOrd="0" destOrd="0" presId="urn:microsoft.com/office/officeart/2005/8/layout/matrix2"/>
    <dgm:cxn modelId="{FE8B1B4D-3945-461D-89AE-0E50C29E224B}" type="presOf" srcId="{59529FDF-F87C-4D5B-98BF-FB9B4BC6EB6C}" destId="{9AD7932C-F76C-48E9-B4DB-CB2BE95B3F38}" srcOrd="0" destOrd="0" presId="urn:microsoft.com/office/officeart/2005/8/layout/matrix2"/>
    <dgm:cxn modelId="{F5270A75-06E8-4FE4-865E-A56C04D71D41}" srcId="{02937645-19E2-4B14-8237-CC4C3DDBE5C4}" destId="{59529FDF-F87C-4D5B-98BF-FB9B4BC6EB6C}" srcOrd="3" destOrd="0" parTransId="{29C5AD9E-84CB-4428-8212-55B9B95C77C3}" sibTransId="{13971C20-3CCE-4115-827F-0BB51B6EEBCE}"/>
    <dgm:cxn modelId="{EF4E5F92-F0D3-432D-8C4A-4E7BE9ABB5CE}" type="presOf" srcId="{02937645-19E2-4B14-8237-CC4C3DDBE5C4}" destId="{9CDCFE4F-6ECA-4936-9F0D-B6B19CD3F7F3}" srcOrd="0" destOrd="0" presId="urn:microsoft.com/office/officeart/2005/8/layout/matrix2"/>
    <dgm:cxn modelId="{0FEBEAAF-A17E-4DC2-8E1E-D4E80AC48DD1}" srcId="{02937645-19E2-4B14-8237-CC4C3DDBE5C4}" destId="{693D68FA-5BD1-4FBC-82C6-82ABFC8C8E17}" srcOrd="0" destOrd="0" parTransId="{40226C37-143A-4903-BD2B-EE4C233CA427}" sibTransId="{4556ED0B-679E-4B77-8811-A7F3484ED126}"/>
    <dgm:cxn modelId="{77F6B0B0-53C3-4E8A-B76E-70D4D1D51747}" type="presOf" srcId="{61B0C47D-C61B-456B-BD2E-F9C9ABCABA8B}" destId="{7141AA20-A22F-443B-B118-719DE1D09B8A}" srcOrd="0" destOrd="0" presId="urn:microsoft.com/office/officeart/2005/8/layout/matrix2"/>
    <dgm:cxn modelId="{5D5C65BD-3019-41CD-8E0C-4BDA386F43FB}" srcId="{02937645-19E2-4B14-8237-CC4C3DDBE5C4}" destId="{61B0C47D-C61B-456B-BD2E-F9C9ABCABA8B}" srcOrd="1" destOrd="0" parTransId="{1A02EAB9-5D55-4E4A-BBB5-811379238BE6}" sibTransId="{20BCCBA6-4380-4B53-9C20-555B2DE180C0}"/>
    <dgm:cxn modelId="{4E625A43-FC20-4983-8508-CC92610BD807}" type="presParOf" srcId="{9CDCFE4F-6ECA-4936-9F0D-B6B19CD3F7F3}" destId="{2C01BC16-75C8-4144-98C2-863A62F930AA}" srcOrd="0" destOrd="0" presId="urn:microsoft.com/office/officeart/2005/8/layout/matrix2"/>
    <dgm:cxn modelId="{1FCB1484-CAC1-427C-BB0C-AD291026414F}" type="presParOf" srcId="{9CDCFE4F-6ECA-4936-9F0D-B6B19CD3F7F3}" destId="{569B8E0F-5EF6-4166-8719-7FC282E95B0C}" srcOrd="1" destOrd="0" presId="urn:microsoft.com/office/officeart/2005/8/layout/matrix2"/>
    <dgm:cxn modelId="{A5A85CF6-B9C5-4AF3-BBF5-840F292573BE}" type="presParOf" srcId="{9CDCFE4F-6ECA-4936-9F0D-B6B19CD3F7F3}" destId="{7141AA20-A22F-443B-B118-719DE1D09B8A}" srcOrd="2" destOrd="0" presId="urn:microsoft.com/office/officeart/2005/8/layout/matrix2"/>
    <dgm:cxn modelId="{CC0F0385-8E59-44D8-98F1-E7FDADF48EF0}" type="presParOf" srcId="{9CDCFE4F-6ECA-4936-9F0D-B6B19CD3F7F3}" destId="{438D21A2-CE3C-4109-B36C-EEB1ACA12D50}" srcOrd="3" destOrd="0" presId="urn:microsoft.com/office/officeart/2005/8/layout/matrix2"/>
    <dgm:cxn modelId="{602779CE-BD41-4516-A2C7-B3795F7B4441}" type="presParOf" srcId="{9CDCFE4F-6ECA-4936-9F0D-B6B19CD3F7F3}" destId="{9AD7932C-F76C-48E9-B4DB-CB2BE95B3F38}" srcOrd="4" destOrd="0" presId="urn:microsoft.com/office/officeart/2005/8/layout/matrix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2FA959-E7BA-4C8F-A6AD-D3FD2E94E572}">
      <dsp:nvSpPr>
        <dsp:cNvPr id="0" name=""/>
        <dsp:cNvSpPr/>
      </dsp:nvSpPr>
      <dsp:spPr>
        <a:xfrm>
          <a:off x="544562" y="1015"/>
          <a:ext cx="2384226" cy="1430535"/>
        </a:xfrm>
        <a:prstGeom prst="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IN" sz="3700" b="1" kern="1200">
              <a:latin typeface="Bodoni MT" panose="02070603080606020203" pitchFamily="18" charset="0"/>
              <a:ea typeface="Lato"/>
              <a:cs typeface="Lato"/>
              <a:sym typeface="Lato"/>
            </a:rPr>
            <a:t>Customers</a:t>
          </a:r>
          <a:endParaRPr lang="en-IN" sz="3700" kern="1200" dirty="0"/>
        </a:p>
      </dsp:txBody>
      <dsp:txXfrm>
        <a:off x="544562" y="1015"/>
        <a:ext cx="2384226" cy="1430535"/>
      </dsp:txXfrm>
    </dsp:sp>
    <dsp:sp modelId="{B38FBF51-3C56-40AE-9674-889E289AF59E}">
      <dsp:nvSpPr>
        <dsp:cNvPr id="0" name=""/>
        <dsp:cNvSpPr/>
      </dsp:nvSpPr>
      <dsp:spPr>
        <a:xfrm>
          <a:off x="3167211" y="1015"/>
          <a:ext cx="2384226" cy="1430535"/>
        </a:xfrm>
        <a:prstGeom prst="rect">
          <a:avLst/>
        </a:prstGeom>
        <a:solidFill>
          <a:schemeClr val="accent4">
            <a:hueOff val="4564078"/>
            <a:satOff val="0"/>
            <a:lumOff val="-14902"/>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IN" sz="3700" b="1" kern="1200">
              <a:latin typeface="Bodoni MT" panose="02070603080606020203" pitchFamily="18" charset="0"/>
              <a:ea typeface="Lato"/>
              <a:cs typeface="Lato"/>
              <a:sym typeface="Lato"/>
            </a:rPr>
            <a:t>CRM</a:t>
          </a:r>
          <a:endParaRPr lang="en-IN" sz="3700" kern="1200" dirty="0"/>
        </a:p>
      </dsp:txBody>
      <dsp:txXfrm>
        <a:off x="3167211" y="1015"/>
        <a:ext cx="2384226" cy="1430535"/>
      </dsp:txXfrm>
    </dsp:sp>
    <dsp:sp modelId="{916FBCCB-6966-4B57-9072-8F5E059E5B12}">
      <dsp:nvSpPr>
        <dsp:cNvPr id="0" name=""/>
        <dsp:cNvSpPr/>
      </dsp:nvSpPr>
      <dsp:spPr>
        <a:xfrm>
          <a:off x="1855886" y="1669973"/>
          <a:ext cx="2384226" cy="1430535"/>
        </a:xfrm>
        <a:prstGeom prst="rect">
          <a:avLst/>
        </a:prstGeom>
        <a:solidFill>
          <a:schemeClr val="accent4">
            <a:hueOff val="9128156"/>
            <a:satOff val="0"/>
            <a:lumOff val="-29804"/>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IN" sz="3700" b="1" kern="1200">
              <a:latin typeface="Bodoni MT" panose="02070603080606020203" pitchFamily="18" charset="0"/>
              <a:ea typeface="Lato"/>
              <a:cs typeface="Lato"/>
              <a:sym typeface="Lato"/>
            </a:rPr>
            <a:t>Companies</a:t>
          </a:r>
          <a:endParaRPr lang="en-IN" sz="3700" kern="1200" dirty="0"/>
        </a:p>
      </dsp:txBody>
      <dsp:txXfrm>
        <a:off x="1855886" y="1669973"/>
        <a:ext cx="2384226" cy="14305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01BC16-75C8-4144-98C2-863A62F930AA}">
      <dsp:nvSpPr>
        <dsp:cNvPr id="0" name=""/>
        <dsp:cNvSpPr/>
      </dsp:nvSpPr>
      <dsp:spPr>
        <a:xfrm>
          <a:off x="-8" y="0"/>
          <a:ext cx="7010417" cy="3751695"/>
        </a:xfrm>
        <a:prstGeom prst="quadArrow">
          <a:avLst>
            <a:gd name="adj1" fmla="val 2000"/>
            <a:gd name="adj2" fmla="val 4000"/>
            <a:gd name="adj3" fmla="val 5000"/>
          </a:avLst>
        </a:prstGeom>
        <a:solidFill>
          <a:schemeClr val="accent2">
            <a:tint val="40000"/>
            <a:hueOff val="0"/>
            <a:satOff val="0"/>
            <a:lumOff val="0"/>
            <a:alphaOff val="0"/>
          </a:schemeClr>
        </a:solidFill>
        <a:ln w="9525"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569B8E0F-5EF6-4166-8719-7FC282E95B0C}">
      <dsp:nvSpPr>
        <dsp:cNvPr id="0" name=""/>
        <dsp:cNvSpPr/>
      </dsp:nvSpPr>
      <dsp:spPr>
        <a:xfrm>
          <a:off x="295129" y="225942"/>
          <a:ext cx="2947751" cy="1500678"/>
        </a:xfrm>
        <a:prstGeom prst="roundRect">
          <a:avLst/>
        </a:prstGeom>
        <a:gradFill flip="none" rotWithShape="0">
          <a:gsLst>
            <a:gs pos="0">
              <a:srgbClr val="60ED49">
                <a:shade val="30000"/>
                <a:satMod val="115000"/>
              </a:srgbClr>
            </a:gs>
            <a:gs pos="50000">
              <a:srgbClr val="60ED49">
                <a:shade val="67500"/>
                <a:satMod val="115000"/>
              </a:srgbClr>
            </a:gs>
            <a:gs pos="100000">
              <a:srgbClr val="60ED49">
                <a:shade val="100000"/>
                <a:satMod val="115000"/>
              </a:srgbClr>
            </a:gs>
          </a:gsLst>
          <a:lin ang="2700000" scaled="1"/>
          <a:tileRect/>
        </a:gra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100000"/>
            </a:lnSpc>
            <a:spcBef>
              <a:spcPct val="0"/>
            </a:spcBef>
            <a:spcAft>
              <a:spcPct val="35000"/>
            </a:spcAft>
            <a:buNone/>
          </a:pPr>
          <a:r>
            <a:rPr lang="en-US" sz="900" b="1" u="sng" kern="1200" dirty="0">
              <a:solidFill>
                <a:schemeClr val="tx1"/>
              </a:solidFill>
            </a:rPr>
            <a:t>Strengths</a:t>
          </a:r>
        </a:p>
        <a:p>
          <a:pPr marL="0" lvl="0" indent="0" algn="l" defTabSz="400050">
            <a:lnSpc>
              <a:spcPct val="100000"/>
            </a:lnSpc>
            <a:spcBef>
              <a:spcPct val="0"/>
            </a:spcBef>
            <a:spcAft>
              <a:spcPct val="35000"/>
            </a:spcAft>
            <a:buNone/>
          </a:pPr>
          <a:r>
            <a:rPr lang="en-US" sz="900" kern="1200" dirty="0"/>
            <a:t>1. Direct support to the customer</a:t>
          </a:r>
        </a:p>
        <a:p>
          <a:pPr marL="0" lvl="0" indent="0" algn="l" defTabSz="400050">
            <a:lnSpc>
              <a:spcPct val="100000"/>
            </a:lnSpc>
            <a:spcBef>
              <a:spcPct val="0"/>
            </a:spcBef>
            <a:spcAft>
              <a:spcPct val="35000"/>
            </a:spcAft>
            <a:buNone/>
          </a:pPr>
          <a:r>
            <a:rPr lang="en-US" sz="900" kern="1200" dirty="0"/>
            <a:t>2. Hassle free registration of complaint</a:t>
          </a:r>
        </a:p>
        <a:p>
          <a:pPr marL="0" lvl="0" indent="0" algn="l" defTabSz="400050">
            <a:lnSpc>
              <a:spcPct val="100000"/>
            </a:lnSpc>
            <a:spcBef>
              <a:spcPct val="0"/>
            </a:spcBef>
            <a:spcAft>
              <a:spcPct val="35000"/>
            </a:spcAft>
            <a:buNone/>
          </a:pPr>
          <a:r>
            <a:rPr lang="en-US" sz="900" kern="1200" dirty="0"/>
            <a:t>3. Availability of android on wide variety of platforms make it more feasible</a:t>
          </a:r>
        </a:p>
      </dsp:txBody>
      <dsp:txXfrm>
        <a:off x="368386" y="299199"/>
        <a:ext cx="2801237" cy="1354164"/>
      </dsp:txXfrm>
    </dsp:sp>
    <dsp:sp modelId="{7141AA20-A22F-443B-B118-719DE1D09B8A}">
      <dsp:nvSpPr>
        <dsp:cNvPr id="0" name=""/>
        <dsp:cNvSpPr/>
      </dsp:nvSpPr>
      <dsp:spPr>
        <a:xfrm>
          <a:off x="3756473" y="225942"/>
          <a:ext cx="2961107" cy="1500678"/>
        </a:xfrm>
        <a:prstGeom prst="roundRect">
          <a:avLst/>
        </a:prstGeom>
        <a:gradFill flip="none" rotWithShape="0">
          <a:gsLst>
            <a:gs pos="0">
              <a:srgbClr val="FB5337">
                <a:shade val="30000"/>
                <a:satMod val="115000"/>
              </a:srgbClr>
            </a:gs>
            <a:gs pos="50000">
              <a:srgbClr val="FB5337">
                <a:shade val="67500"/>
                <a:satMod val="115000"/>
              </a:srgbClr>
            </a:gs>
            <a:gs pos="100000">
              <a:srgbClr val="FB5337">
                <a:shade val="100000"/>
                <a:satMod val="115000"/>
              </a:srgbClr>
            </a:gs>
          </a:gsLst>
          <a:lin ang="8100000" scaled="1"/>
          <a:tileRect/>
        </a:gra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100000"/>
            </a:lnSpc>
            <a:spcBef>
              <a:spcPct val="0"/>
            </a:spcBef>
            <a:spcAft>
              <a:spcPct val="35000"/>
            </a:spcAft>
            <a:buNone/>
          </a:pPr>
          <a:r>
            <a:rPr lang="en-US" sz="900" b="1" u="sng" kern="1200" dirty="0">
              <a:solidFill>
                <a:schemeClr val="tx1"/>
              </a:solidFill>
            </a:rPr>
            <a:t>Weaknesses</a:t>
          </a:r>
        </a:p>
        <a:p>
          <a:pPr marL="0" lvl="0" indent="0" algn="l" defTabSz="400050">
            <a:lnSpc>
              <a:spcPct val="100000"/>
            </a:lnSpc>
            <a:spcBef>
              <a:spcPct val="0"/>
            </a:spcBef>
            <a:spcAft>
              <a:spcPct val="35000"/>
            </a:spcAft>
            <a:buNone/>
          </a:pPr>
          <a:r>
            <a:rPr lang="en-US" sz="900" kern="1200" dirty="0"/>
            <a:t>1. Cannot completely replace the existing modes of communication, viz. IVR and email.</a:t>
          </a:r>
        </a:p>
        <a:p>
          <a:pPr marL="0" lvl="0" indent="0" algn="l" defTabSz="400050">
            <a:lnSpc>
              <a:spcPct val="100000"/>
            </a:lnSpc>
            <a:spcBef>
              <a:spcPct val="0"/>
            </a:spcBef>
            <a:spcAft>
              <a:spcPct val="35000"/>
            </a:spcAft>
            <a:buNone/>
          </a:pPr>
          <a:r>
            <a:rPr lang="en-US" sz="900" kern="1200" dirty="0"/>
            <a:t>2. Internet connectivity is a strong requirement.</a:t>
          </a:r>
        </a:p>
        <a:p>
          <a:pPr marL="0" lvl="0" indent="0" algn="l" defTabSz="400050">
            <a:lnSpc>
              <a:spcPct val="100000"/>
            </a:lnSpc>
            <a:spcBef>
              <a:spcPct val="0"/>
            </a:spcBef>
            <a:spcAft>
              <a:spcPct val="35000"/>
            </a:spcAft>
            <a:buNone/>
          </a:pPr>
          <a:r>
            <a:rPr lang="en-US" sz="900" kern="1200" dirty="0"/>
            <a:t>3. Restricted by the availability of Google assistant application or android device. </a:t>
          </a:r>
        </a:p>
      </dsp:txBody>
      <dsp:txXfrm>
        <a:off x="3829730" y="299199"/>
        <a:ext cx="2814593" cy="1354164"/>
      </dsp:txXfrm>
    </dsp:sp>
    <dsp:sp modelId="{438D21A2-CE3C-4109-B36C-EEB1ACA12D50}">
      <dsp:nvSpPr>
        <dsp:cNvPr id="0" name=""/>
        <dsp:cNvSpPr/>
      </dsp:nvSpPr>
      <dsp:spPr>
        <a:xfrm>
          <a:off x="337208" y="2021008"/>
          <a:ext cx="2905672" cy="1500678"/>
        </a:xfrm>
        <a:prstGeom prst="roundRect">
          <a:avLst/>
        </a:prstGeom>
        <a:gradFill flip="none" rotWithShape="0">
          <a:gsLst>
            <a:gs pos="0">
              <a:srgbClr val="FF66CC">
                <a:shade val="30000"/>
                <a:satMod val="115000"/>
              </a:srgbClr>
            </a:gs>
            <a:gs pos="50000">
              <a:srgbClr val="FF66CC">
                <a:shade val="67500"/>
                <a:satMod val="115000"/>
              </a:srgbClr>
            </a:gs>
            <a:gs pos="100000">
              <a:srgbClr val="FF66CC">
                <a:shade val="100000"/>
                <a:satMod val="115000"/>
              </a:srgbClr>
            </a:gs>
          </a:gsLst>
          <a:lin ang="18900000" scaled="1"/>
          <a:tileRect/>
        </a:gra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100000"/>
            </a:lnSpc>
            <a:spcBef>
              <a:spcPct val="0"/>
            </a:spcBef>
            <a:spcAft>
              <a:spcPct val="35000"/>
            </a:spcAft>
            <a:buNone/>
          </a:pPr>
          <a:r>
            <a:rPr lang="en-US" sz="900" b="1" u="sng" kern="1200" dirty="0">
              <a:solidFill>
                <a:schemeClr val="tx1"/>
              </a:solidFill>
            </a:rPr>
            <a:t>Opportunities</a:t>
          </a:r>
        </a:p>
        <a:p>
          <a:pPr marL="0" lvl="0" indent="0" algn="l" defTabSz="400050">
            <a:lnSpc>
              <a:spcPct val="100000"/>
            </a:lnSpc>
            <a:spcBef>
              <a:spcPct val="0"/>
            </a:spcBef>
            <a:spcAft>
              <a:spcPct val="35000"/>
            </a:spcAft>
            <a:buNone/>
          </a:pPr>
          <a:r>
            <a:rPr lang="en-US" sz="900" b="0" kern="1200" dirty="0">
              <a:solidFill>
                <a:schemeClr val="bg1"/>
              </a:solidFill>
            </a:rPr>
            <a:t>1. Devices like Google home and personal Assistants like google home make it more approachable that IVR and emailing services</a:t>
          </a:r>
        </a:p>
        <a:p>
          <a:pPr marL="0" lvl="0" indent="0" algn="l" defTabSz="400050">
            <a:lnSpc>
              <a:spcPct val="100000"/>
            </a:lnSpc>
            <a:spcBef>
              <a:spcPct val="0"/>
            </a:spcBef>
            <a:spcAft>
              <a:spcPct val="35000"/>
            </a:spcAft>
            <a:buNone/>
          </a:pPr>
          <a:r>
            <a:rPr lang="en-US" sz="900" b="0" kern="1200" dirty="0">
              <a:solidFill>
                <a:schemeClr val="bg1"/>
              </a:solidFill>
            </a:rPr>
            <a:t>2. Minimum efforts and maximum reach. With minor changes we can use the </a:t>
          </a:r>
          <a:r>
            <a:rPr lang="en-US" sz="900" b="1" kern="1200" dirty="0">
              <a:solidFill>
                <a:schemeClr val="bg1"/>
              </a:solidFill>
            </a:rPr>
            <a:t>Action</a:t>
          </a:r>
          <a:r>
            <a:rPr lang="en-US" sz="900" b="0" kern="1200" dirty="0">
              <a:solidFill>
                <a:schemeClr val="bg1"/>
              </a:solidFill>
            </a:rPr>
            <a:t> for various companies. </a:t>
          </a:r>
        </a:p>
      </dsp:txBody>
      <dsp:txXfrm>
        <a:off x="410465" y="2094265"/>
        <a:ext cx="2759158" cy="1354164"/>
      </dsp:txXfrm>
    </dsp:sp>
    <dsp:sp modelId="{9AD7932C-F76C-48E9-B4DB-CB2BE95B3F38}">
      <dsp:nvSpPr>
        <dsp:cNvPr id="0" name=""/>
        <dsp:cNvSpPr/>
      </dsp:nvSpPr>
      <dsp:spPr>
        <a:xfrm>
          <a:off x="3756473" y="2027941"/>
          <a:ext cx="2940938" cy="1500678"/>
        </a:xfrm>
        <a:prstGeom prst="roundRect">
          <a:avLst/>
        </a:prstGeom>
        <a:gradFill flip="none" rotWithShape="0">
          <a:gsLst>
            <a:gs pos="0">
              <a:srgbClr val="00B0F0">
                <a:shade val="30000"/>
                <a:satMod val="115000"/>
              </a:srgbClr>
            </a:gs>
            <a:gs pos="50000">
              <a:srgbClr val="00B0F0">
                <a:shade val="67500"/>
                <a:satMod val="115000"/>
              </a:srgbClr>
            </a:gs>
            <a:gs pos="100000">
              <a:srgbClr val="00B0F0">
                <a:shade val="100000"/>
                <a:satMod val="115000"/>
              </a:srgbClr>
            </a:gs>
          </a:gsLst>
          <a:lin ang="13500000" scaled="1"/>
          <a:tileRect/>
        </a:gra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100000"/>
            </a:lnSpc>
            <a:spcBef>
              <a:spcPct val="0"/>
            </a:spcBef>
            <a:spcAft>
              <a:spcPct val="35000"/>
            </a:spcAft>
            <a:buNone/>
          </a:pPr>
          <a:r>
            <a:rPr lang="en-US" sz="900" b="1" u="sng" kern="1200" dirty="0">
              <a:solidFill>
                <a:schemeClr val="tx1"/>
              </a:solidFill>
            </a:rPr>
            <a:t>Threats</a:t>
          </a:r>
        </a:p>
        <a:p>
          <a:pPr marL="0" lvl="0" indent="0" algn="l" defTabSz="400050">
            <a:lnSpc>
              <a:spcPct val="100000"/>
            </a:lnSpc>
            <a:spcBef>
              <a:spcPct val="0"/>
            </a:spcBef>
            <a:spcAft>
              <a:spcPct val="35000"/>
            </a:spcAft>
            <a:buNone/>
          </a:pPr>
          <a:r>
            <a:rPr lang="en-US" sz="900" kern="1200" dirty="0"/>
            <a:t>1. IVR systems and Emailing services are being widely used</a:t>
          </a:r>
        </a:p>
        <a:p>
          <a:pPr marL="0" lvl="0" indent="0" algn="l" defTabSz="400050">
            <a:lnSpc>
              <a:spcPct val="100000"/>
            </a:lnSpc>
            <a:spcBef>
              <a:spcPct val="0"/>
            </a:spcBef>
            <a:spcAft>
              <a:spcPct val="35000"/>
            </a:spcAft>
            <a:buNone/>
          </a:pPr>
          <a:r>
            <a:rPr lang="en-US" sz="900" kern="1200" dirty="0"/>
            <a:t>2. IVR systems do not depend on Internet availability and have wider scope than this Google Action.</a:t>
          </a:r>
        </a:p>
      </dsp:txBody>
      <dsp:txXfrm>
        <a:off x="3829730" y="2101198"/>
        <a:ext cx="2794424" cy="135416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e75d4c99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e75d4c99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e75d4c994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e75d4c994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5e75d4c994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5e75d4c994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e75d4c994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e75d4c994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5e75d4c994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5e75d4c994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e75d4c994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e75d4c994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5e75d4c994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5e75d4c994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5e75d4c994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5e75d4c994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1C23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slideLayout" Target="../slideLayouts/slideLayout1.xml"/><Relationship Id="rId7" Type="http://schemas.openxmlformats.org/officeDocument/2006/relationships/image" Target="../media/image4.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png"/><Relationship Id="rId7" Type="http://schemas.openxmlformats.org/officeDocument/2006/relationships/diagramColors" Target="../diagrams/colors2.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7966025" y="166575"/>
            <a:ext cx="970202" cy="829225"/>
          </a:xfrm>
          <a:prstGeom prst="rect">
            <a:avLst/>
          </a:prstGeom>
          <a:noFill/>
          <a:ln>
            <a:noFill/>
          </a:ln>
        </p:spPr>
      </p:pic>
      <p:pic>
        <p:nvPicPr>
          <p:cNvPr id="55" name="Google Shape;55;p13"/>
          <p:cNvPicPr preferRelativeResize="0"/>
          <p:nvPr/>
        </p:nvPicPr>
        <p:blipFill>
          <a:blip r:embed="rId4">
            <a:alphaModFix/>
          </a:blip>
          <a:stretch>
            <a:fillRect/>
          </a:stretch>
        </p:blipFill>
        <p:spPr>
          <a:xfrm>
            <a:off x="1851200" y="995800"/>
            <a:ext cx="5441623" cy="1897800"/>
          </a:xfrm>
          <a:prstGeom prst="rect">
            <a:avLst/>
          </a:prstGeom>
          <a:noFill/>
          <a:ln>
            <a:noFill/>
          </a:ln>
        </p:spPr>
      </p:pic>
      <p:sp>
        <p:nvSpPr>
          <p:cNvPr id="56" name="Google Shape;56;p13"/>
          <p:cNvSpPr txBox="1"/>
          <p:nvPr/>
        </p:nvSpPr>
        <p:spPr>
          <a:xfrm>
            <a:off x="1736113" y="3178450"/>
            <a:ext cx="5671800" cy="744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3600" dirty="0">
                <a:solidFill>
                  <a:srgbClr val="666666"/>
                </a:solidFill>
                <a:latin typeface="Lato"/>
                <a:ea typeface="Lato"/>
                <a:cs typeface="Lato"/>
                <a:sym typeface="Lato"/>
              </a:rPr>
              <a:t>Pitch-Deck Presentation</a:t>
            </a:r>
            <a:endParaRPr sz="3600" dirty="0">
              <a:solidFill>
                <a:srgbClr val="666666"/>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61" name="Google Shape;61;p14"/>
          <p:cNvPicPr preferRelativeResize="0"/>
          <p:nvPr/>
        </p:nvPicPr>
        <p:blipFill>
          <a:blip r:embed="rId3">
            <a:alphaModFix/>
          </a:blip>
          <a:stretch>
            <a:fillRect/>
          </a:stretch>
        </p:blipFill>
        <p:spPr>
          <a:xfrm>
            <a:off x="7966025" y="166575"/>
            <a:ext cx="970202" cy="829225"/>
          </a:xfrm>
          <a:prstGeom prst="rect">
            <a:avLst/>
          </a:prstGeom>
          <a:noFill/>
          <a:ln>
            <a:noFill/>
          </a:ln>
        </p:spPr>
      </p:pic>
      <p:sp>
        <p:nvSpPr>
          <p:cNvPr id="62" name="Google Shape;62;p14"/>
          <p:cNvSpPr txBox="1"/>
          <p:nvPr/>
        </p:nvSpPr>
        <p:spPr>
          <a:xfrm>
            <a:off x="1736099" y="1914947"/>
            <a:ext cx="5671800" cy="131360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3600" b="1" dirty="0">
                <a:solidFill>
                  <a:schemeClr val="tx1"/>
                </a:solidFill>
                <a:latin typeface="Javanese Text" panose="02000000000000000000" pitchFamily="2" charset="0"/>
                <a:ea typeface="Lato"/>
                <a:cs typeface="Lato"/>
                <a:sym typeface="Lato"/>
              </a:rPr>
              <a:t>Ms </a:t>
            </a:r>
            <a:r>
              <a:rPr lang="en-IN" sz="3600" b="1" dirty="0" err="1">
                <a:solidFill>
                  <a:schemeClr val="tx1"/>
                </a:solidFill>
                <a:latin typeface="Javanese Text" panose="02000000000000000000" pitchFamily="2" charset="0"/>
                <a:ea typeface="Lato"/>
                <a:cs typeface="Lato"/>
                <a:sym typeface="Lato"/>
              </a:rPr>
              <a:t>Nyna</a:t>
            </a:r>
            <a:r>
              <a:rPr lang="en-IN" sz="3600" b="1" dirty="0">
                <a:solidFill>
                  <a:schemeClr val="tx1"/>
                </a:solidFill>
                <a:latin typeface="Javanese Text" panose="02000000000000000000" pitchFamily="2" charset="0"/>
                <a:ea typeface="Lato"/>
                <a:cs typeface="Lato"/>
                <a:sym typeface="Lato"/>
              </a:rPr>
              <a:t> - The Grievance Redresser</a:t>
            </a:r>
            <a:endParaRPr sz="3600" b="1" dirty="0">
              <a:solidFill>
                <a:schemeClr val="tx1"/>
              </a:solidFill>
              <a:latin typeface="Javanese Text" panose="02000000000000000000" pitchFamily="2" charset="0"/>
              <a:ea typeface="Lato"/>
              <a:cs typeface="Lato"/>
              <a:sym typeface="Lato"/>
            </a:endParaRPr>
          </a:p>
        </p:txBody>
      </p:sp>
      <p:pic>
        <p:nvPicPr>
          <p:cNvPr id="63" name="Google Shape;63;p14"/>
          <p:cNvPicPr preferRelativeResize="0"/>
          <p:nvPr/>
        </p:nvPicPr>
        <p:blipFill>
          <a:blip r:embed="rId4">
            <a:alphaModFix/>
          </a:blip>
          <a:stretch>
            <a:fillRect/>
          </a:stretch>
        </p:blipFill>
        <p:spPr>
          <a:xfrm>
            <a:off x="325225" y="335175"/>
            <a:ext cx="1410874" cy="4920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7966025" y="166575"/>
            <a:ext cx="970202" cy="829225"/>
          </a:xfrm>
          <a:prstGeom prst="rect">
            <a:avLst/>
          </a:prstGeom>
          <a:noFill/>
          <a:ln>
            <a:noFill/>
          </a:ln>
        </p:spPr>
      </p:pic>
      <p:sp>
        <p:nvSpPr>
          <p:cNvPr id="69" name="Google Shape;69;p15"/>
          <p:cNvSpPr txBox="1"/>
          <p:nvPr/>
        </p:nvSpPr>
        <p:spPr>
          <a:xfrm>
            <a:off x="-933613" y="4350"/>
            <a:ext cx="8338800" cy="351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rgbClr val="666666"/>
              </a:solidFill>
              <a:latin typeface="Lato"/>
              <a:ea typeface="Lato"/>
              <a:cs typeface="Lato"/>
              <a:sym typeface="Lato"/>
            </a:endParaRPr>
          </a:p>
        </p:txBody>
      </p:sp>
      <p:sp>
        <p:nvSpPr>
          <p:cNvPr id="70" name="Google Shape;70;p15"/>
          <p:cNvSpPr/>
          <p:nvPr/>
        </p:nvSpPr>
        <p:spPr>
          <a:xfrm>
            <a:off x="597475" y="831400"/>
            <a:ext cx="4476900" cy="164400"/>
          </a:xfrm>
          <a:prstGeom prst="rect">
            <a:avLst/>
          </a:prstGeom>
          <a:solidFill>
            <a:srgbClr val="B7B7B7"/>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71;p15"/>
          <p:cNvSpPr/>
          <p:nvPr/>
        </p:nvSpPr>
        <p:spPr>
          <a:xfrm>
            <a:off x="5074375" y="831400"/>
            <a:ext cx="206100" cy="164400"/>
          </a:xfrm>
          <a:prstGeom prst="rtTriangle">
            <a:avLst/>
          </a:prstGeom>
          <a:solidFill>
            <a:srgbClr val="B7B7B7"/>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15"/>
          <p:cNvSpPr txBox="1"/>
          <p:nvPr/>
        </p:nvSpPr>
        <p:spPr>
          <a:xfrm>
            <a:off x="521275" y="498475"/>
            <a:ext cx="4494000" cy="38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TEAM DETAILS</a:t>
            </a:r>
            <a:endParaRPr dirty="0">
              <a:latin typeface="Lato"/>
              <a:ea typeface="Lato"/>
              <a:cs typeface="Lato"/>
              <a:sym typeface="Lato"/>
            </a:endParaRPr>
          </a:p>
        </p:txBody>
      </p:sp>
      <p:graphicFrame>
        <p:nvGraphicFramePr>
          <p:cNvPr id="73" name="Google Shape;73;p15"/>
          <p:cNvGraphicFramePr/>
          <p:nvPr>
            <p:extLst>
              <p:ext uri="{D42A27DB-BD31-4B8C-83A1-F6EECF244321}">
                <p14:modId xmlns:p14="http://schemas.microsoft.com/office/powerpoint/2010/main" val="1925560968"/>
              </p:ext>
            </p:extLst>
          </p:nvPr>
        </p:nvGraphicFramePr>
        <p:xfrm>
          <a:off x="597475" y="1106424"/>
          <a:ext cx="7150600" cy="1982970"/>
        </p:xfrm>
        <a:graphic>
          <a:graphicData uri="http://schemas.openxmlformats.org/drawingml/2006/table">
            <a:tbl>
              <a:tblPr>
                <a:noFill/>
                <a:tableStyleId>{C5A2F45F-4955-4C7A-A7F0-A27A76059FBE}</a:tableStyleId>
              </a:tblPr>
              <a:tblGrid>
                <a:gridCol w="2215350">
                  <a:extLst>
                    <a:ext uri="{9D8B030D-6E8A-4147-A177-3AD203B41FA5}">
                      <a16:colId xmlns:a16="http://schemas.microsoft.com/office/drawing/2014/main" val="20000"/>
                    </a:ext>
                  </a:extLst>
                </a:gridCol>
                <a:gridCol w="4935250">
                  <a:extLst>
                    <a:ext uri="{9D8B030D-6E8A-4147-A177-3AD203B41FA5}">
                      <a16:colId xmlns:a16="http://schemas.microsoft.com/office/drawing/2014/main" val="20001"/>
                    </a:ext>
                  </a:extLst>
                </a:gridCol>
              </a:tblGrid>
              <a:tr h="396850">
                <a:tc>
                  <a:txBody>
                    <a:bodyPr/>
                    <a:lstStyle/>
                    <a:p>
                      <a:pPr marL="0" lvl="0" indent="0" algn="l" rtl="0">
                        <a:spcBef>
                          <a:spcPts val="0"/>
                        </a:spcBef>
                        <a:spcAft>
                          <a:spcPts val="0"/>
                        </a:spcAft>
                        <a:buNone/>
                      </a:pPr>
                      <a:r>
                        <a:rPr lang="en" sz="1200" dirty="0">
                          <a:latin typeface="Lato"/>
                          <a:ea typeface="Lato"/>
                          <a:cs typeface="Lato"/>
                          <a:sym typeface="Lato"/>
                        </a:rPr>
                        <a:t>Team Name</a:t>
                      </a:r>
                      <a:endParaRPr sz="1200" dirty="0">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IN" dirty="0">
                          <a:latin typeface="Lato"/>
                          <a:ea typeface="Lato"/>
                          <a:cs typeface="Lato"/>
                          <a:sym typeface="Lato"/>
                        </a:rPr>
                        <a:t>PY_WARRIORS</a:t>
                      </a:r>
                      <a:endParaRPr dirty="0">
                        <a:latin typeface="Lato"/>
                        <a:ea typeface="Lato"/>
                        <a:cs typeface="Lato"/>
                        <a:sym typeface="Lato"/>
                      </a:endParaRPr>
                    </a:p>
                  </a:txBody>
                  <a:tcPr marL="91425" marR="91425" marT="91425" marB="91425"/>
                </a:tc>
                <a:extLst>
                  <a:ext uri="{0D108BD9-81ED-4DB2-BD59-A6C34878D82A}">
                    <a16:rowId xmlns:a16="http://schemas.microsoft.com/office/drawing/2014/main" val="10000"/>
                  </a:ext>
                </a:extLst>
              </a:tr>
              <a:tr h="344900">
                <a:tc>
                  <a:txBody>
                    <a:bodyPr/>
                    <a:lstStyle/>
                    <a:p>
                      <a:pPr marL="0" lvl="0" indent="0" algn="l" rtl="0">
                        <a:spcBef>
                          <a:spcPts val="0"/>
                        </a:spcBef>
                        <a:spcAft>
                          <a:spcPts val="0"/>
                        </a:spcAft>
                        <a:buNone/>
                      </a:pPr>
                      <a:r>
                        <a:rPr lang="en" sz="1200" dirty="0">
                          <a:latin typeface="Lato"/>
                          <a:ea typeface="Lato"/>
                          <a:cs typeface="Lato"/>
                          <a:sym typeface="Lato"/>
                        </a:rPr>
                        <a:t>Member 1 Name</a:t>
                      </a:r>
                      <a:endParaRPr sz="1200" dirty="0">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IN" dirty="0">
                          <a:latin typeface="Lato"/>
                          <a:ea typeface="Lato"/>
                          <a:cs typeface="Lato"/>
                          <a:sym typeface="Lato"/>
                        </a:rPr>
                        <a:t>Saikat Ghosh</a:t>
                      </a:r>
                      <a:endParaRPr dirty="0">
                        <a:latin typeface="Lato"/>
                        <a:ea typeface="Lato"/>
                        <a:cs typeface="Lato"/>
                        <a:sym typeface="Lato"/>
                      </a:endParaRPr>
                    </a:p>
                  </a:txBody>
                  <a:tcPr marL="91425" marR="91425" marT="91425" marB="91425"/>
                </a:tc>
                <a:extLst>
                  <a:ext uri="{0D108BD9-81ED-4DB2-BD59-A6C34878D82A}">
                    <a16:rowId xmlns:a16="http://schemas.microsoft.com/office/drawing/2014/main" val="10001"/>
                  </a:ext>
                </a:extLst>
              </a:tr>
              <a:tr h="275625">
                <a:tc>
                  <a:txBody>
                    <a:bodyPr/>
                    <a:lstStyle/>
                    <a:p>
                      <a:pPr marL="0" lvl="0" indent="0" algn="l" rtl="0">
                        <a:spcBef>
                          <a:spcPts val="0"/>
                        </a:spcBef>
                        <a:spcAft>
                          <a:spcPts val="0"/>
                        </a:spcAft>
                        <a:buClr>
                          <a:schemeClr val="dk1"/>
                        </a:buClr>
                        <a:buSzPts val="1100"/>
                        <a:buFont typeface="Arial"/>
                        <a:buNone/>
                      </a:pPr>
                      <a:r>
                        <a:rPr lang="en" sz="1200" dirty="0">
                          <a:solidFill>
                            <a:schemeClr val="dk1"/>
                          </a:solidFill>
                          <a:latin typeface="Lato"/>
                          <a:ea typeface="Lato"/>
                          <a:cs typeface="Lato"/>
                          <a:sym typeface="Lato"/>
                        </a:rPr>
                        <a:t>Member 2 Name</a:t>
                      </a:r>
                      <a:endParaRPr sz="1200" dirty="0">
                        <a:solidFill>
                          <a:schemeClr val="dk1"/>
                        </a:solidFill>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IN" dirty="0">
                          <a:latin typeface="Lato"/>
                          <a:ea typeface="Lato"/>
                          <a:cs typeface="Lato"/>
                          <a:sym typeface="Lato"/>
                        </a:rPr>
                        <a:t>Srishti Maurya</a:t>
                      </a:r>
                      <a:endParaRPr dirty="0">
                        <a:latin typeface="Lato"/>
                        <a:ea typeface="Lato"/>
                        <a:cs typeface="Lato"/>
                        <a:sym typeface="Lato"/>
                      </a:endParaRPr>
                    </a:p>
                  </a:txBody>
                  <a:tcPr marL="91425" marR="91425" marT="91425" marB="91425"/>
                </a:tc>
                <a:extLst>
                  <a:ext uri="{0D108BD9-81ED-4DB2-BD59-A6C34878D82A}">
                    <a16:rowId xmlns:a16="http://schemas.microsoft.com/office/drawing/2014/main" val="10002"/>
                  </a:ext>
                </a:extLst>
              </a:tr>
              <a:tr h="396850">
                <a:tc>
                  <a:txBody>
                    <a:bodyPr/>
                    <a:lstStyle/>
                    <a:p>
                      <a:pPr marL="0" lvl="0" indent="0" algn="l" rtl="0">
                        <a:spcBef>
                          <a:spcPts val="0"/>
                        </a:spcBef>
                        <a:spcAft>
                          <a:spcPts val="0"/>
                        </a:spcAft>
                        <a:buClr>
                          <a:schemeClr val="dk1"/>
                        </a:buClr>
                        <a:buSzPts val="1100"/>
                        <a:buFont typeface="Arial"/>
                        <a:buNone/>
                      </a:pPr>
                      <a:r>
                        <a:rPr lang="en" sz="1200" dirty="0">
                          <a:solidFill>
                            <a:schemeClr val="dk1"/>
                          </a:solidFill>
                          <a:latin typeface="Lato"/>
                          <a:ea typeface="Lato"/>
                          <a:cs typeface="Lato"/>
                          <a:sym typeface="Lato"/>
                        </a:rPr>
                        <a:t>Member 3 Name</a:t>
                      </a:r>
                      <a:endParaRPr sz="1200" dirty="0">
                        <a:solidFill>
                          <a:schemeClr val="dk1"/>
                        </a:solidFill>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IN" dirty="0">
                          <a:latin typeface="Lato"/>
                          <a:ea typeface="Lato"/>
                          <a:cs typeface="Lato"/>
                          <a:sym typeface="Lato"/>
                        </a:rPr>
                        <a:t>Harshit Mishra</a:t>
                      </a:r>
                      <a:endParaRPr dirty="0">
                        <a:latin typeface="Lato"/>
                        <a:ea typeface="Lato"/>
                        <a:cs typeface="Lato"/>
                        <a:sym typeface="Lato"/>
                      </a:endParaRPr>
                    </a:p>
                  </a:txBody>
                  <a:tcPr marL="91425" marR="91425" marT="91425" marB="91425"/>
                </a:tc>
                <a:extLst>
                  <a:ext uri="{0D108BD9-81ED-4DB2-BD59-A6C34878D82A}">
                    <a16:rowId xmlns:a16="http://schemas.microsoft.com/office/drawing/2014/main" val="10003"/>
                  </a:ext>
                </a:extLst>
              </a:tr>
              <a:tr h="396850">
                <a:tc>
                  <a:txBody>
                    <a:bodyPr/>
                    <a:lstStyle/>
                    <a:p>
                      <a:pPr marL="0" lvl="0" indent="0" algn="l" rtl="0">
                        <a:spcBef>
                          <a:spcPts val="0"/>
                        </a:spcBef>
                        <a:spcAft>
                          <a:spcPts val="0"/>
                        </a:spcAft>
                        <a:buClr>
                          <a:schemeClr val="dk1"/>
                        </a:buClr>
                        <a:buSzPts val="1100"/>
                        <a:buFont typeface="Arial"/>
                        <a:buNone/>
                      </a:pPr>
                      <a:r>
                        <a:rPr lang="en" sz="1200" dirty="0">
                          <a:solidFill>
                            <a:schemeClr val="dk1"/>
                          </a:solidFill>
                          <a:latin typeface="Lato"/>
                          <a:ea typeface="Lato"/>
                          <a:cs typeface="Lato"/>
                          <a:sym typeface="Lato"/>
                        </a:rPr>
                        <a:t>Member 4 Name</a:t>
                      </a:r>
                      <a:endParaRPr sz="1200" dirty="0">
                        <a:solidFill>
                          <a:schemeClr val="dk1"/>
                        </a:solidFill>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IN" dirty="0">
                          <a:latin typeface="Lato"/>
                          <a:ea typeface="Lato"/>
                          <a:cs typeface="Lato"/>
                          <a:sym typeface="Lato"/>
                        </a:rPr>
                        <a:t>N/A</a:t>
                      </a:r>
                      <a:endParaRPr dirty="0">
                        <a:latin typeface="Lato"/>
                        <a:ea typeface="Lato"/>
                        <a:cs typeface="Lato"/>
                        <a:sym typeface="Lato"/>
                      </a:endParaRPr>
                    </a:p>
                  </a:txBody>
                  <a:tcPr marL="91425" marR="91425" marT="91425" marB="91425"/>
                </a:tc>
                <a:extLst>
                  <a:ext uri="{0D108BD9-81ED-4DB2-BD59-A6C34878D82A}">
                    <a16:rowId xmlns:a16="http://schemas.microsoft.com/office/drawing/2014/main" val="10004"/>
                  </a:ext>
                </a:extLst>
              </a:tr>
            </a:tbl>
          </a:graphicData>
        </a:graphic>
      </p:graphicFrame>
      <p:sp>
        <p:nvSpPr>
          <p:cNvPr id="74" name="Google Shape;74;p15"/>
          <p:cNvSpPr/>
          <p:nvPr/>
        </p:nvSpPr>
        <p:spPr>
          <a:xfrm>
            <a:off x="597475" y="3860250"/>
            <a:ext cx="4476900" cy="164400"/>
          </a:xfrm>
          <a:prstGeom prst="rect">
            <a:avLst/>
          </a:prstGeom>
          <a:solidFill>
            <a:srgbClr val="B7B7B7"/>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15"/>
          <p:cNvSpPr/>
          <p:nvPr/>
        </p:nvSpPr>
        <p:spPr>
          <a:xfrm>
            <a:off x="5074375" y="3860250"/>
            <a:ext cx="206100" cy="164400"/>
          </a:xfrm>
          <a:prstGeom prst="rtTriangle">
            <a:avLst/>
          </a:prstGeom>
          <a:solidFill>
            <a:srgbClr val="B7B7B7"/>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15"/>
          <p:cNvSpPr txBox="1"/>
          <p:nvPr/>
        </p:nvSpPr>
        <p:spPr>
          <a:xfrm>
            <a:off x="521275" y="3524250"/>
            <a:ext cx="4494000" cy="38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THEME SELECTED</a:t>
            </a:r>
            <a:endParaRPr dirty="0">
              <a:latin typeface="Lato"/>
              <a:ea typeface="Lato"/>
              <a:cs typeface="Lato"/>
              <a:sym typeface="Lato"/>
            </a:endParaRPr>
          </a:p>
        </p:txBody>
      </p:sp>
      <p:cxnSp>
        <p:nvCxnSpPr>
          <p:cNvPr id="77" name="Google Shape;77;p15"/>
          <p:cNvCxnSpPr/>
          <p:nvPr/>
        </p:nvCxnSpPr>
        <p:spPr>
          <a:xfrm>
            <a:off x="597475" y="4452325"/>
            <a:ext cx="3654000" cy="0"/>
          </a:xfrm>
          <a:prstGeom prst="straightConnector1">
            <a:avLst/>
          </a:prstGeom>
          <a:noFill/>
          <a:ln w="19050" cap="flat" cmpd="sng">
            <a:solidFill>
              <a:schemeClr val="dk2"/>
            </a:solidFill>
            <a:prstDash val="solid"/>
            <a:round/>
            <a:headEnd type="none" w="med" len="med"/>
            <a:tailEnd type="none" w="med" len="med"/>
          </a:ln>
        </p:spPr>
      </p:cxnSp>
      <p:sp>
        <p:nvSpPr>
          <p:cNvPr id="2" name="TextBox 1">
            <a:extLst>
              <a:ext uri="{FF2B5EF4-FFF2-40B4-BE49-F238E27FC236}">
                <a16:creationId xmlns:a16="http://schemas.microsoft.com/office/drawing/2014/main" id="{CA95907B-9EDC-4C96-81F5-940A517A2980}"/>
              </a:ext>
            </a:extLst>
          </p:cNvPr>
          <p:cNvSpPr txBox="1"/>
          <p:nvPr/>
        </p:nvSpPr>
        <p:spPr>
          <a:xfrm>
            <a:off x="502062" y="4102584"/>
            <a:ext cx="4196318" cy="492443"/>
          </a:xfrm>
          <a:prstGeom prst="rect">
            <a:avLst/>
          </a:prstGeom>
          <a:noFill/>
        </p:spPr>
        <p:txBody>
          <a:bodyPr wrap="square" rtlCol="0">
            <a:spAutoFit/>
          </a:bodyPr>
          <a:lstStyle/>
          <a:p>
            <a:r>
              <a:rPr lang="en-US" sz="1200" dirty="0"/>
              <a:t>Digital India(e-kranti-Electronic Delivery of Services)</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Google Shape;82;p16"/>
          <p:cNvPicPr preferRelativeResize="0"/>
          <p:nvPr/>
        </p:nvPicPr>
        <p:blipFill>
          <a:blip r:embed="rId3">
            <a:alphaModFix/>
          </a:blip>
          <a:stretch>
            <a:fillRect/>
          </a:stretch>
        </p:blipFill>
        <p:spPr>
          <a:xfrm>
            <a:off x="7966025" y="166575"/>
            <a:ext cx="970202" cy="829225"/>
          </a:xfrm>
          <a:prstGeom prst="rect">
            <a:avLst/>
          </a:prstGeom>
          <a:noFill/>
          <a:ln>
            <a:noFill/>
          </a:ln>
        </p:spPr>
      </p:pic>
      <p:sp>
        <p:nvSpPr>
          <p:cNvPr id="83" name="Google Shape;83;p16"/>
          <p:cNvSpPr txBox="1"/>
          <p:nvPr/>
        </p:nvSpPr>
        <p:spPr>
          <a:xfrm>
            <a:off x="597475" y="1337825"/>
            <a:ext cx="8338800" cy="3519900"/>
          </a:xfrm>
          <a:prstGeom prst="rect">
            <a:avLst/>
          </a:prstGeom>
          <a:noFill/>
          <a:ln>
            <a:noFill/>
          </a:ln>
        </p:spPr>
        <p:txBody>
          <a:bodyPr spcFirstLastPara="1" wrap="square" lIns="91425" tIns="91425" rIns="91425" bIns="91425" anchor="t" anchorCtr="0">
            <a:noAutofit/>
          </a:bodyPr>
          <a:lstStyle/>
          <a:p>
            <a:pPr marL="285750" lvl="0" indent="-285750" algn="just">
              <a:lnSpc>
                <a:spcPct val="150000"/>
              </a:lnSpc>
              <a:buFont typeface="Arial" panose="020B0604020202020204" pitchFamily="34" charset="0"/>
              <a:buChar char="•"/>
            </a:pPr>
            <a:r>
              <a:rPr lang="en-US" dirty="0">
                <a:latin typeface="Javanese Text" panose="02000000000000000000" pitchFamily="2" charset="0"/>
              </a:rPr>
              <a:t>Voice-based Customer Grievance Redressal System using </a:t>
            </a:r>
            <a:r>
              <a:rPr lang="en-US" b="1" dirty="0">
                <a:latin typeface="Javanese Text" panose="02000000000000000000" pitchFamily="2" charset="0"/>
              </a:rPr>
              <a:t>Google Action</a:t>
            </a:r>
            <a:r>
              <a:rPr lang="en-US" dirty="0">
                <a:latin typeface="Javanese Text" panose="02000000000000000000" pitchFamily="2" charset="0"/>
              </a:rPr>
              <a:t>, a google-assistance based app.</a:t>
            </a:r>
          </a:p>
          <a:p>
            <a:pPr marL="285750" lvl="0" indent="-285750" algn="just">
              <a:lnSpc>
                <a:spcPct val="150000"/>
              </a:lnSpc>
              <a:buFont typeface="Arial" panose="020B0604020202020204" pitchFamily="34" charset="0"/>
              <a:buChar char="•"/>
            </a:pPr>
            <a:r>
              <a:rPr lang="en-US" dirty="0">
                <a:latin typeface="Javanese Text" panose="02000000000000000000" pitchFamily="2" charset="0"/>
              </a:rPr>
              <a:t>Better option when compared to Chatbots and IVR Systems.</a:t>
            </a:r>
          </a:p>
          <a:p>
            <a:pPr marL="285750" lvl="0" indent="-285750" algn="just">
              <a:lnSpc>
                <a:spcPct val="150000"/>
              </a:lnSpc>
              <a:buFont typeface="Arial" panose="020B0604020202020204" pitchFamily="34" charset="0"/>
              <a:buChar char="•"/>
            </a:pPr>
            <a:r>
              <a:rPr lang="en-US" dirty="0">
                <a:latin typeface="Javanese Text" panose="02000000000000000000" pitchFamily="2" charset="0"/>
              </a:rPr>
              <a:t>Hassle free way.</a:t>
            </a:r>
          </a:p>
          <a:p>
            <a:pPr marL="285750" lvl="0" indent="-285750" algn="just">
              <a:lnSpc>
                <a:spcPct val="150000"/>
              </a:lnSpc>
              <a:buFont typeface="Arial" panose="020B0604020202020204" pitchFamily="34" charset="0"/>
              <a:buChar char="•"/>
            </a:pPr>
            <a:r>
              <a:rPr lang="en-US" dirty="0">
                <a:latin typeface="Javanese Text" panose="02000000000000000000" pitchFamily="2" charset="0"/>
              </a:rPr>
              <a:t>Feed the </a:t>
            </a:r>
            <a:r>
              <a:rPr lang="en-US" b="1" dirty="0">
                <a:latin typeface="Javanese Text" panose="02000000000000000000" pitchFamily="2" charset="0"/>
              </a:rPr>
              <a:t>required details</a:t>
            </a:r>
            <a:r>
              <a:rPr lang="en-US" dirty="0">
                <a:latin typeface="Javanese Text" panose="02000000000000000000" pitchFamily="2" charset="0"/>
              </a:rPr>
              <a:t> easily by ‘typing in’ or ‘speaking’. This will </a:t>
            </a:r>
            <a:r>
              <a:rPr lang="en-US" b="1" dirty="0">
                <a:latin typeface="Javanese Text" panose="02000000000000000000" pitchFamily="2" charset="0"/>
              </a:rPr>
              <a:t>uniquely identify each user’s complaint</a:t>
            </a:r>
            <a:r>
              <a:rPr lang="en-US" dirty="0">
                <a:latin typeface="Javanese Text" panose="02000000000000000000" pitchFamily="2" charset="0"/>
              </a:rPr>
              <a:t>. </a:t>
            </a:r>
          </a:p>
          <a:p>
            <a:pPr marL="285750" lvl="0" indent="-285750" algn="just">
              <a:lnSpc>
                <a:spcPct val="150000"/>
              </a:lnSpc>
              <a:buFont typeface="Arial" panose="020B0604020202020204" pitchFamily="34" charset="0"/>
              <a:buChar char="•"/>
            </a:pPr>
            <a:r>
              <a:rPr lang="en-US" dirty="0">
                <a:latin typeface="Javanese Text" panose="02000000000000000000" pitchFamily="2" charset="0"/>
              </a:rPr>
              <a:t>This will allow the user to </a:t>
            </a:r>
            <a:r>
              <a:rPr lang="en-US" b="1" dirty="0">
                <a:latin typeface="Javanese Text" panose="02000000000000000000" pitchFamily="2" charset="0"/>
              </a:rPr>
              <a:t>easily register the complaint</a:t>
            </a:r>
            <a:r>
              <a:rPr lang="en-US" dirty="0">
                <a:latin typeface="Javanese Text" panose="02000000000000000000" pitchFamily="2" charset="0"/>
              </a:rPr>
              <a:t> and the complaint will be seamlessly </a:t>
            </a:r>
            <a:r>
              <a:rPr lang="en-US" b="1" dirty="0">
                <a:latin typeface="Javanese Text" panose="02000000000000000000" pitchFamily="2" charset="0"/>
              </a:rPr>
              <a:t>forwarded to the desired department</a:t>
            </a:r>
            <a:r>
              <a:rPr lang="en-US" dirty="0">
                <a:latin typeface="Javanese Text" panose="02000000000000000000" pitchFamily="2" charset="0"/>
              </a:rPr>
              <a:t> for redressal. </a:t>
            </a:r>
          </a:p>
          <a:p>
            <a:pPr marL="285750" lvl="0" indent="-285750" algn="just">
              <a:lnSpc>
                <a:spcPct val="150000"/>
              </a:lnSpc>
              <a:buFont typeface="Arial" panose="020B0604020202020204" pitchFamily="34" charset="0"/>
              <a:buChar char="•"/>
            </a:pPr>
            <a:r>
              <a:rPr lang="en-US" dirty="0">
                <a:latin typeface="Javanese Text" panose="02000000000000000000" pitchFamily="2" charset="0"/>
              </a:rPr>
              <a:t>After the successful registration of the complaint, the user will </a:t>
            </a:r>
            <a:r>
              <a:rPr lang="en-US" b="1" dirty="0">
                <a:latin typeface="Javanese Text" panose="02000000000000000000" pitchFamily="2" charset="0"/>
              </a:rPr>
              <a:t>receive a confirmation</a:t>
            </a:r>
            <a:r>
              <a:rPr lang="en-US" dirty="0">
                <a:latin typeface="Javanese Text" panose="02000000000000000000" pitchFamily="2" charset="0"/>
              </a:rPr>
              <a:t> on their email respectively including the reference number. This will </a:t>
            </a:r>
            <a:r>
              <a:rPr lang="en-US" b="1" dirty="0">
                <a:latin typeface="Javanese Text" panose="02000000000000000000" pitchFamily="2" charset="0"/>
              </a:rPr>
              <a:t>uniquely identify each user’s complaint</a:t>
            </a:r>
            <a:r>
              <a:rPr lang="en-US" dirty="0">
                <a:latin typeface="Javanese Text" panose="02000000000000000000" pitchFamily="2" charset="0"/>
              </a:rPr>
              <a:t>. </a:t>
            </a:r>
            <a:endParaRPr dirty="0">
              <a:solidFill>
                <a:srgbClr val="666666"/>
              </a:solidFill>
              <a:latin typeface="Javanese Text" panose="02000000000000000000" pitchFamily="2" charset="0"/>
              <a:ea typeface="Lato"/>
              <a:cs typeface="Lato"/>
              <a:sym typeface="Lato"/>
            </a:endParaRPr>
          </a:p>
        </p:txBody>
      </p:sp>
      <p:sp>
        <p:nvSpPr>
          <p:cNvPr id="84" name="Google Shape;84;p16"/>
          <p:cNvSpPr/>
          <p:nvPr/>
        </p:nvSpPr>
        <p:spPr>
          <a:xfrm>
            <a:off x="597475" y="995800"/>
            <a:ext cx="4476900" cy="164400"/>
          </a:xfrm>
          <a:prstGeom prst="rect">
            <a:avLst/>
          </a:prstGeom>
          <a:solidFill>
            <a:srgbClr val="B7B7B7"/>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85;p16"/>
          <p:cNvSpPr/>
          <p:nvPr/>
        </p:nvSpPr>
        <p:spPr>
          <a:xfrm>
            <a:off x="5074375" y="995800"/>
            <a:ext cx="206100" cy="164400"/>
          </a:xfrm>
          <a:prstGeom prst="rtTriangle">
            <a:avLst/>
          </a:prstGeom>
          <a:solidFill>
            <a:srgbClr val="B7B7B7"/>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86;p16"/>
          <p:cNvSpPr txBox="1"/>
          <p:nvPr/>
        </p:nvSpPr>
        <p:spPr>
          <a:xfrm>
            <a:off x="597475" y="582263"/>
            <a:ext cx="4494000" cy="38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latin typeface="Javanese Text" panose="02000000000000000000" pitchFamily="2" charset="0"/>
                <a:ea typeface="Lato"/>
                <a:cs typeface="Lato"/>
                <a:sym typeface="Lato"/>
              </a:rPr>
              <a:t>OUR </a:t>
            </a:r>
            <a:r>
              <a:rPr lang="en-IN" sz="1600" b="1" dirty="0">
                <a:latin typeface="Javanese Text" panose="02000000000000000000" pitchFamily="2" charset="0"/>
                <a:ea typeface="Lato"/>
                <a:cs typeface="Lato"/>
                <a:sym typeface="Lato"/>
              </a:rPr>
              <a:t>PROJECT</a:t>
            </a:r>
            <a:endParaRPr sz="1600" b="1" dirty="0">
              <a:latin typeface="Javanese Text" panose="02000000000000000000" pitchFamily="2" charset="0"/>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17"/>
          <p:cNvPicPr preferRelativeResize="0"/>
          <p:nvPr/>
        </p:nvPicPr>
        <p:blipFill>
          <a:blip r:embed="rId3">
            <a:alphaModFix/>
          </a:blip>
          <a:stretch>
            <a:fillRect/>
          </a:stretch>
        </p:blipFill>
        <p:spPr>
          <a:xfrm>
            <a:off x="7966025" y="166575"/>
            <a:ext cx="970202" cy="829225"/>
          </a:xfrm>
          <a:prstGeom prst="rect">
            <a:avLst/>
          </a:prstGeom>
          <a:noFill/>
          <a:ln>
            <a:noFill/>
          </a:ln>
        </p:spPr>
      </p:pic>
      <p:sp>
        <p:nvSpPr>
          <p:cNvPr id="92" name="Google Shape;92;p17"/>
          <p:cNvSpPr txBox="1"/>
          <p:nvPr/>
        </p:nvSpPr>
        <p:spPr>
          <a:xfrm>
            <a:off x="597475" y="1337825"/>
            <a:ext cx="8338800" cy="3519900"/>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342900" lvl="0" indent="-342900" algn="just" rtl="0">
              <a:spcBef>
                <a:spcPts val="0"/>
              </a:spcBef>
              <a:spcAft>
                <a:spcPts val="0"/>
              </a:spcAft>
              <a:buAutoNum type="arabicPeriod"/>
            </a:pPr>
            <a:endParaRPr lang="en-IN" b="1" dirty="0">
              <a:solidFill>
                <a:schemeClr val="tx1"/>
              </a:solidFill>
              <a:latin typeface="Bodoni MT" panose="02070603080606020203" pitchFamily="18" charset="0"/>
              <a:ea typeface="Lato"/>
              <a:cs typeface="Lato"/>
              <a:sym typeface="Lato"/>
            </a:endParaRPr>
          </a:p>
        </p:txBody>
      </p:sp>
      <p:sp>
        <p:nvSpPr>
          <p:cNvPr id="93" name="Google Shape;93;p17"/>
          <p:cNvSpPr/>
          <p:nvPr/>
        </p:nvSpPr>
        <p:spPr>
          <a:xfrm>
            <a:off x="597475" y="995800"/>
            <a:ext cx="4476900" cy="164400"/>
          </a:xfrm>
          <a:prstGeom prst="rect">
            <a:avLst/>
          </a:prstGeom>
          <a:solidFill>
            <a:srgbClr val="B7B7B7"/>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94;p17"/>
          <p:cNvSpPr/>
          <p:nvPr/>
        </p:nvSpPr>
        <p:spPr>
          <a:xfrm>
            <a:off x="5074375" y="995800"/>
            <a:ext cx="206100" cy="164400"/>
          </a:xfrm>
          <a:prstGeom prst="rtTriangle">
            <a:avLst/>
          </a:prstGeom>
          <a:solidFill>
            <a:srgbClr val="B7B7B7"/>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95;p17"/>
          <p:cNvSpPr txBox="1"/>
          <p:nvPr/>
        </p:nvSpPr>
        <p:spPr>
          <a:xfrm>
            <a:off x="597475" y="606100"/>
            <a:ext cx="4494000" cy="38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latin typeface="Javanese Text" panose="02000000000000000000" pitchFamily="2" charset="0"/>
                <a:ea typeface="Lato"/>
                <a:cs typeface="Lato"/>
                <a:sym typeface="Lato"/>
              </a:rPr>
              <a:t>Our Entities</a:t>
            </a:r>
            <a:endParaRPr sz="1600" b="1" dirty="0">
              <a:latin typeface="Javanese Text" panose="02000000000000000000" pitchFamily="2" charset="0"/>
              <a:ea typeface="Lato"/>
              <a:cs typeface="Lato"/>
              <a:sym typeface="Lato"/>
            </a:endParaRPr>
          </a:p>
        </p:txBody>
      </p:sp>
      <p:graphicFrame>
        <p:nvGraphicFramePr>
          <p:cNvPr id="3" name="Diagram 2">
            <a:extLst>
              <a:ext uri="{FF2B5EF4-FFF2-40B4-BE49-F238E27FC236}">
                <a16:creationId xmlns:a16="http://schemas.microsoft.com/office/drawing/2014/main" id="{100E9138-AA0B-46C6-8025-ACCFCBA7E0F0}"/>
              </a:ext>
            </a:extLst>
          </p:cNvPr>
          <p:cNvGraphicFramePr/>
          <p:nvPr>
            <p:extLst>
              <p:ext uri="{D42A27DB-BD31-4B8C-83A1-F6EECF244321}">
                <p14:modId xmlns:p14="http://schemas.microsoft.com/office/powerpoint/2010/main" val="318413169"/>
              </p:ext>
            </p:extLst>
          </p:nvPr>
        </p:nvGraphicFramePr>
        <p:xfrm>
          <a:off x="1524000" y="1502224"/>
          <a:ext cx="6096000" cy="31015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18"/>
          <p:cNvPicPr preferRelativeResize="0"/>
          <p:nvPr/>
        </p:nvPicPr>
        <p:blipFill>
          <a:blip r:embed="rId3">
            <a:alphaModFix/>
          </a:blip>
          <a:stretch>
            <a:fillRect/>
          </a:stretch>
        </p:blipFill>
        <p:spPr>
          <a:xfrm>
            <a:off x="7966025" y="166575"/>
            <a:ext cx="970202" cy="829225"/>
          </a:xfrm>
          <a:prstGeom prst="rect">
            <a:avLst/>
          </a:prstGeom>
          <a:noFill/>
          <a:ln>
            <a:noFill/>
          </a:ln>
        </p:spPr>
      </p:pic>
      <p:sp>
        <p:nvSpPr>
          <p:cNvPr id="101" name="Google Shape;101;p18"/>
          <p:cNvSpPr txBox="1"/>
          <p:nvPr/>
        </p:nvSpPr>
        <p:spPr>
          <a:xfrm>
            <a:off x="597475" y="1337825"/>
            <a:ext cx="8338800" cy="3519900"/>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342900" indent="-342900" algn="just">
              <a:lnSpc>
                <a:spcPct val="150000"/>
              </a:lnSpc>
              <a:buFont typeface="+mj-lt"/>
              <a:buAutoNum type="arabicPeriod"/>
            </a:pPr>
            <a:r>
              <a:rPr lang="en-US" sz="1300" b="1" dirty="0">
                <a:solidFill>
                  <a:schemeClr val="bg1"/>
                </a:solidFill>
                <a:latin typeface="Bodoni MT" panose="02070603080606020203" pitchFamily="18" charset="0"/>
              </a:rPr>
              <a:t>INVOCATION</a:t>
            </a:r>
            <a:r>
              <a:rPr lang="en-US" sz="1300" dirty="0">
                <a:latin typeface="Bodoni MT" panose="02070603080606020203" pitchFamily="18" charset="0"/>
              </a:rPr>
              <a:t>: We can invocate the grievance redressal action by saying the phrase: “Talk to Ms. </a:t>
            </a:r>
            <a:r>
              <a:rPr lang="en-US" sz="1300" dirty="0" err="1">
                <a:latin typeface="Bodoni MT" panose="02070603080606020203" pitchFamily="18" charset="0"/>
              </a:rPr>
              <a:t>Nyna</a:t>
            </a:r>
            <a:r>
              <a:rPr lang="en-US" sz="1300" dirty="0">
                <a:latin typeface="Bodoni MT" panose="02070603080606020203" pitchFamily="18" charset="0"/>
              </a:rPr>
              <a:t>”.</a:t>
            </a:r>
          </a:p>
          <a:p>
            <a:pPr marL="342900" indent="-342900" algn="just">
              <a:lnSpc>
                <a:spcPct val="150000"/>
              </a:lnSpc>
              <a:buFont typeface="+mj-lt"/>
              <a:buAutoNum type="arabicPeriod"/>
            </a:pPr>
            <a:r>
              <a:rPr lang="en-US" sz="1300" b="1" dirty="0">
                <a:solidFill>
                  <a:schemeClr val="bg1"/>
                </a:solidFill>
                <a:latin typeface="Bodoni MT" panose="02070603080606020203" pitchFamily="18" charset="0"/>
              </a:rPr>
              <a:t>ACCESS NAME</a:t>
            </a:r>
            <a:r>
              <a:rPr lang="en-US" sz="1300" dirty="0">
                <a:latin typeface="Bodoni MT" panose="02070603080606020203" pitchFamily="18" charset="0"/>
              </a:rPr>
              <a:t>: This command invokes the google action, followed by the permission to access the users name. yes user is supposed answer with ‘yes’ for granting the permission or with ‘no’ for denial.</a:t>
            </a:r>
          </a:p>
          <a:p>
            <a:pPr marL="342900" indent="-342900" algn="just">
              <a:lnSpc>
                <a:spcPct val="150000"/>
              </a:lnSpc>
              <a:buFont typeface="+mj-lt"/>
              <a:buAutoNum type="arabicPeriod"/>
            </a:pPr>
            <a:r>
              <a:rPr lang="en-US" sz="1300" b="1" dirty="0">
                <a:solidFill>
                  <a:schemeClr val="bg1"/>
                </a:solidFill>
                <a:latin typeface="Bodoni MT" panose="02070603080606020203" pitchFamily="18" charset="0"/>
              </a:rPr>
              <a:t>MOBILE NUMBER</a:t>
            </a:r>
            <a:r>
              <a:rPr lang="en-US" sz="1300" dirty="0">
                <a:latin typeface="Bodoni MT" panose="02070603080606020203" pitchFamily="18" charset="0"/>
              </a:rPr>
              <a:t>: The next intent is to ask the user to input the mobile number. After the successful input, Ms. </a:t>
            </a:r>
            <a:r>
              <a:rPr lang="en-US" sz="1300" dirty="0" err="1">
                <a:latin typeface="Bodoni MT" panose="02070603080606020203" pitchFamily="18" charset="0"/>
              </a:rPr>
              <a:t>Nyna</a:t>
            </a:r>
            <a:r>
              <a:rPr lang="en-US" sz="1300" dirty="0">
                <a:latin typeface="Bodoni MT" panose="02070603080606020203" pitchFamily="18" charset="0"/>
              </a:rPr>
              <a:t> asks for a confirmation for the entered phone number, whether is correct or you want to edit. For this user can respond with ‘yes’ and proceed further or with ‘no’ and edit the phone number. </a:t>
            </a:r>
          </a:p>
          <a:p>
            <a:pPr marL="342900" indent="-342900" algn="just">
              <a:lnSpc>
                <a:spcPct val="150000"/>
              </a:lnSpc>
              <a:buFont typeface="+mj-lt"/>
              <a:buAutoNum type="arabicPeriod"/>
            </a:pPr>
            <a:r>
              <a:rPr lang="en-US" sz="1300" b="1" dirty="0">
                <a:solidFill>
                  <a:schemeClr val="bg1"/>
                </a:solidFill>
                <a:latin typeface="Bodoni MT" panose="02070603080606020203" pitchFamily="18" charset="0"/>
              </a:rPr>
              <a:t>COMPLAINT REGISTRATION</a:t>
            </a:r>
            <a:r>
              <a:rPr lang="en-US" sz="1300" dirty="0">
                <a:latin typeface="Bodoni MT" panose="02070603080606020203" pitchFamily="18" charset="0"/>
              </a:rPr>
              <a:t>: Further to this, Ms. </a:t>
            </a:r>
            <a:r>
              <a:rPr lang="en-US" sz="1300" dirty="0" err="1">
                <a:latin typeface="Bodoni MT" panose="02070603080606020203" pitchFamily="18" charset="0"/>
              </a:rPr>
              <a:t>Nyna</a:t>
            </a:r>
            <a:r>
              <a:rPr lang="en-US" sz="1300" dirty="0">
                <a:latin typeface="Bodoni MT" panose="02070603080606020203" pitchFamily="18" charset="0"/>
              </a:rPr>
              <a:t> asks the user to input the grievance. By chance, if you miss some details, this action gives you a chance by asking if you still want to add some more information, where user can say yes or no as per their requirement.</a:t>
            </a:r>
          </a:p>
          <a:p>
            <a:pPr marL="342900" indent="-342900" algn="just">
              <a:lnSpc>
                <a:spcPct val="150000"/>
              </a:lnSpc>
              <a:buFont typeface="+mj-lt"/>
              <a:buAutoNum type="arabicPeriod"/>
            </a:pPr>
            <a:r>
              <a:rPr lang="en-US" sz="1300" dirty="0">
                <a:latin typeface="Bodoni MT" panose="02070603080606020203" pitchFamily="18" charset="0"/>
              </a:rPr>
              <a:t>Finally Ms. </a:t>
            </a:r>
            <a:r>
              <a:rPr lang="en-US" sz="1300" dirty="0" err="1">
                <a:latin typeface="Bodoni MT" panose="02070603080606020203" pitchFamily="18" charset="0"/>
              </a:rPr>
              <a:t>Nyna</a:t>
            </a:r>
            <a:r>
              <a:rPr lang="en-US" sz="1300" dirty="0">
                <a:latin typeface="Bodoni MT" panose="02070603080606020203" pitchFamily="18" charset="0"/>
              </a:rPr>
              <a:t> replies with a closing note and stores the information in the Firebase database(we are still working on it) and this database can be accessed only after authentication by the admins.</a:t>
            </a:r>
          </a:p>
          <a:p>
            <a:pPr marL="0" lvl="0" indent="0" algn="just" rtl="0">
              <a:lnSpc>
                <a:spcPct val="150000"/>
              </a:lnSpc>
              <a:spcBef>
                <a:spcPts val="0"/>
              </a:spcBef>
              <a:spcAft>
                <a:spcPts val="0"/>
              </a:spcAft>
              <a:buNone/>
            </a:pPr>
            <a:endParaRPr sz="1300" dirty="0">
              <a:solidFill>
                <a:srgbClr val="666666"/>
              </a:solidFill>
              <a:latin typeface="Bodoni MT" panose="02070603080606020203" pitchFamily="18" charset="0"/>
              <a:ea typeface="Lato"/>
              <a:cs typeface="Lato"/>
              <a:sym typeface="Lato"/>
            </a:endParaRPr>
          </a:p>
        </p:txBody>
      </p:sp>
      <p:sp>
        <p:nvSpPr>
          <p:cNvPr id="102" name="Google Shape;102;p18"/>
          <p:cNvSpPr/>
          <p:nvPr/>
        </p:nvSpPr>
        <p:spPr>
          <a:xfrm>
            <a:off x="597475" y="995800"/>
            <a:ext cx="4476900" cy="164400"/>
          </a:xfrm>
          <a:prstGeom prst="rect">
            <a:avLst/>
          </a:prstGeom>
          <a:solidFill>
            <a:srgbClr val="B7B7B7"/>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103;p18"/>
          <p:cNvSpPr/>
          <p:nvPr/>
        </p:nvSpPr>
        <p:spPr>
          <a:xfrm>
            <a:off x="5074375" y="995800"/>
            <a:ext cx="206100" cy="164400"/>
          </a:xfrm>
          <a:prstGeom prst="rtTriangle">
            <a:avLst/>
          </a:prstGeom>
          <a:solidFill>
            <a:srgbClr val="B7B7B7"/>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104;p18"/>
          <p:cNvSpPr txBox="1"/>
          <p:nvPr/>
        </p:nvSpPr>
        <p:spPr>
          <a:xfrm>
            <a:off x="512725" y="637300"/>
            <a:ext cx="4494000" cy="38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600" b="1" dirty="0">
                <a:latin typeface="Javanese Text" panose="02000000000000000000" pitchFamily="2" charset="0"/>
                <a:ea typeface="Lato"/>
                <a:cs typeface="Lato"/>
                <a:sym typeface="Lato"/>
              </a:rPr>
              <a:t>PROCEDURE</a:t>
            </a:r>
            <a:endParaRPr sz="1600" b="1" dirty="0">
              <a:latin typeface="Javanese Text" panose="02000000000000000000" pitchFamily="2" charset="0"/>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p19"/>
          <p:cNvPicPr preferRelativeResize="0"/>
          <p:nvPr/>
        </p:nvPicPr>
        <p:blipFill>
          <a:blip r:embed="rId5">
            <a:alphaModFix/>
          </a:blip>
          <a:stretch>
            <a:fillRect/>
          </a:stretch>
        </p:blipFill>
        <p:spPr>
          <a:xfrm>
            <a:off x="7966025" y="166575"/>
            <a:ext cx="970202" cy="829225"/>
          </a:xfrm>
          <a:prstGeom prst="rect">
            <a:avLst/>
          </a:prstGeom>
          <a:noFill/>
          <a:ln>
            <a:noFill/>
          </a:ln>
        </p:spPr>
      </p:pic>
      <p:sp>
        <p:nvSpPr>
          <p:cNvPr id="111" name="Google Shape;111;p19"/>
          <p:cNvSpPr/>
          <p:nvPr/>
        </p:nvSpPr>
        <p:spPr>
          <a:xfrm>
            <a:off x="597475" y="803939"/>
            <a:ext cx="4476900" cy="164400"/>
          </a:xfrm>
          <a:prstGeom prst="rect">
            <a:avLst/>
          </a:prstGeom>
          <a:solidFill>
            <a:srgbClr val="B7B7B7"/>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112;p19"/>
          <p:cNvSpPr/>
          <p:nvPr/>
        </p:nvSpPr>
        <p:spPr>
          <a:xfrm>
            <a:off x="5074375" y="995800"/>
            <a:ext cx="206100" cy="164400"/>
          </a:xfrm>
          <a:prstGeom prst="rtTriangle">
            <a:avLst/>
          </a:prstGeom>
          <a:solidFill>
            <a:srgbClr val="B7B7B7"/>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13;p19"/>
          <p:cNvSpPr txBox="1"/>
          <p:nvPr/>
        </p:nvSpPr>
        <p:spPr>
          <a:xfrm>
            <a:off x="505798" y="434833"/>
            <a:ext cx="4494000" cy="38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Javanese Text" panose="02000000000000000000" pitchFamily="2" charset="0"/>
                <a:ea typeface="Lato"/>
                <a:cs typeface="Lato"/>
                <a:sym typeface="Lato"/>
              </a:rPr>
              <a:t>ADDITIONAL DOCUMENTS FOR SOLUTION</a:t>
            </a:r>
            <a:endParaRPr b="1" dirty="0">
              <a:latin typeface="Javanese Text" panose="02000000000000000000" pitchFamily="2" charset="0"/>
              <a:ea typeface="Lato"/>
              <a:cs typeface="Lato"/>
              <a:sym typeface="Lato"/>
            </a:endParaRPr>
          </a:p>
        </p:txBody>
      </p:sp>
      <p:sp>
        <p:nvSpPr>
          <p:cNvPr id="5" name="TextBox 4">
            <a:extLst>
              <a:ext uri="{FF2B5EF4-FFF2-40B4-BE49-F238E27FC236}">
                <a16:creationId xmlns:a16="http://schemas.microsoft.com/office/drawing/2014/main" id="{B4BCC8C0-71B2-4DE7-890F-173E4D007557}"/>
              </a:ext>
            </a:extLst>
          </p:cNvPr>
          <p:cNvSpPr txBox="1"/>
          <p:nvPr/>
        </p:nvSpPr>
        <p:spPr>
          <a:xfrm>
            <a:off x="3751119" y="1771531"/>
            <a:ext cx="1641763" cy="1600438"/>
          </a:xfrm>
          <a:prstGeom prst="rect">
            <a:avLst/>
          </a:prstGeom>
          <a:noFill/>
        </p:spPr>
        <p:txBody>
          <a:bodyPr wrap="square" rtlCol="0">
            <a:spAutoFit/>
          </a:bodyPr>
          <a:lstStyle/>
          <a:p>
            <a:r>
              <a:rPr lang="en-IN" dirty="0">
                <a:latin typeface="Javanese Text" panose="02000000000000000000" pitchFamily="2" charset="0"/>
              </a:rPr>
              <a:t>This section contains a screenshot and a video of the working of the whole program on a Simulator.</a:t>
            </a:r>
          </a:p>
        </p:txBody>
      </p:sp>
      <p:pic>
        <p:nvPicPr>
          <p:cNvPr id="3" name="Picture 2" descr="Volume Level 3 by mightyman - Icon for volume level"/>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72677" y="4464661"/>
            <a:ext cx="522514" cy="488012"/>
          </a:xfrm>
          <a:prstGeom prst="rect">
            <a:avLst/>
          </a:prstGeom>
        </p:spPr>
      </p:pic>
      <p:pic>
        <p:nvPicPr>
          <p:cNvPr id="6" name="Untitled">
            <a:hlinkClick r:id="" action="ppaction://media"/>
            <a:extLst>
              <a:ext uri="{FF2B5EF4-FFF2-40B4-BE49-F238E27FC236}">
                <a16:creationId xmlns:a16="http://schemas.microsoft.com/office/drawing/2014/main" id="{B11DC3A8-DA67-4E1E-8EEC-B959AB1B0135}"/>
              </a:ext>
            </a:extLst>
          </p:cNvPr>
          <p:cNvPicPr>
            <a:picLocks noChangeAspect="1"/>
          </p:cNvPicPr>
          <p:nvPr>
            <a:videoFile r:link="rId2"/>
            <p:extLst>
              <p:ext uri="{DAA4B4D4-6D71-4841-9C94-3DE7FCFB9230}">
                <p14:media xmlns:p14="http://schemas.microsoft.com/office/powerpoint/2010/main" r:embed="rId1"/>
              </p:ext>
            </p:extLst>
          </p:nvPr>
        </p:nvPicPr>
        <p:blipFill>
          <a:blip r:embed="rId7"/>
          <a:stretch>
            <a:fillRect/>
          </a:stretch>
        </p:blipFill>
        <p:spPr>
          <a:xfrm>
            <a:off x="5397500" y="1078000"/>
            <a:ext cx="3637643" cy="3989923"/>
          </a:xfrm>
          <a:prstGeom prst="rect">
            <a:avLst/>
          </a:prstGeom>
        </p:spPr>
      </p:pic>
      <p:pic>
        <p:nvPicPr>
          <p:cNvPr id="8" name="Picture 7">
            <a:extLst>
              <a:ext uri="{FF2B5EF4-FFF2-40B4-BE49-F238E27FC236}">
                <a16:creationId xmlns:a16="http://schemas.microsoft.com/office/drawing/2014/main" id="{F232CA7A-CDE6-45F4-8619-A3FDD39A2CA0}"/>
              </a:ext>
            </a:extLst>
          </p:cNvPr>
          <p:cNvPicPr>
            <a:picLocks noChangeAspect="1"/>
          </p:cNvPicPr>
          <p:nvPr/>
        </p:nvPicPr>
        <p:blipFill rotWithShape="1">
          <a:blip r:embed="rId8"/>
          <a:srcRect l="-1756" t="4568" r="1756" b="613"/>
          <a:stretch/>
        </p:blipFill>
        <p:spPr>
          <a:xfrm>
            <a:off x="353161" y="995800"/>
            <a:ext cx="2893219" cy="40721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74667"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p20"/>
          <p:cNvPicPr preferRelativeResize="0"/>
          <p:nvPr/>
        </p:nvPicPr>
        <p:blipFill>
          <a:blip r:embed="rId3">
            <a:alphaModFix/>
          </a:blip>
          <a:stretch>
            <a:fillRect/>
          </a:stretch>
        </p:blipFill>
        <p:spPr>
          <a:xfrm>
            <a:off x="7966025" y="166575"/>
            <a:ext cx="970202" cy="829225"/>
          </a:xfrm>
          <a:prstGeom prst="rect">
            <a:avLst/>
          </a:prstGeom>
          <a:noFill/>
          <a:ln>
            <a:noFill/>
          </a:ln>
        </p:spPr>
      </p:pic>
      <p:sp>
        <p:nvSpPr>
          <p:cNvPr id="120" name="Google Shape;120;p20"/>
          <p:cNvSpPr/>
          <p:nvPr/>
        </p:nvSpPr>
        <p:spPr>
          <a:xfrm>
            <a:off x="597475" y="883150"/>
            <a:ext cx="4476900" cy="164400"/>
          </a:xfrm>
          <a:prstGeom prst="rect">
            <a:avLst/>
          </a:prstGeom>
          <a:solidFill>
            <a:srgbClr val="B7B7B7"/>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121;p20"/>
          <p:cNvSpPr/>
          <p:nvPr/>
        </p:nvSpPr>
        <p:spPr>
          <a:xfrm>
            <a:off x="5077127" y="1061491"/>
            <a:ext cx="206100" cy="164400"/>
          </a:xfrm>
          <a:prstGeom prst="rtTriangle">
            <a:avLst/>
          </a:prstGeom>
          <a:solidFill>
            <a:srgbClr val="B7B7B7"/>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122;p20"/>
          <p:cNvSpPr txBox="1"/>
          <p:nvPr/>
        </p:nvSpPr>
        <p:spPr>
          <a:xfrm>
            <a:off x="519653" y="493450"/>
            <a:ext cx="4494000" cy="38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latin typeface="Javanese Text" panose="02000000000000000000" pitchFamily="2" charset="0"/>
                <a:ea typeface="Lato"/>
                <a:cs typeface="Lato"/>
                <a:sym typeface="Lato"/>
              </a:rPr>
              <a:t>COMPETITORS</a:t>
            </a:r>
            <a:endParaRPr sz="1600" b="1" dirty="0">
              <a:latin typeface="Javanese Text" panose="02000000000000000000" pitchFamily="2" charset="0"/>
              <a:ea typeface="Lato"/>
              <a:cs typeface="Lato"/>
              <a:sym typeface="Lato"/>
            </a:endParaRPr>
          </a:p>
        </p:txBody>
      </p:sp>
      <p:graphicFrame>
        <p:nvGraphicFramePr>
          <p:cNvPr id="2" name="Diagram 1"/>
          <p:cNvGraphicFramePr/>
          <p:nvPr>
            <p:extLst>
              <p:ext uri="{D42A27DB-BD31-4B8C-83A1-F6EECF244321}">
                <p14:modId xmlns:p14="http://schemas.microsoft.com/office/powerpoint/2010/main" val="372372741"/>
              </p:ext>
            </p:extLst>
          </p:nvPr>
        </p:nvGraphicFramePr>
        <p:xfrm>
          <a:off x="1032164" y="1160200"/>
          <a:ext cx="7010400" cy="375169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127" name="Google Shape;127;p21"/>
          <p:cNvPicPr preferRelativeResize="0"/>
          <p:nvPr/>
        </p:nvPicPr>
        <p:blipFill>
          <a:blip r:embed="rId3">
            <a:alphaModFix/>
          </a:blip>
          <a:stretch>
            <a:fillRect/>
          </a:stretch>
        </p:blipFill>
        <p:spPr>
          <a:xfrm>
            <a:off x="7966025" y="166575"/>
            <a:ext cx="970202" cy="829225"/>
          </a:xfrm>
          <a:prstGeom prst="rect">
            <a:avLst/>
          </a:prstGeom>
          <a:noFill/>
          <a:ln>
            <a:noFill/>
          </a:ln>
        </p:spPr>
      </p:pic>
      <p:sp>
        <p:nvSpPr>
          <p:cNvPr id="128" name="Google Shape;128;p21"/>
          <p:cNvSpPr txBox="1"/>
          <p:nvPr/>
        </p:nvSpPr>
        <p:spPr>
          <a:xfrm>
            <a:off x="597475" y="1337825"/>
            <a:ext cx="8338800" cy="3519900"/>
          </a:xfrm>
          <a:prstGeom prst="rect">
            <a:avLst/>
          </a:prstGeom>
          <a:noFill/>
          <a:ln>
            <a:noFill/>
          </a:ln>
        </p:spPr>
        <p:txBody>
          <a:bodyPr spcFirstLastPara="1" wrap="square" lIns="91425" tIns="91425" rIns="91425" bIns="91425" anchor="t" anchorCtr="0">
            <a:noAutofit/>
          </a:bodyPr>
          <a:lstStyle/>
          <a:p>
            <a:pPr algn="just"/>
            <a:r>
              <a:rPr lang="en-US" sz="1350" dirty="0">
                <a:latin typeface="Georgia" panose="02040502050405020303" pitchFamily="18" charset="0"/>
              </a:rPr>
              <a:t>With the advent of voice-based personal assistants (Google Home, Alexa) and smart home devices, people have started using it at a large scale to get their things done. Therefore, why not we also upgrade our existing complaint redressal system to these VUI (Voice User Interface) platforms.</a:t>
            </a:r>
          </a:p>
          <a:p>
            <a:pPr algn="just"/>
            <a:r>
              <a:rPr lang="en-US" sz="1350" dirty="0">
                <a:latin typeface="Georgia" panose="02040502050405020303" pitchFamily="18" charset="0"/>
              </a:rPr>
              <a:t>We chose Google as its initial platform because Google Assistant is available on all android based devices and customer can use Google Home to do the same.</a:t>
            </a:r>
          </a:p>
          <a:p>
            <a:pPr algn="just"/>
            <a:r>
              <a:rPr lang="en-US" sz="1350" dirty="0">
                <a:latin typeface="Georgia" panose="02040502050405020303" pitchFamily="18" charset="0"/>
              </a:rPr>
              <a:t>This will allow the customers to log their complaint without any hassle of going through various navigating option over the call.</a:t>
            </a:r>
          </a:p>
          <a:p>
            <a:pPr algn="just"/>
            <a:r>
              <a:rPr lang="en-US" sz="1350" dirty="0">
                <a:latin typeface="Georgia" panose="02040502050405020303" pitchFamily="18" charset="0"/>
              </a:rPr>
              <a:t>This will target all the existing customers of a company to register any types of complaint related to any department.</a:t>
            </a:r>
          </a:p>
          <a:p>
            <a:pPr algn="just"/>
            <a:r>
              <a:rPr lang="en-US" sz="1350" dirty="0">
                <a:latin typeface="Georgia" panose="02040502050405020303" pitchFamily="18" charset="0"/>
              </a:rPr>
              <a:t>And finally, we are adding a short in making our glorious India more digital.</a:t>
            </a:r>
          </a:p>
          <a:p>
            <a:pPr marL="0" lvl="0" indent="0" algn="just" rtl="0">
              <a:spcBef>
                <a:spcPts val="0"/>
              </a:spcBef>
              <a:spcAft>
                <a:spcPts val="0"/>
              </a:spcAft>
              <a:buNone/>
            </a:pPr>
            <a:endParaRPr sz="1350" dirty="0">
              <a:solidFill>
                <a:srgbClr val="666666"/>
              </a:solidFill>
              <a:latin typeface="Georgia" panose="02040502050405020303" pitchFamily="18" charset="0"/>
              <a:ea typeface="Lato"/>
              <a:cs typeface="Lato"/>
              <a:sym typeface="Lato"/>
            </a:endParaRPr>
          </a:p>
        </p:txBody>
      </p:sp>
      <p:sp>
        <p:nvSpPr>
          <p:cNvPr id="129" name="Google Shape;129;p21"/>
          <p:cNvSpPr/>
          <p:nvPr/>
        </p:nvSpPr>
        <p:spPr>
          <a:xfrm>
            <a:off x="597475" y="995800"/>
            <a:ext cx="4476900" cy="164400"/>
          </a:xfrm>
          <a:prstGeom prst="rect">
            <a:avLst/>
          </a:prstGeom>
          <a:solidFill>
            <a:srgbClr val="B7B7B7"/>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130;p21"/>
          <p:cNvSpPr/>
          <p:nvPr/>
        </p:nvSpPr>
        <p:spPr>
          <a:xfrm>
            <a:off x="5074375" y="995800"/>
            <a:ext cx="206100" cy="164400"/>
          </a:xfrm>
          <a:prstGeom prst="rtTriangle">
            <a:avLst/>
          </a:prstGeom>
          <a:solidFill>
            <a:srgbClr val="B7B7B7"/>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131;p21"/>
          <p:cNvSpPr txBox="1"/>
          <p:nvPr/>
        </p:nvSpPr>
        <p:spPr>
          <a:xfrm>
            <a:off x="512725" y="637300"/>
            <a:ext cx="5610984" cy="38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latin typeface="Javanese Text" panose="02000000000000000000" pitchFamily="2" charset="0"/>
                <a:ea typeface="Lato"/>
                <a:cs typeface="Lato"/>
                <a:sym typeface="Lato"/>
              </a:rPr>
              <a:t>WHAT INNOVATION/CREATION ARE YOU BRINGING ?</a:t>
            </a:r>
            <a:endParaRPr sz="1600" b="1" dirty="0">
              <a:latin typeface="Javanese Text" panose="02000000000000000000" pitchFamily="2" charset="0"/>
              <a:ea typeface="Lato"/>
              <a:cs typeface="Lato"/>
              <a:sym typeface="Lato"/>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2076</TotalTime>
  <Words>601</Words>
  <Application>Microsoft Office PowerPoint</Application>
  <PresentationFormat>On-screen Show (16:9)</PresentationFormat>
  <Paragraphs>55</Paragraphs>
  <Slides>9</Slides>
  <Notes>9</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Javanese Text</vt:lpstr>
      <vt:lpstr>Bodoni MT</vt:lpstr>
      <vt:lpstr>Lato</vt:lpstr>
      <vt:lpstr>Arial</vt:lpstr>
      <vt:lpstr>Georgia</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Harshit Mishra</cp:lastModifiedBy>
  <cp:revision>24</cp:revision>
  <dcterms:modified xsi:type="dcterms:W3CDTF">2019-11-10T01:30:07Z</dcterms:modified>
</cp:coreProperties>
</file>