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73" r:id="rId4"/>
    <p:sldId id="257" r:id="rId5"/>
    <p:sldId id="260" r:id="rId6"/>
    <p:sldId id="290" r:id="rId7"/>
    <p:sldId id="289" r:id="rId8"/>
    <p:sldId id="264" r:id="rId9"/>
    <p:sldId id="267" r:id="rId10"/>
    <p:sldId id="27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bold r:id="rId17"/>
    </p:embeddedFont>
    <p:embeddedFont>
      <p:font typeface="Montserrat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2" autoAdjust="0"/>
  </p:normalViewPr>
  <p:slideViewPr>
    <p:cSldViewPr>
      <p:cViewPr varScale="1">
        <p:scale>
          <a:sx n="55" d="100"/>
          <a:sy n="55" d="100"/>
        </p:scale>
        <p:origin x="62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724361" y="-58391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4320" y="1699260"/>
            <a:ext cx="17759680" cy="542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IN" altLang="en-US" sz="9800" spc="686" dirty="0">
                <a:solidFill>
                  <a:srgbClr val="FFFFFF"/>
                </a:solidFill>
                <a:latin typeface="Montserrat Classic Bold" panose="00000800000000000000"/>
              </a:rPr>
              <a:t>Face Recognition System for Crime Detection</a:t>
            </a: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solidFill>
                  <a:srgbClr val="FFFFFF"/>
                </a:solidFill>
                <a:latin typeface="Montserrat Classic Bold" panose="00000800000000000000"/>
              </a:rPr>
              <a:t>“</a:t>
            </a:r>
            <a:r>
              <a:rPr lang="en-IN" altLang="en-US" sz="4000" spc="686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Classic Bold" panose="00000800000000000000"/>
                <a:sym typeface="+mn-ea"/>
              </a:rPr>
              <a:t>A smart surveillance system that knows every face</a:t>
            </a:r>
            <a:r>
              <a:rPr lang="en-IN" altLang="en-US" sz="4000" spc="686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tserrat Classic Bold" panose="00000800000000000000"/>
              </a:rPr>
              <a:t>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77059" y="8062949"/>
            <a:ext cx="11332612" cy="502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196">
                <a:solidFill>
                  <a:srgbClr val="FFFFFF"/>
                </a:solidFill>
                <a:latin typeface="Montserrat Classic" panose="00000500000000000000"/>
              </a:rPr>
              <a:t>Presented by </a:t>
            </a:r>
            <a:r>
              <a:rPr lang="en-IN" altLang="en-US" sz="2800" spc="196">
                <a:solidFill>
                  <a:srgbClr val="FFFFFF"/>
                </a:solidFill>
                <a:latin typeface="Montserrat Classic" panose="00000500000000000000"/>
              </a:rPr>
              <a:t>Perceptron_3038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52600" y="5612052"/>
            <a:ext cx="18364200" cy="1718466"/>
            <a:chOff x="0" y="0"/>
            <a:chExt cx="24485600" cy="22912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9502538" cy="1663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Thank you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2189688"/>
              <a:ext cx="24485600" cy="1016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4465" y="1699260"/>
            <a:ext cx="17869535" cy="814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IN" altLang="en-US" sz="9800" spc="686" dirty="0">
                <a:solidFill>
                  <a:srgbClr val="FFFFFF"/>
                </a:solidFill>
                <a:latin typeface="Montserrat Classic Bold" panose="00000800000000000000"/>
              </a:rPr>
              <a:t>Pitch Deck </a:t>
            </a: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 Classic Bold" panose="00000800000000000000"/>
              </a:rPr>
              <a:t>“A smart surveillance system that knows every face”</a:t>
            </a:r>
            <a:endParaRPr lang="en-IN" altLang="en-US" sz="4000" spc="686" dirty="0">
              <a:solidFill>
                <a:srgbClr val="FFFFFF"/>
              </a:solidFill>
              <a:latin typeface="Montserrat Classic Bold" panose="00000800000000000000"/>
            </a:endParaRPr>
          </a:p>
          <a:p>
            <a:pPr algn="ctr">
              <a:lnSpc>
                <a:spcPts val="10585"/>
              </a:lnSpc>
            </a:pPr>
            <a:r>
              <a:rPr lang="en-IN" altLang="en-US" sz="4000" spc="686" dirty="0">
                <a:solidFill>
                  <a:srgbClr val="FFFFFF"/>
                </a:solidFill>
                <a:latin typeface="Montserrat Classic Bold" panose="00000800000000000000"/>
              </a:rPr>
              <a:t>Our product is based on real time identification of people with real streaming, based on a person's database. To be able to identify and recognise criminals and similar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-29210"/>
            <a:ext cx="18341340" cy="10310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4190"/>
            <a:ext cx="16229965" cy="4685665"/>
            <a:chOff x="0" y="0"/>
            <a:chExt cx="18433595" cy="6248075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0734"/>
              <a:ext cx="18433595" cy="4368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Build a face recognition analytics system for law enforcement</a:t>
              </a:r>
            </a:p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agencies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657677" cy="778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THE PROBLEM </a:t>
              </a:r>
              <a:r>
                <a:rPr lang="en-IN" alt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STATEMENT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10840"/>
              <a:ext cx="13657677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220200"/>
            <a:ext cx="162306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048500" y="-876300"/>
            <a:ext cx="10820400" cy="12268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490085"/>
            <a:ext cx="5202251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000" spc="72">
                <a:solidFill>
                  <a:srgbClr val="FFFFFF"/>
                </a:solidFill>
                <a:latin typeface="Montserrat Classic Bold" panose="00000800000000000000"/>
              </a:rPr>
              <a:t>OUR AIM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531047" y="4299744"/>
            <a:ext cx="7855306" cy="3124200"/>
            <a:chOff x="0" y="0"/>
            <a:chExt cx="10473742" cy="416560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473742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What do we want to build 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87967"/>
              <a:ext cx="10473742" cy="307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IN" altLang="en-US" sz="3000" spc="30">
                  <a:solidFill>
                    <a:srgbClr val="004A94"/>
                  </a:solidFill>
                  <a:latin typeface="Montserrat Light" panose="00000400000000000000"/>
                </a:rPr>
                <a:t>To develop an accurate face recognition analytics system that would assure maximum accuracy and traits at the time of a criminal trial.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7658100" y="9220200"/>
            <a:ext cx="96012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6B3E4-4C15-4216-AC3E-3DD97757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5"/>
            <a:ext cx="18288000" cy="102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19B1B-C2B0-451C-89A5-6EB55B37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61645"/>
            <a:ext cx="7010400" cy="453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1BA97-1C74-4F51-9A7E-F3BA0FFC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61645"/>
            <a:ext cx="7010400" cy="453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3CB8E-810F-4B0B-84B9-DAF9230F7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5262855"/>
            <a:ext cx="7010399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8A014-FBCF-4645-AE15-20382A936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262855"/>
            <a:ext cx="7010399" cy="47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0268227" y="-58010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449320" y="538349"/>
            <a:ext cx="2343150" cy="23431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516192" y="2958872"/>
            <a:ext cx="2343150" cy="23431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557381" y="5366873"/>
            <a:ext cx="2343150" cy="23431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6987" y="2521268"/>
            <a:ext cx="7917013" cy="253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400" spc="57">
                <a:solidFill>
                  <a:srgbClr val="FFFFFF"/>
                </a:solidFill>
                <a:latin typeface="Montserrat Classic Bold" panose="00000800000000000000"/>
              </a:rPr>
              <a:t>Technology Stack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6987" y="6228398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What is inside the box?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81757" y="5357649"/>
            <a:ext cx="10629900" cy="76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30011" y="837883"/>
            <a:ext cx="1592405" cy="15924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953118" y="3342507"/>
            <a:ext cx="1469298" cy="180968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rot="-5400000">
            <a:off x="13474986" y="4398782"/>
            <a:ext cx="6591355" cy="156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5"/>
              </a:lnSpc>
              <a:spcBef>
                <a:spcPct val="0"/>
              </a:spcBef>
            </a:pPr>
            <a:endParaRPr lang="en-US" sz="8725">
              <a:solidFill>
                <a:srgbClr val="FFFFFF">
                  <a:alpha val="17647"/>
                </a:srgbClr>
              </a:solidFill>
              <a:latin typeface="Montserrat Light Bold" panose="00000800000000000000"/>
            </a:endParaRPr>
          </a:p>
        </p:txBody>
      </p:sp>
      <p:pic>
        <p:nvPicPr>
          <p:cNvPr id="19" name="Picture 18" descr="vgg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1758" y="5621190"/>
            <a:ext cx="1834515" cy="1834515"/>
          </a:xfrm>
          <a:prstGeom prst="rect">
            <a:avLst/>
          </a:prstGeom>
        </p:spPr>
      </p:pic>
      <p:grpSp>
        <p:nvGrpSpPr>
          <p:cNvPr id="21" name="Group 7">
            <a:extLst>
              <a:ext uri="{FF2B5EF4-FFF2-40B4-BE49-F238E27FC236}">
                <a16:creationId xmlns:a16="http://schemas.microsoft.com/office/drawing/2014/main" id="{E1D75D66-E3B7-412D-92B9-807BCACBB50C}"/>
              </a:ext>
            </a:extLst>
          </p:cNvPr>
          <p:cNvGrpSpPr/>
          <p:nvPr/>
        </p:nvGrpSpPr>
        <p:grpSpPr>
          <a:xfrm>
            <a:off x="10609079" y="7703077"/>
            <a:ext cx="2343150" cy="2343150"/>
            <a:chOff x="0" y="0"/>
            <a:chExt cx="6350000" cy="6350000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69476A6-546E-4C6A-A8DE-70DCFCF55D7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28" name="Picture 4" descr="Python Tkinter Tutorial - Javatpoint">
            <a:extLst>
              <a:ext uri="{FF2B5EF4-FFF2-40B4-BE49-F238E27FC236}">
                <a16:creationId xmlns:a16="http://schemas.microsoft.com/office/drawing/2014/main" id="{CDB3A124-58DC-4A8B-9BE2-F61368F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08" y="8071616"/>
            <a:ext cx="1592892" cy="15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4250072" y="-56105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543800" y="-533400"/>
            <a:ext cx="11963400" cy="114681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010237" y="2960099"/>
            <a:ext cx="6515100" cy="3653609"/>
            <a:chOff x="0" y="0"/>
            <a:chExt cx="8686800" cy="48714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717691" cy="425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FFFFFF"/>
                  </a:solidFill>
                  <a:latin typeface="Montserrat Classic Bold" panose="00000800000000000000"/>
                </a:rPr>
                <a:t>WHERE CAN YOU USE THIS ?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769879"/>
              <a:ext cx="8686800" cy="1016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892842" y="7273176"/>
            <a:ext cx="5366458" cy="2627925"/>
            <a:chOff x="0" y="-66675"/>
            <a:chExt cx="7155277" cy="350390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GENERAL SECURITY PURPOSES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13599"/>
              <a:ext cx="7155277" cy="19236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general safety of customers from common crimes like theft, etc.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92842" y="142626"/>
            <a:ext cx="5366458" cy="3262926"/>
            <a:chOff x="0" y="-66675"/>
            <a:chExt cx="7155277" cy="435056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LAW ENFORCEMENT AGENCIES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19339"/>
              <a:ext cx="7155277" cy="256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accurate identification and detection of a criminal, saving time and resources.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92842" y="4345872"/>
            <a:ext cx="5366458" cy="2195490"/>
            <a:chOff x="0" y="-66675"/>
            <a:chExt cx="7155277" cy="292732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7155277" cy="789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CRIME BRANCHES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37019"/>
              <a:ext cx="7155277" cy="1923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that a proper database is kept and maintained with all the records.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987902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Endless Possibilities...</a:t>
            </a:r>
          </a:p>
        </p:txBody>
      </p:sp>
      <p:pic>
        <p:nvPicPr>
          <p:cNvPr id="20" name="Picture 19" descr="Law enfor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452120"/>
            <a:ext cx="3353435" cy="2645410"/>
          </a:xfrm>
          <a:prstGeom prst="rect">
            <a:avLst/>
          </a:prstGeom>
        </p:spPr>
      </p:pic>
      <p:pic>
        <p:nvPicPr>
          <p:cNvPr id="21" name="Picture 20" descr="crime bran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20" y="3830955"/>
            <a:ext cx="3253740" cy="2709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755" y="7273925"/>
            <a:ext cx="3253740" cy="2627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Custom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Light Bold</vt:lpstr>
      <vt:lpstr>Montserrat Light</vt:lpstr>
      <vt:lpstr>Arial</vt:lpstr>
      <vt:lpstr>Montserrat Classic</vt:lpstr>
      <vt:lpstr>Calibri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SURVEILLENCE BOT</dc:title>
  <dc:creator>Vineeth M</dc:creator>
  <cp:lastModifiedBy>Vineeth M</cp:lastModifiedBy>
  <cp:revision>36</cp:revision>
  <dcterms:created xsi:type="dcterms:W3CDTF">2006-08-16T00:00:00Z</dcterms:created>
  <dcterms:modified xsi:type="dcterms:W3CDTF">2020-07-09T22:22:12Z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