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87" r:id="rId4"/>
    <p:sldId id="273" r:id="rId5"/>
    <p:sldId id="257" r:id="rId6"/>
    <p:sldId id="272" r:id="rId7"/>
    <p:sldId id="258" r:id="rId8"/>
    <p:sldId id="259" r:id="rId9"/>
    <p:sldId id="260" r:id="rId10"/>
    <p:sldId id="262" r:id="rId11"/>
    <p:sldId id="263" r:id="rId12"/>
    <p:sldId id="264" r:id="rId13"/>
    <p:sldId id="267" r:id="rId14"/>
    <p:sldId id="268" r:id="rId15"/>
    <p:sldId id="270" r:id="rId16"/>
    <p:sldId id="271" r:id="rId17"/>
  </p:sldIdLst>
  <p:sldSz cx="18288000" cy="10287000"/>
  <p:notesSz cx="6858000" cy="9144000"/>
  <p:embeddedFontLst>
    <p:embeddedFont>
      <p:font typeface="Montserrat Classic Bold" panose="00000800000000000000"/>
      <p:bold r:id="rId21"/>
    </p:embeddedFont>
    <p:embeddedFont>
      <p:font typeface="Montserrat Classic" panose="00000500000000000000"/>
      <p:regular r:id="rId22"/>
    </p:embeddedFont>
    <p:embeddedFont>
      <p:font typeface="Montserrat Light" panose="00000400000000000000"/>
      <p:regular r:id="rId23"/>
    </p:embeddedFont>
    <p:embeddedFont>
      <p:font typeface="Calibri" panose="020F0502020204030204"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4622" autoAdjust="0"/>
  </p:normalViewPr>
  <p:slideViewPr>
    <p:cSldViewPr>
      <p:cViewPr varScale="1">
        <p:scale>
          <a:sx n="55" d="100"/>
          <a:sy n="55" d="100"/>
        </p:scale>
        <p:origin x="653" y="1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font" Target="fonts/font7.fntdata"/><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rcRect l="111" r="111"/>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blip>
          <a:srcRect/>
          <a:stretch>
            <a:fillRect/>
          </a:stretch>
        </p:blipFill>
        <p:spPr>
          <a:xfrm>
            <a:off x="-1724361" y="-5839161"/>
            <a:ext cx="21889122" cy="21889122"/>
          </a:xfrm>
          <a:prstGeom prst="rect">
            <a:avLst/>
          </a:prstGeom>
        </p:spPr>
      </p:pic>
      <p:sp>
        <p:nvSpPr>
          <p:cNvPr id="3" name="TextBox 3"/>
          <p:cNvSpPr txBox="1"/>
          <p:nvPr/>
        </p:nvSpPr>
        <p:spPr>
          <a:xfrm>
            <a:off x="274320" y="1699260"/>
            <a:ext cx="17759680" cy="5429250"/>
          </a:xfrm>
          <a:prstGeom prst="rect">
            <a:avLst/>
          </a:prstGeom>
        </p:spPr>
        <p:txBody>
          <a:bodyPr wrap="square" lIns="0" tIns="0" rIns="0" bIns="0" rtlCol="0" anchor="t">
            <a:spAutoFit/>
          </a:bodyPr>
          <a:lstStyle/>
          <a:p>
            <a:pPr algn="ctr">
              <a:lnSpc>
                <a:spcPts val="10585"/>
              </a:lnSpc>
            </a:pPr>
            <a:r>
              <a:rPr lang="en-IN" altLang="en-US" sz="9800" spc="686" dirty="0">
                <a:solidFill>
                  <a:srgbClr val="FFFFFF"/>
                </a:solidFill>
                <a:latin typeface="Montserrat Classic Bold" panose="00000800000000000000"/>
              </a:rPr>
              <a:t>Face Recognition System for Crime Detection</a:t>
            </a:r>
            <a:endParaRPr lang="en-IN" altLang="en-US" sz="9800" spc="686" dirty="0">
              <a:solidFill>
                <a:srgbClr val="FFFFFF"/>
              </a:solidFill>
              <a:latin typeface="Montserrat Classic Bold" panose="00000800000000000000"/>
            </a:endParaRPr>
          </a:p>
          <a:p>
            <a:pPr algn="ctr">
              <a:lnSpc>
                <a:spcPts val="10585"/>
              </a:lnSpc>
            </a:pPr>
            <a:r>
              <a:rPr lang="en-IN" altLang="en-US" sz="4000" spc="686" dirty="0">
                <a:solidFill>
                  <a:srgbClr val="FFFFFF"/>
                </a:solidFill>
                <a:latin typeface="Montserrat Classic Bold" panose="00000800000000000000"/>
              </a:rPr>
              <a:t>“</a:t>
            </a:r>
            <a:r>
              <a:rPr lang="en-IN" altLang="en-US" sz="4000" spc="686" dirty="0">
                <a:ln/>
                <a:solidFill>
                  <a:schemeClr val="bg2"/>
                </a:solidFill>
                <a:effectLst>
                  <a:innerShdw blurRad="63500" dist="50800" dir="13500000">
                    <a:srgbClr val="000000">
                      <a:alpha val="50000"/>
                    </a:srgbClr>
                  </a:innerShdw>
                </a:effectLst>
                <a:latin typeface="Montserrat Classic Bold" panose="00000800000000000000"/>
                <a:sym typeface="+mn-ea"/>
              </a:rPr>
              <a:t>A smart surveillance system that knows every face</a:t>
            </a:r>
            <a:r>
              <a:rPr lang="en-IN" altLang="en-US" sz="4000" spc="686" dirty="0">
                <a:ln/>
                <a:solidFill>
                  <a:schemeClr val="bg2"/>
                </a:solidFill>
                <a:effectLst>
                  <a:innerShdw blurRad="63500" dist="50800" dir="13500000">
                    <a:srgbClr val="000000">
                      <a:alpha val="50000"/>
                    </a:srgbClr>
                  </a:innerShdw>
                </a:effectLst>
                <a:latin typeface="Montserrat Classic Bold" panose="00000800000000000000"/>
              </a:rPr>
              <a:t>”</a:t>
            </a:r>
            <a:endParaRPr lang="en-IN" altLang="en-US" sz="4000" spc="686" dirty="0">
              <a:ln/>
              <a:solidFill>
                <a:schemeClr val="bg2"/>
              </a:solidFill>
              <a:effectLst>
                <a:innerShdw blurRad="63500" dist="50800" dir="13500000">
                  <a:srgbClr val="000000">
                    <a:alpha val="50000"/>
                  </a:srgbClr>
                </a:innerShdw>
              </a:effectLst>
              <a:latin typeface="Montserrat Classic Bold" panose="00000800000000000000"/>
            </a:endParaRPr>
          </a:p>
        </p:txBody>
      </p:sp>
      <p:sp>
        <p:nvSpPr>
          <p:cNvPr id="4" name="TextBox 4"/>
          <p:cNvSpPr txBox="1"/>
          <p:nvPr/>
        </p:nvSpPr>
        <p:spPr>
          <a:xfrm>
            <a:off x="3477059" y="8062949"/>
            <a:ext cx="11332612" cy="502285"/>
          </a:xfrm>
          <a:prstGeom prst="rect">
            <a:avLst/>
          </a:prstGeom>
        </p:spPr>
        <p:txBody>
          <a:bodyPr wrap="square" lIns="0" tIns="0" rIns="0" bIns="0" rtlCol="0" anchor="t">
            <a:spAutoFit/>
          </a:bodyPr>
          <a:lstStyle/>
          <a:p>
            <a:pPr algn="ctr">
              <a:lnSpc>
                <a:spcPts val="3920"/>
              </a:lnSpc>
            </a:pPr>
            <a:r>
              <a:rPr lang="en-US" sz="2800" spc="196">
                <a:solidFill>
                  <a:srgbClr val="FFFFFF"/>
                </a:solidFill>
                <a:latin typeface="Montserrat Classic" panose="00000500000000000000"/>
              </a:rPr>
              <a:t>Presented by </a:t>
            </a:r>
            <a:r>
              <a:rPr lang="en-IN" altLang="en-US" sz="2800" spc="196">
                <a:solidFill>
                  <a:srgbClr val="FFFFFF"/>
                </a:solidFill>
                <a:latin typeface="Montserrat Classic" panose="00000500000000000000"/>
              </a:rPr>
              <a:t>Perceptron_3038</a:t>
            </a:r>
            <a:endParaRPr lang="en-IN" altLang="en-US" sz="2800" spc="196">
              <a:solidFill>
                <a:srgbClr val="FFFFFF"/>
              </a:solidFill>
              <a:latin typeface="Montserrat Classic" panose="000005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1"/>
          <a:srcRect l="111" r="111"/>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blip>
          <a:srcRect/>
          <a:stretch>
            <a:fillRect/>
          </a:stretch>
        </p:blipFill>
        <p:spPr>
          <a:xfrm>
            <a:off x="-13440110" y="-5801061"/>
            <a:ext cx="21889122" cy="21889122"/>
          </a:xfrm>
          <a:prstGeom prst="rect">
            <a:avLst/>
          </a:prstGeom>
        </p:spPr>
      </p:pic>
      <p:sp>
        <p:nvSpPr>
          <p:cNvPr id="3" name="TextBox 3"/>
          <p:cNvSpPr txBox="1"/>
          <p:nvPr/>
        </p:nvSpPr>
        <p:spPr>
          <a:xfrm>
            <a:off x="4952376" y="638315"/>
            <a:ext cx="6993271" cy="1259205"/>
          </a:xfrm>
          <a:prstGeom prst="rect">
            <a:avLst/>
          </a:prstGeom>
        </p:spPr>
        <p:txBody>
          <a:bodyPr lIns="0" tIns="0" rIns="0" bIns="0" rtlCol="0" anchor="t">
            <a:spAutoFit/>
          </a:bodyPr>
          <a:lstStyle/>
          <a:p>
            <a:pPr>
              <a:lnSpc>
                <a:spcPts val="10080"/>
              </a:lnSpc>
            </a:pPr>
            <a:r>
              <a:rPr lang="en-US" sz="8000" spc="72">
                <a:solidFill>
                  <a:srgbClr val="FFFFFF"/>
                </a:solidFill>
                <a:latin typeface="Montserrat Classic Bold" panose="00000800000000000000"/>
              </a:rPr>
              <a:t>Methodology</a:t>
            </a:r>
            <a:endParaRPr lang="en-US" sz="8000" spc="72">
              <a:solidFill>
                <a:srgbClr val="FFFFFF"/>
              </a:solidFill>
              <a:latin typeface="Montserrat Classic Bold" panose="00000800000000000000"/>
            </a:endParaRPr>
          </a:p>
        </p:txBody>
      </p:sp>
      <p:sp>
        <p:nvSpPr>
          <p:cNvPr id="4" name="TextBox 4"/>
          <p:cNvSpPr txBox="1"/>
          <p:nvPr/>
        </p:nvSpPr>
        <p:spPr>
          <a:xfrm>
            <a:off x="530400" y="2476425"/>
            <a:ext cx="16445256" cy="10464165"/>
          </a:xfrm>
          <a:prstGeom prst="rect">
            <a:avLst/>
          </a:prstGeom>
        </p:spPr>
        <p:txBody>
          <a:bodyPr lIns="0" tIns="0" rIns="0" bIns="0" rtlCol="0" anchor="t">
            <a:spAutoFit/>
          </a:bodyPr>
          <a:lstStyle/>
          <a:p>
            <a:pPr marL="528320" lvl="1" indent="-264160">
              <a:lnSpc>
                <a:spcPts val="4800"/>
              </a:lnSpc>
              <a:buFont typeface="Arial" panose="020B0604020202020204"/>
              <a:buChar char="•"/>
            </a:pPr>
            <a:r>
              <a:rPr lang="en-US" sz="3200" spc="31">
                <a:solidFill>
                  <a:srgbClr val="FFFFFF"/>
                </a:solidFill>
                <a:latin typeface="Montserrat Light" panose="00000400000000000000"/>
              </a:rPr>
              <a:t>We intend to use state of the art deep learning based </a:t>
            </a:r>
            <a:r>
              <a:rPr lang="en-IN" altLang="en-US" sz="3200" spc="31">
                <a:solidFill>
                  <a:srgbClr val="FFFFFF"/>
                </a:solidFill>
                <a:latin typeface="Montserrat Light" panose="00000400000000000000"/>
              </a:rPr>
              <a:t>face recognition modules and methods, eventually helping in crime detection and identification.</a:t>
            </a:r>
            <a:endParaRPr lang="en-US" sz="3200" spc="31">
              <a:solidFill>
                <a:srgbClr val="FFFFFF"/>
              </a:solidFill>
              <a:latin typeface="Montserrat Light" panose="00000400000000000000"/>
            </a:endParaRPr>
          </a:p>
          <a:p>
            <a:pPr marL="528320" lvl="1" indent="-264160">
              <a:lnSpc>
                <a:spcPts val="4800"/>
              </a:lnSpc>
              <a:buFont typeface="Arial" panose="020B0604020202020204"/>
              <a:buChar char="•"/>
            </a:pPr>
            <a:r>
              <a:rPr lang="en-US" sz="3200" spc="31">
                <a:solidFill>
                  <a:srgbClr val="FFFFFF"/>
                </a:solidFill>
                <a:latin typeface="Montserrat Light" panose="00000400000000000000"/>
              </a:rPr>
              <a:t>Our software identifies the </a:t>
            </a:r>
            <a:r>
              <a:rPr lang="en-IN" altLang="en-US" sz="3200" spc="31">
                <a:solidFill>
                  <a:srgbClr val="FFFFFF"/>
                </a:solidFill>
                <a:latin typeface="Montserrat Light" panose="00000400000000000000"/>
              </a:rPr>
              <a:t>facial features of a person</a:t>
            </a:r>
            <a:r>
              <a:rPr lang="en-US" sz="3200" spc="31">
                <a:solidFill>
                  <a:srgbClr val="FFFFFF"/>
                </a:solidFill>
                <a:latin typeface="Montserrat Light" panose="00000400000000000000"/>
              </a:rPr>
              <a:t> in a particular frame and </a:t>
            </a:r>
            <a:r>
              <a:rPr lang="en-IN" altLang="en-US" sz="3200" spc="31">
                <a:solidFill>
                  <a:srgbClr val="FFFFFF"/>
                </a:solidFill>
                <a:latin typeface="Montserrat Light" panose="00000400000000000000"/>
              </a:rPr>
              <a:t>detects if the person's profile is matching with that of an identified criminal or not.</a:t>
            </a:r>
            <a:endParaRPr lang="en-US" sz="3200" spc="31">
              <a:solidFill>
                <a:srgbClr val="FFFFFF"/>
              </a:solidFill>
              <a:latin typeface="Montserrat Light" panose="00000400000000000000"/>
            </a:endParaRPr>
          </a:p>
          <a:p>
            <a:pPr marL="528320" lvl="1" indent="-264160">
              <a:lnSpc>
                <a:spcPts val="4800"/>
              </a:lnSpc>
              <a:buFont typeface="Arial" panose="020B0604020202020204"/>
              <a:buChar char="•"/>
            </a:pPr>
            <a:r>
              <a:rPr lang="en-US" sz="3200" spc="31">
                <a:solidFill>
                  <a:srgbClr val="FFFFFF"/>
                </a:solidFill>
                <a:latin typeface="Montserrat Light" panose="00000400000000000000"/>
              </a:rPr>
              <a:t>Th</a:t>
            </a:r>
            <a:r>
              <a:rPr lang="en-IN" altLang="en-US" sz="3200" spc="31">
                <a:solidFill>
                  <a:srgbClr val="FFFFFF"/>
                </a:solidFill>
                <a:latin typeface="Montserrat Light" panose="00000400000000000000"/>
              </a:rPr>
              <a:t>e</a:t>
            </a:r>
            <a:r>
              <a:rPr lang="en-US" sz="3200" spc="31">
                <a:solidFill>
                  <a:srgbClr val="FFFFFF"/>
                </a:solidFill>
                <a:latin typeface="Montserrat Light" panose="00000400000000000000"/>
              </a:rPr>
              <a:t> software </a:t>
            </a:r>
            <a:r>
              <a:rPr lang="en-IN" altLang="en-US" sz="3200" spc="31">
                <a:solidFill>
                  <a:srgbClr val="FFFFFF"/>
                </a:solidFill>
                <a:latin typeface="Montserrat Light" panose="00000400000000000000"/>
              </a:rPr>
              <a:t>mainly uses the VGG 16 model.</a:t>
            </a:r>
            <a:endParaRPr lang="en-IN" altLang="en-US" sz="3200" spc="31">
              <a:solidFill>
                <a:srgbClr val="FFFFFF"/>
              </a:solidFill>
              <a:latin typeface="Montserrat Light" panose="00000400000000000000"/>
            </a:endParaRPr>
          </a:p>
          <a:p>
            <a:pPr marL="528320" lvl="1" indent="-264160">
              <a:lnSpc>
                <a:spcPts val="4800"/>
              </a:lnSpc>
              <a:buFont typeface="Arial" panose="020B0604020202020204"/>
              <a:buChar char="•"/>
            </a:pPr>
            <a:r>
              <a:rPr lang="en-US" sz="3200" spc="31">
                <a:solidFill>
                  <a:srgbClr val="FFFFFF"/>
                </a:solidFill>
                <a:latin typeface="Montserrat Light" panose="00000400000000000000"/>
              </a:rPr>
              <a:t>VGG16 is a convolutional neural network model proposed by K. Simonyan and A. Zisserman in the paper “Very Deep Convolutional Networks for Large-Scale Image Recognition”. The model achieves 92.7% top-5 test accuracy in ImageNet, which is a dataset of over 14 million images belonging to 1000 classes.</a:t>
            </a:r>
            <a:endParaRPr lang="en-US" sz="3200" spc="31">
              <a:solidFill>
                <a:srgbClr val="FFFFFF"/>
              </a:solidFill>
              <a:latin typeface="Montserrat Light" panose="00000400000000000000"/>
            </a:endParaRPr>
          </a:p>
          <a:p>
            <a:pPr>
              <a:lnSpc>
                <a:spcPts val="4800"/>
              </a:lnSpc>
            </a:pPr>
            <a:endParaRPr lang="en-US" sz="3200" spc="31">
              <a:solidFill>
                <a:srgbClr val="FFFFFF"/>
              </a:solidFill>
              <a:latin typeface="Montserrat Light" panose="00000400000000000000"/>
            </a:endParaRPr>
          </a:p>
          <a:p>
            <a:pPr>
              <a:lnSpc>
                <a:spcPts val="4800"/>
              </a:lnSpc>
            </a:pPr>
            <a:endParaRPr lang="en-US" sz="3200" spc="31">
              <a:solidFill>
                <a:srgbClr val="FFFFFF"/>
              </a:solidFill>
              <a:latin typeface="Montserrat Light" panose="00000400000000000000"/>
            </a:endParaRPr>
          </a:p>
          <a:p>
            <a:pPr>
              <a:lnSpc>
                <a:spcPts val="4800"/>
              </a:lnSpc>
            </a:pPr>
            <a:endParaRPr lang="en-US" sz="3200" spc="31">
              <a:solidFill>
                <a:srgbClr val="FFFFFF"/>
              </a:solidFill>
              <a:latin typeface="Montserrat Light" panose="00000400000000000000"/>
            </a:endParaRPr>
          </a:p>
          <a:p>
            <a:pPr>
              <a:lnSpc>
                <a:spcPts val="4800"/>
              </a:lnSpc>
            </a:pPr>
            <a:endParaRPr lang="en-US" sz="3200" spc="31">
              <a:solidFill>
                <a:srgbClr val="FFFFFF"/>
              </a:solidFill>
              <a:latin typeface="Montserrat Light" panose="00000400000000000000"/>
            </a:endParaRPr>
          </a:p>
          <a:p>
            <a:pPr>
              <a:lnSpc>
                <a:spcPts val="4800"/>
              </a:lnSpc>
            </a:pPr>
            <a:endParaRPr lang="en-US" sz="3200" spc="31">
              <a:solidFill>
                <a:srgbClr val="FFFFFF"/>
              </a:solidFill>
              <a:latin typeface="Montserrat Light" panose="00000400000000000000"/>
            </a:endParaRPr>
          </a:p>
        </p:txBody>
      </p:sp>
      <p:sp>
        <p:nvSpPr>
          <p:cNvPr id="5" name="AutoShape 5"/>
          <p:cNvSpPr/>
          <p:nvPr/>
        </p:nvSpPr>
        <p:spPr>
          <a:xfrm>
            <a:off x="333712" y="2136499"/>
            <a:ext cx="16925588" cy="79812"/>
          </a:xfrm>
          <a:prstGeom prst="rect">
            <a:avLst/>
          </a:prstGeom>
          <a:solidFill>
            <a:srgbClr val="FFFFFF"/>
          </a:solid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1"/>
          <a:srcRect l="111" r="111"/>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blip>
          <a:srcRect/>
          <a:stretch>
            <a:fillRect/>
          </a:stretch>
        </p:blipFill>
        <p:spPr>
          <a:xfrm>
            <a:off x="-10268227" y="-5801061"/>
            <a:ext cx="21889122" cy="21889122"/>
          </a:xfrm>
          <a:prstGeom prst="rect">
            <a:avLst/>
          </a:prstGeom>
        </p:spPr>
      </p:pic>
      <p:grpSp>
        <p:nvGrpSpPr>
          <p:cNvPr id="3" name="Group 3"/>
          <p:cNvGrpSpPr/>
          <p:nvPr/>
        </p:nvGrpSpPr>
        <p:grpSpPr>
          <a:xfrm>
            <a:off x="10436160" y="1028700"/>
            <a:ext cx="2343150" cy="2343150"/>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5" name="Group 5"/>
          <p:cNvGrpSpPr/>
          <p:nvPr/>
        </p:nvGrpSpPr>
        <p:grpSpPr>
          <a:xfrm>
            <a:off x="10436160" y="3971925"/>
            <a:ext cx="2343150" cy="2343150"/>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7" name="Group 7"/>
          <p:cNvGrpSpPr/>
          <p:nvPr/>
        </p:nvGrpSpPr>
        <p:grpSpPr>
          <a:xfrm>
            <a:off x="10436160" y="6915150"/>
            <a:ext cx="2343150" cy="2343150"/>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sp>
        <p:nvSpPr>
          <p:cNvPr id="9" name="TextBox 9"/>
          <p:cNvSpPr txBox="1"/>
          <p:nvPr/>
        </p:nvSpPr>
        <p:spPr>
          <a:xfrm>
            <a:off x="1226987" y="2521268"/>
            <a:ext cx="7917013" cy="2539365"/>
          </a:xfrm>
          <a:prstGeom prst="rect">
            <a:avLst/>
          </a:prstGeom>
        </p:spPr>
        <p:txBody>
          <a:bodyPr lIns="0" tIns="0" rIns="0" bIns="0" rtlCol="0" anchor="t">
            <a:spAutoFit/>
          </a:bodyPr>
          <a:lstStyle/>
          <a:p>
            <a:pPr>
              <a:lnSpc>
                <a:spcPts val="10080"/>
              </a:lnSpc>
            </a:pPr>
            <a:r>
              <a:rPr lang="en-US" sz="6400" spc="57">
                <a:solidFill>
                  <a:srgbClr val="FFFFFF"/>
                </a:solidFill>
                <a:latin typeface="Montserrat Classic Bold" panose="00000800000000000000"/>
              </a:rPr>
              <a:t>Technology Stack</a:t>
            </a:r>
            <a:endParaRPr lang="en-US" sz="6400" spc="57">
              <a:solidFill>
                <a:srgbClr val="FFFFFF"/>
              </a:solidFill>
              <a:latin typeface="Montserrat Classic Bold" panose="00000800000000000000"/>
            </a:endParaRPr>
          </a:p>
        </p:txBody>
      </p:sp>
      <p:sp>
        <p:nvSpPr>
          <p:cNvPr id="10" name="TextBox 10"/>
          <p:cNvSpPr txBox="1"/>
          <p:nvPr/>
        </p:nvSpPr>
        <p:spPr>
          <a:xfrm>
            <a:off x="1226987" y="6228398"/>
            <a:ext cx="7917013" cy="571500"/>
          </a:xfrm>
          <a:prstGeom prst="rect">
            <a:avLst/>
          </a:prstGeom>
        </p:spPr>
        <p:txBody>
          <a:bodyPr lIns="0" tIns="0" rIns="0" bIns="0" rtlCol="0" anchor="t">
            <a:spAutoFit/>
          </a:bodyPr>
          <a:lstStyle/>
          <a:p>
            <a:pPr>
              <a:lnSpc>
                <a:spcPts val="4560"/>
              </a:lnSpc>
            </a:pPr>
            <a:r>
              <a:rPr lang="en-US" sz="3800" spc="281">
                <a:solidFill>
                  <a:srgbClr val="FFFFFF"/>
                </a:solidFill>
                <a:latin typeface="Montserrat Classic Bold" panose="00000800000000000000"/>
              </a:rPr>
              <a:t>What is inside the box?</a:t>
            </a:r>
            <a:endParaRPr lang="en-US" sz="3800" spc="281">
              <a:solidFill>
                <a:srgbClr val="FFFFFF"/>
              </a:solidFill>
              <a:latin typeface="Montserrat Classic Bold" panose="00000800000000000000"/>
            </a:endParaRPr>
          </a:p>
        </p:txBody>
      </p:sp>
      <p:sp>
        <p:nvSpPr>
          <p:cNvPr id="11" name="AutoShape 11"/>
          <p:cNvSpPr/>
          <p:nvPr/>
        </p:nvSpPr>
        <p:spPr>
          <a:xfrm>
            <a:off x="181757" y="5357649"/>
            <a:ext cx="10629900" cy="76200"/>
          </a:xfrm>
          <a:prstGeom prst="rect">
            <a:avLst/>
          </a:prstGeom>
          <a:solidFill>
            <a:srgbClr val="FFFFFF"/>
          </a:solidFill>
        </p:spPr>
      </p:sp>
      <p:pic>
        <p:nvPicPr>
          <p:cNvPr id="12" name="Picture 12"/>
          <p:cNvPicPr>
            <a:picLocks noChangeAspect="1"/>
          </p:cNvPicPr>
          <p:nvPr/>
        </p:nvPicPr>
        <p:blipFill>
          <a:blip r:embed="rId3"/>
          <a:srcRect/>
          <a:stretch>
            <a:fillRect/>
          </a:stretch>
        </p:blipFill>
        <p:spPr>
          <a:xfrm>
            <a:off x="10811532" y="1404072"/>
            <a:ext cx="1592405" cy="1592405"/>
          </a:xfrm>
          <a:prstGeom prst="rect">
            <a:avLst/>
          </a:prstGeom>
        </p:spPr>
      </p:pic>
      <p:pic>
        <p:nvPicPr>
          <p:cNvPr id="13" name="Picture 13"/>
          <p:cNvPicPr>
            <a:picLocks noChangeAspect="1"/>
          </p:cNvPicPr>
          <p:nvPr/>
        </p:nvPicPr>
        <p:blipFill>
          <a:blip r:embed="rId4"/>
          <a:srcRect/>
          <a:stretch>
            <a:fillRect/>
          </a:stretch>
        </p:blipFill>
        <p:spPr>
          <a:xfrm>
            <a:off x="10873086" y="4238657"/>
            <a:ext cx="1469298" cy="1809686"/>
          </a:xfrm>
          <a:prstGeom prst="rect">
            <a:avLst/>
          </a:prstGeom>
        </p:spPr>
      </p:pic>
      <p:sp>
        <p:nvSpPr>
          <p:cNvPr id="15" name="TextBox 15"/>
          <p:cNvSpPr txBox="1"/>
          <p:nvPr/>
        </p:nvSpPr>
        <p:spPr>
          <a:xfrm>
            <a:off x="13342787" y="1876425"/>
            <a:ext cx="3878413" cy="552450"/>
          </a:xfrm>
          <a:prstGeom prst="rect">
            <a:avLst/>
          </a:prstGeom>
        </p:spPr>
        <p:txBody>
          <a:bodyPr lIns="0" tIns="0" rIns="0" bIns="0" rtlCol="0" anchor="t">
            <a:spAutoFit/>
          </a:bodyPr>
          <a:lstStyle/>
          <a:p>
            <a:pPr>
              <a:lnSpc>
                <a:spcPts val="4500"/>
              </a:lnSpc>
            </a:pPr>
            <a:r>
              <a:rPr lang="en-US" sz="3000" spc="30">
                <a:solidFill>
                  <a:srgbClr val="FFFFFF"/>
                </a:solidFill>
                <a:latin typeface="Montserrat Light" panose="00000400000000000000"/>
              </a:rPr>
              <a:t>Python</a:t>
            </a:r>
            <a:endParaRPr lang="en-US" sz="3000" spc="30">
              <a:solidFill>
                <a:srgbClr val="FFFFFF"/>
              </a:solidFill>
              <a:latin typeface="Montserrat Light" panose="00000400000000000000"/>
            </a:endParaRPr>
          </a:p>
        </p:txBody>
      </p:sp>
      <p:sp>
        <p:nvSpPr>
          <p:cNvPr id="16" name="TextBox 16"/>
          <p:cNvSpPr txBox="1"/>
          <p:nvPr/>
        </p:nvSpPr>
        <p:spPr>
          <a:xfrm>
            <a:off x="13380887" y="4591050"/>
            <a:ext cx="3878413" cy="552450"/>
          </a:xfrm>
          <a:prstGeom prst="rect">
            <a:avLst/>
          </a:prstGeom>
        </p:spPr>
        <p:txBody>
          <a:bodyPr lIns="0" tIns="0" rIns="0" bIns="0" rtlCol="0" anchor="t">
            <a:spAutoFit/>
          </a:bodyPr>
          <a:lstStyle/>
          <a:p>
            <a:pPr>
              <a:lnSpc>
                <a:spcPts val="4500"/>
              </a:lnSpc>
            </a:pPr>
            <a:r>
              <a:rPr lang="en-US" sz="3000" spc="30">
                <a:solidFill>
                  <a:srgbClr val="FFFFFF"/>
                </a:solidFill>
                <a:latin typeface="Montserrat Light" panose="00000400000000000000"/>
              </a:rPr>
              <a:t>Opencv</a:t>
            </a:r>
            <a:endParaRPr lang="en-US" sz="3000" spc="30">
              <a:solidFill>
                <a:srgbClr val="FFFFFF"/>
              </a:solidFill>
              <a:latin typeface="Montserrat Light" panose="00000400000000000000"/>
            </a:endParaRPr>
          </a:p>
        </p:txBody>
      </p:sp>
      <p:sp>
        <p:nvSpPr>
          <p:cNvPr id="17" name="TextBox 17"/>
          <p:cNvSpPr txBox="1"/>
          <p:nvPr/>
        </p:nvSpPr>
        <p:spPr>
          <a:xfrm>
            <a:off x="13380887" y="7762875"/>
            <a:ext cx="3878413" cy="576580"/>
          </a:xfrm>
          <a:prstGeom prst="rect">
            <a:avLst/>
          </a:prstGeom>
        </p:spPr>
        <p:txBody>
          <a:bodyPr lIns="0" tIns="0" rIns="0" bIns="0" rtlCol="0" anchor="t">
            <a:spAutoFit/>
          </a:bodyPr>
          <a:lstStyle/>
          <a:p>
            <a:pPr>
              <a:lnSpc>
                <a:spcPts val="4500"/>
              </a:lnSpc>
            </a:pPr>
            <a:r>
              <a:rPr lang="en-IN" altLang="en-US" sz="3000" spc="30">
                <a:solidFill>
                  <a:srgbClr val="FFFFFF"/>
                </a:solidFill>
                <a:latin typeface="Montserrat Light" panose="00000400000000000000"/>
              </a:rPr>
              <a:t>VGG 16</a:t>
            </a:r>
            <a:endParaRPr lang="en-IN" altLang="en-US" sz="3000" spc="30">
              <a:solidFill>
                <a:srgbClr val="FFFFFF"/>
              </a:solidFill>
              <a:latin typeface="Montserrat Light" panose="00000400000000000000"/>
            </a:endParaRPr>
          </a:p>
        </p:txBody>
      </p:sp>
      <p:sp>
        <p:nvSpPr>
          <p:cNvPr id="18" name="TextBox 18"/>
          <p:cNvSpPr txBox="1"/>
          <p:nvPr/>
        </p:nvSpPr>
        <p:spPr>
          <a:xfrm rot="-5400000">
            <a:off x="13474986" y="4398782"/>
            <a:ext cx="6591355" cy="1565910"/>
          </a:xfrm>
          <a:prstGeom prst="rect">
            <a:avLst/>
          </a:prstGeom>
        </p:spPr>
        <p:txBody>
          <a:bodyPr lIns="0" tIns="0" rIns="0" bIns="0" rtlCol="0" anchor="t">
            <a:spAutoFit/>
          </a:bodyPr>
          <a:lstStyle/>
          <a:p>
            <a:pPr algn="ctr">
              <a:lnSpc>
                <a:spcPts val="12215"/>
              </a:lnSpc>
              <a:spcBef>
                <a:spcPct val="0"/>
              </a:spcBef>
            </a:pPr>
            <a:endParaRPr lang="en-US" sz="8725">
              <a:solidFill>
                <a:srgbClr val="FFFFFF">
                  <a:alpha val="17647"/>
                </a:srgbClr>
              </a:solidFill>
              <a:latin typeface="Montserrat Light Bold" panose="00000800000000000000"/>
            </a:endParaRPr>
          </a:p>
        </p:txBody>
      </p:sp>
      <p:pic>
        <p:nvPicPr>
          <p:cNvPr id="19" name="Picture 18" descr="vgg_logo"/>
          <p:cNvPicPr>
            <a:picLocks noChangeAspect="1"/>
          </p:cNvPicPr>
          <p:nvPr/>
        </p:nvPicPr>
        <p:blipFill>
          <a:blip r:embed="rId5"/>
          <a:stretch>
            <a:fillRect/>
          </a:stretch>
        </p:blipFill>
        <p:spPr>
          <a:xfrm>
            <a:off x="10690225" y="7133590"/>
            <a:ext cx="1834515" cy="18345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1"/>
          <a:srcRect l="111" r="111"/>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blip>
          <a:srcRect/>
          <a:stretch>
            <a:fillRect/>
          </a:stretch>
        </p:blipFill>
        <p:spPr>
          <a:xfrm>
            <a:off x="-14250072" y="-5610561"/>
            <a:ext cx="21889122" cy="21889122"/>
          </a:xfrm>
          <a:prstGeom prst="rect">
            <a:avLst/>
          </a:prstGeom>
        </p:spPr>
      </p:pic>
      <p:sp>
        <p:nvSpPr>
          <p:cNvPr id="3" name="AutoShape 3"/>
          <p:cNvSpPr/>
          <p:nvPr/>
        </p:nvSpPr>
        <p:spPr>
          <a:xfrm>
            <a:off x="7543800" y="-533400"/>
            <a:ext cx="11963400" cy="11468100"/>
          </a:xfrm>
          <a:prstGeom prst="rect">
            <a:avLst/>
          </a:prstGeom>
          <a:solidFill>
            <a:srgbClr val="FFFFFF"/>
          </a:solidFill>
        </p:spPr>
      </p:sp>
      <p:grpSp>
        <p:nvGrpSpPr>
          <p:cNvPr id="7" name="Group 7"/>
          <p:cNvGrpSpPr/>
          <p:nvPr/>
        </p:nvGrpSpPr>
        <p:grpSpPr>
          <a:xfrm>
            <a:off x="1010237" y="2960099"/>
            <a:ext cx="6515100" cy="3653609"/>
            <a:chOff x="0" y="0"/>
            <a:chExt cx="8686800" cy="4871479"/>
          </a:xfrm>
        </p:grpSpPr>
        <p:sp>
          <p:nvSpPr>
            <p:cNvPr id="8" name="TextBox 8"/>
            <p:cNvSpPr txBox="1"/>
            <p:nvPr/>
          </p:nvSpPr>
          <p:spPr>
            <a:xfrm>
              <a:off x="0" y="-76200"/>
              <a:ext cx="7717691" cy="4252807"/>
            </a:xfrm>
            <a:prstGeom prst="rect">
              <a:avLst/>
            </a:prstGeom>
          </p:spPr>
          <p:txBody>
            <a:bodyPr lIns="0" tIns="0" rIns="0" bIns="0" rtlCol="0" anchor="t">
              <a:spAutoFit/>
            </a:bodyPr>
            <a:lstStyle/>
            <a:p>
              <a:pPr>
                <a:lnSpc>
                  <a:spcPts val="8515"/>
                </a:lnSpc>
              </a:pPr>
              <a:r>
                <a:rPr lang="en-US" sz="6500" spc="188">
                  <a:solidFill>
                    <a:srgbClr val="FFFFFF"/>
                  </a:solidFill>
                  <a:latin typeface="Montserrat Classic Bold" panose="00000800000000000000"/>
                </a:rPr>
                <a:t>WHERE CAN YOU USE THIS ?</a:t>
              </a:r>
              <a:endParaRPr lang="en-US" sz="6500" spc="188">
                <a:solidFill>
                  <a:srgbClr val="FFFFFF"/>
                </a:solidFill>
                <a:latin typeface="Montserrat Classic Bold" panose="00000800000000000000"/>
              </a:endParaRPr>
            </a:p>
          </p:txBody>
        </p:sp>
        <p:sp>
          <p:nvSpPr>
            <p:cNvPr id="9" name="AutoShape 9"/>
            <p:cNvSpPr/>
            <p:nvPr/>
          </p:nvSpPr>
          <p:spPr>
            <a:xfrm>
              <a:off x="0" y="4769879"/>
              <a:ext cx="8686800" cy="101600"/>
            </a:xfrm>
            <a:prstGeom prst="rect">
              <a:avLst/>
            </a:prstGeom>
            <a:solidFill>
              <a:srgbClr val="FFFFFF"/>
            </a:solidFill>
          </p:spPr>
        </p:sp>
      </p:grpSp>
      <p:grpSp>
        <p:nvGrpSpPr>
          <p:cNvPr id="10" name="Group 10"/>
          <p:cNvGrpSpPr/>
          <p:nvPr/>
        </p:nvGrpSpPr>
        <p:grpSpPr>
          <a:xfrm>
            <a:off x="11892842" y="7273176"/>
            <a:ext cx="5366458" cy="2627925"/>
            <a:chOff x="0" y="-66675"/>
            <a:chExt cx="7155277" cy="3503901"/>
          </a:xfrm>
        </p:grpSpPr>
        <p:sp>
          <p:nvSpPr>
            <p:cNvPr id="11" name="TextBox 11"/>
            <p:cNvSpPr txBox="1"/>
            <p:nvPr/>
          </p:nvSpPr>
          <p:spPr>
            <a:xfrm>
              <a:off x="0" y="-66675"/>
              <a:ext cx="7155277" cy="1579880"/>
            </a:xfrm>
            <a:prstGeom prst="rect">
              <a:avLst/>
            </a:prstGeom>
          </p:spPr>
          <p:txBody>
            <a:bodyPr lIns="0" tIns="0" rIns="0" bIns="0" rtlCol="0" anchor="t">
              <a:spAutoFit/>
            </a:bodyPr>
            <a:lstStyle/>
            <a:p>
              <a:pPr>
                <a:lnSpc>
                  <a:spcPts val="4620"/>
                </a:lnSpc>
              </a:pPr>
              <a:r>
                <a:rPr lang="en-IN" altLang="en-US" sz="3300" spc="363">
                  <a:solidFill>
                    <a:srgbClr val="004A94"/>
                  </a:solidFill>
                  <a:latin typeface="Montserrat Classic" panose="00000500000000000000"/>
                </a:rPr>
                <a:t>GENERAL SECURITY PURPOSES</a:t>
              </a:r>
              <a:endParaRPr lang="en-IN" altLang="en-US" sz="3300" spc="363">
                <a:solidFill>
                  <a:srgbClr val="004A94"/>
                </a:solidFill>
                <a:latin typeface="Montserrat Classic" panose="00000500000000000000"/>
              </a:endParaRPr>
            </a:p>
          </p:txBody>
        </p:sp>
        <p:sp>
          <p:nvSpPr>
            <p:cNvPr id="12" name="TextBox 12"/>
            <p:cNvSpPr txBox="1"/>
            <p:nvPr/>
          </p:nvSpPr>
          <p:spPr>
            <a:xfrm>
              <a:off x="0" y="1513599"/>
              <a:ext cx="7155277" cy="1923627"/>
            </a:xfrm>
            <a:prstGeom prst="rect">
              <a:avLst/>
            </a:prstGeom>
          </p:spPr>
          <p:txBody>
            <a:bodyPr wrap="square" lIns="0" tIns="0" rIns="0" bIns="0" rtlCol="0" anchor="t">
              <a:spAutoFit/>
            </a:bodyPr>
            <a:lstStyle/>
            <a:p>
              <a:pPr>
                <a:lnSpc>
                  <a:spcPts val="3750"/>
                </a:lnSpc>
              </a:pPr>
              <a:r>
                <a:rPr lang="en-US" sz="2500" spc="25">
                  <a:solidFill>
                    <a:srgbClr val="004A94"/>
                  </a:solidFill>
                  <a:latin typeface="Montserrat Light" panose="00000400000000000000"/>
                </a:rPr>
                <a:t>To ensure </a:t>
              </a:r>
              <a:r>
                <a:rPr lang="en-IN" altLang="en-US" sz="2500" spc="25">
                  <a:solidFill>
                    <a:srgbClr val="004A94"/>
                  </a:solidFill>
                  <a:latin typeface="Montserrat Light" panose="00000400000000000000"/>
                </a:rPr>
                <a:t>the general safety of customers from common crimes like theft, etc.</a:t>
              </a:r>
              <a:endParaRPr lang="en-IN" altLang="en-US" sz="2500" spc="25">
                <a:solidFill>
                  <a:srgbClr val="004A94"/>
                </a:solidFill>
                <a:latin typeface="Montserrat Light" panose="00000400000000000000"/>
              </a:endParaRPr>
            </a:p>
          </p:txBody>
        </p:sp>
      </p:grpSp>
      <p:grpSp>
        <p:nvGrpSpPr>
          <p:cNvPr id="13" name="Group 13"/>
          <p:cNvGrpSpPr/>
          <p:nvPr/>
        </p:nvGrpSpPr>
        <p:grpSpPr>
          <a:xfrm>
            <a:off x="11892842" y="142626"/>
            <a:ext cx="5366458" cy="3262926"/>
            <a:chOff x="0" y="-66675"/>
            <a:chExt cx="7155277" cy="4350568"/>
          </a:xfrm>
        </p:grpSpPr>
        <p:sp>
          <p:nvSpPr>
            <p:cNvPr id="14" name="TextBox 14"/>
            <p:cNvSpPr txBox="1"/>
            <p:nvPr/>
          </p:nvSpPr>
          <p:spPr>
            <a:xfrm>
              <a:off x="0" y="-66675"/>
              <a:ext cx="7155277" cy="1579880"/>
            </a:xfrm>
            <a:prstGeom prst="rect">
              <a:avLst/>
            </a:prstGeom>
          </p:spPr>
          <p:txBody>
            <a:bodyPr lIns="0" tIns="0" rIns="0" bIns="0" rtlCol="0" anchor="t">
              <a:spAutoFit/>
            </a:bodyPr>
            <a:lstStyle/>
            <a:p>
              <a:pPr>
                <a:lnSpc>
                  <a:spcPts val="4620"/>
                </a:lnSpc>
              </a:pPr>
              <a:r>
                <a:rPr lang="en-IN" altLang="en-US" sz="3300" spc="363">
                  <a:solidFill>
                    <a:srgbClr val="004A94"/>
                  </a:solidFill>
                  <a:latin typeface="Montserrat Classic" panose="00000500000000000000"/>
                </a:rPr>
                <a:t>LAW ENFORCEMENT AGENCIES</a:t>
              </a:r>
              <a:endParaRPr lang="en-IN" altLang="en-US" sz="3300" spc="363">
                <a:solidFill>
                  <a:srgbClr val="004A94"/>
                </a:solidFill>
                <a:latin typeface="Montserrat Classic" panose="00000500000000000000"/>
              </a:endParaRPr>
            </a:p>
          </p:txBody>
        </p:sp>
        <p:sp>
          <p:nvSpPr>
            <p:cNvPr id="15" name="TextBox 15"/>
            <p:cNvSpPr txBox="1"/>
            <p:nvPr/>
          </p:nvSpPr>
          <p:spPr>
            <a:xfrm>
              <a:off x="0" y="1719339"/>
              <a:ext cx="7155277" cy="2564554"/>
            </a:xfrm>
            <a:prstGeom prst="rect">
              <a:avLst/>
            </a:prstGeom>
          </p:spPr>
          <p:txBody>
            <a:bodyPr lIns="0" tIns="0" rIns="0" bIns="0" rtlCol="0" anchor="t">
              <a:spAutoFit/>
            </a:bodyPr>
            <a:lstStyle/>
            <a:p>
              <a:pPr>
                <a:lnSpc>
                  <a:spcPts val="3750"/>
                </a:lnSpc>
              </a:pPr>
              <a:r>
                <a:rPr lang="en-US" sz="2500" spc="25">
                  <a:solidFill>
                    <a:srgbClr val="004A94"/>
                  </a:solidFill>
                  <a:latin typeface="Montserrat Light" panose="00000400000000000000"/>
                </a:rPr>
                <a:t>To ensure </a:t>
              </a:r>
              <a:r>
                <a:rPr lang="en-IN" altLang="en-US" sz="2500" spc="25">
                  <a:solidFill>
                    <a:srgbClr val="004A94"/>
                  </a:solidFill>
                  <a:latin typeface="Montserrat Light" panose="00000400000000000000"/>
                </a:rPr>
                <a:t>the accurate identification and detection of a criminal, saving time and resources.</a:t>
              </a:r>
              <a:endParaRPr lang="en-IN" altLang="en-US" sz="2500" spc="25">
                <a:solidFill>
                  <a:srgbClr val="004A94"/>
                </a:solidFill>
                <a:latin typeface="Montserrat Light" panose="00000400000000000000"/>
              </a:endParaRPr>
            </a:p>
          </p:txBody>
        </p:sp>
      </p:grpSp>
      <p:grpSp>
        <p:nvGrpSpPr>
          <p:cNvPr id="16" name="Group 16"/>
          <p:cNvGrpSpPr/>
          <p:nvPr/>
        </p:nvGrpSpPr>
        <p:grpSpPr>
          <a:xfrm>
            <a:off x="11892842" y="4345872"/>
            <a:ext cx="5366458" cy="2195490"/>
            <a:chOff x="0" y="-66675"/>
            <a:chExt cx="7155277" cy="2927321"/>
          </a:xfrm>
        </p:grpSpPr>
        <p:sp>
          <p:nvSpPr>
            <p:cNvPr id="17" name="TextBox 17"/>
            <p:cNvSpPr txBox="1"/>
            <p:nvPr/>
          </p:nvSpPr>
          <p:spPr>
            <a:xfrm>
              <a:off x="0" y="-66675"/>
              <a:ext cx="7155277" cy="789940"/>
            </a:xfrm>
            <a:prstGeom prst="rect">
              <a:avLst/>
            </a:prstGeom>
          </p:spPr>
          <p:txBody>
            <a:bodyPr lIns="0" tIns="0" rIns="0" bIns="0" rtlCol="0" anchor="t">
              <a:spAutoFit/>
            </a:bodyPr>
            <a:lstStyle/>
            <a:p>
              <a:pPr>
                <a:lnSpc>
                  <a:spcPts val="4620"/>
                </a:lnSpc>
              </a:pPr>
              <a:r>
                <a:rPr lang="en-IN" altLang="en-US" sz="3300" spc="363">
                  <a:solidFill>
                    <a:srgbClr val="004A94"/>
                  </a:solidFill>
                  <a:latin typeface="Montserrat Classic" panose="00000500000000000000"/>
                </a:rPr>
                <a:t>CRIME BRANCHES</a:t>
              </a:r>
              <a:endParaRPr lang="en-IN" altLang="en-US" sz="3300" spc="363">
                <a:solidFill>
                  <a:srgbClr val="004A94"/>
                </a:solidFill>
                <a:latin typeface="Montserrat Classic" panose="00000500000000000000"/>
              </a:endParaRPr>
            </a:p>
          </p:txBody>
        </p:sp>
        <p:sp>
          <p:nvSpPr>
            <p:cNvPr id="18" name="TextBox 18"/>
            <p:cNvSpPr txBox="1"/>
            <p:nvPr/>
          </p:nvSpPr>
          <p:spPr>
            <a:xfrm>
              <a:off x="0" y="937019"/>
              <a:ext cx="7155277" cy="1923627"/>
            </a:xfrm>
            <a:prstGeom prst="rect">
              <a:avLst/>
            </a:prstGeom>
          </p:spPr>
          <p:txBody>
            <a:bodyPr lIns="0" tIns="0" rIns="0" bIns="0" rtlCol="0" anchor="t">
              <a:spAutoFit/>
            </a:bodyPr>
            <a:lstStyle/>
            <a:p>
              <a:pPr>
                <a:lnSpc>
                  <a:spcPts val="3750"/>
                </a:lnSpc>
              </a:pPr>
              <a:r>
                <a:rPr lang="en-US" sz="2500" spc="25">
                  <a:solidFill>
                    <a:srgbClr val="004A94"/>
                  </a:solidFill>
                  <a:latin typeface="Montserrat Light" panose="00000400000000000000"/>
                </a:rPr>
                <a:t>To ensure </a:t>
              </a:r>
              <a:r>
                <a:rPr lang="en-IN" altLang="en-US" sz="2500" spc="25">
                  <a:solidFill>
                    <a:srgbClr val="004A94"/>
                  </a:solidFill>
                  <a:latin typeface="Montserrat Light" panose="00000400000000000000"/>
                </a:rPr>
                <a:t>that a proper database is kept and maintained with all the records.</a:t>
              </a:r>
              <a:endParaRPr lang="en-IN" altLang="en-US" sz="2500" spc="25">
                <a:solidFill>
                  <a:srgbClr val="004A94"/>
                </a:solidFill>
                <a:latin typeface="Montserrat Light" panose="00000400000000000000"/>
              </a:endParaRPr>
            </a:p>
          </p:txBody>
        </p:sp>
      </p:grpSp>
      <p:sp>
        <p:nvSpPr>
          <p:cNvPr id="19" name="TextBox 19"/>
          <p:cNvSpPr txBox="1"/>
          <p:nvPr/>
        </p:nvSpPr>
        <p:spPr>
          <a:xfrm>
            <a:off x="1028700" y="6987902"/>
            <a:ext cx="7917013" cy="571500"/>
          </a:xfrm>
          <a:prstGeom prst="rect">
            <a:avLst/>
          </a:prstGeom>
        </p:spPr>
        <p:txBody>
          <a:bodyPr lIns="0" tIns="0" rIns="0" bIns="0" rtlCol="0" anchor="t">
            <a:spAutoFit/>
          </a:bodyPr>
          <a:lstStyle/>
          <a:p>
            <a:pPr>
              <a:lnSpc>
                <a:spcPts val="4560"/>
              </a:lnSpc>
            </a:pPr>
            <a:r>
              <a:rPr lang="en-US" sz="3800" spc="281">
                <a:solidFill>
                  <a:srgbClr val="FFFFFF"/>
                </a:solidFill>
                <a:latin typeface="Montserrat Classic Bold" panose="00000800000000000000"/>
              </a:rPr>
              <a:t>Endless Possibilities...</a:t>
            </a:r>
            <a:endParaRPr lang="en-US" sz="3800" spc="281">
              <a:solidFill>
                <a:srgbClr val="FFFFFF"/>
              </a:solidFill>
              <a:latin typeface="Montserrat Classic Bold" panose="00000800000000000000"/>
            </a:endParaRPr>
          </a:p>
        </p:txBody>
      </p:sp>
      <p:pic>
        <p:nvPicPr>
          <p:cNvPr id="20" name="Picture 19" descr="Law enforce"/>
          <p:cNvPicPr>
            <a:picLocks noChangeAspect="1"/>
          </p:cNvPicPr>
          <p:nvPr/>
        </p:nvPicPr>
        <p:blipFill>
          <a:blip r:embed="rId3"/>
          <a:stretch>
            <a:fillRect/>
          </a:stretch>
        </p:blipFill>
        <p:spPr>
          <a:xfrm>
            <a:off x="7972425" y="452120"/>
            <a:ext cx="3353435" cy="2645410"/>
          </a:xfrm>
          <a:prstGeom prst="rect">
            <a:avLst/>
          </a:prstGeom>
        </p:spPr>
      </p:pic>
      <p:pic>
        <p:nvPicPr>
          <p:cNvPr id="21" name="Picture 20" descr="crime branch"/>
          <p:cNvPicPr>
            <a:picLocks noChangeAspect="1"/>
          </p:cNvPicPr>
          <p:nvPr/>
        </p:nvPicPr>
        <p:blipFill>
          <a:blip r:embed="rId4"/>
          <a:stretch>
            <a:fillRect/>
          </a:stretch>
        </p:blipFill>
        <p:spPr>
          <a:xfrm>
            <a:off x="8072120" y="3830955"/>
            <a:ext cx="3253740" cy="2709545"/>
          </a:xfrm>
          <a:prstGeom prst="rect">
            <a:avLst/>
          </a:prstGeom>
        </p:spPr>
      </p:pic>
      <p:pic>
        <p:nvPicPr>
          <p:cNvPr id="22" name="Picture 21"/>
          <p:cNvPicPr>
            <a:picLocks noChangeAspect="1"/>
          </p:cNvPicPr>
          <p:nvPr/>
        </p:nvPicPr>
        <p:blipFill>
          <a:blip r:embed="rId5"/>
          <a:stretch>
            <a:fillRect/>
          </a:stretch>
        </p:blipFill>
        <p:spPr>
          <a:xfrm>
            <a:off x="8072755" y="7273925"/>
            <a:ext cx="3253740" cy="26276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1"/>
          <a:srcRect l="111" r="111"/>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blip>
          <a:srcRect/>
          <a:stretch>
            <a:fillRect/>
          </a:stretch>
        </p:blipFill>
        <p:spPr>
          <a:xfrm>
            <a:off x="-1705311" y="-16478922"/>
            <a:ext cx="21889122" cy="21889122"/>
          </a:xfrm>
          <a:prstGeom prst="rect">
            <a:avLst/>
          </a:prstGeom>
        </p:spPr>
      </p:pic>
      <p:sp>
        <p:nvSpPr>
          <p:cNvPr id="3" name="AutoShape 3"/>
          <p:cNvSpPr/>
          <p:nvPr/>
        </p:nvSpPr>
        <p:spPr>
          <a:xfrm>
            <a:off x="-685800" y="5334000"/>
            <a:ext cx="19659600" cy="76200"/>
          </a:xfrm>
          <a:prstGeom prst="rect">
            <a:avLst/>
          </a:prstGeom>
          <a:solidFill>
            <a:srgbClr val="FFFFFF"/>
          </a:solidFill>
        </p:spPr>
      </p:sp>
      <p:grpSp>
        <p:nvGrpSpPr>
          <p:cNvPr id="4" name="Group 4"/>
          <p:cNvGrpSpPr/>
          <p:nvPr/>
        </p:nvGrpSpPr>
        <p:grpSpPr>
          <a:xfrm>
            <a:off x="2215029" y="1311578"/>
            <a:ext cx="13857941" cy="2342674"/>
            <a:chOff x="0" y="-47625"/>
            <a:chExt cx="18477255" cy="3123565"/>
          </a:xfrm>
        </p:grpSpPr>
        <p:sp>
          <p:nvSpPr>
            <p:cNvPr id="5" name="TextBox 5"/>
            <p:cNvSpPr txBox="1"/>
            <p:nvPr/>
          </p:nvSpPr>
          <p:spPr>
            <a:xfrm>
              <a:off x="0" y="-47625"/>
              <a:ext cx="18477255" cy="1722967"/>
            </a:xfrm>
            <a:prstGeom prst="rect">
              <a:avLst/>
            </a:prstGeom>
          </p:spPr>
          <p:txBody>
            <a:bodyPr lIns="0" tIns="0" rIns="0" bIns="0" rtlCol="0" anchor="t">
              <a:spAutoFit/>
            </a:bodyPr>
            <a:lstStyle/>
            <a:p>
              <a:pPr algn="ctr">
                <a:lnSpc>
                  <a:spcPts val="10080"/>
                </a:lnSpc>
              </a:pPr>
              <a:r>
                <a:rPr lang="en-US" sz="8000" spc="72">
                  <a:solidFill>
                    <a:srgbClr val="FFFFFF"/>
                  </a:solidFill>
                  <a:latin typeface="Montserrat Classic Bold" panose="00000800000000000000"/>
                </a:rPr>
                <a:t>Our Plan </a:t>
              </a:r>
              <a:r>
                <a:rPr lang="en-IN" altLang="en-US" sz="8000" spc="72">
                  <a:solidFill>
                    <a:srgbClr val="FFFFFF"/>
                  </a:solidFill>
                  <a:latin typeface="Montserrat Classic Bold" panose="00000800000000000000"/>
                </a:rPr>
                <a:t>for the future?</a:t>
              </a:r>
              <a:endParaRPr lang="en-IN" altLang="en-US" sz="8000" spc="72">
                <a:solidFill>
                  <a:srgbClr val="FFFFFF"/>
                </a:solidFill>
                <a:latin typeface="Montserrat Classic Bold" panose="00000800000000000000"/>
              </a:endParaRPr>
            </a:p>
          </p:txBody>
        </p:sp>
        <p:sp>
          <p:nvSpPr>
            <p:cNvPr id="6" name="TextBox 6"/>
            <p:cNvSpPr txBox="1"/>
            <p:nvPr/>
          </p:nvSpPr>
          <p:spPr>
            <a:xfrm>
              <a:off x="0" y="2313940"/>
              <a:ext cx="18477255" cy="762000"/>
            </a:xfrm>
            <a:prstGeom prst="rect">
              <a:avLst/>
            </a:prstGeom>
          </p:spPr>
          <p:txBody>
            <a:bodyPr lIns="0" tIns="0" rIns="0" bIns="0" rtlCol="0" anchor="t">
              <a:spAutoFit/>
            </a:bodyPr>
            <a:lstStyle/>
            <a:p>
              <a:pPr algn="ctr">
                <a:lnSpc>
                  <a:spcPts val="4560"/>
                </a:lnSpc>
              </a:pPr>
              <a:r>
                <a:rPr lang="en-US" sz="3800" spc="281">
                  <a:solidFill>
                    <a:srgbClr val="FFFFFF"/>
                  </a:solidFill>
                  <a:latin typeface="Montserrat Classic Bold" panose="00000800000000000000"/>
                </a:rPr>
                <a:t>How do we plan to help the world?</a:t>
              </a:r>
              <a:endParaRPr lang="en-US" sz="3800" spc="281">
                <a:solidFill>
                  <a:srgbClr val="FFFFFF"/>
                </a:solidFill>
                <a:latin typeface="Montserrat Classic Bold" panose="00000800000000000000"/>
              </a:endParaRPr>
            </a:p>
          </p:txBody>
        </p:sp>
      </p:grpSp>
      <p:sp>
        <p:nvSpPr>
          <p:cNvPr id="7" name="TextBox 7"/>
          <p:cNvSpPr txBox="1"/>
          <p:nvPr/>
        </p:nvSpPr>
        <p:spPr>
          <a:xfrm>
            <a:off x="1343956" y="6598920"/>
            <a:ext cx="4752044" cy="1057275"/>
          </a:xfrm>
          <a:prstGeom prst="rect">
            <a:avLst/>
          </a:prstGeom>
        </p:spPr>
        <p:txBody>
          <a:bodyPr lIns="0" tIns="0" rIns="0" bIns="0" rtlCol="0" anchor="t">
            <a:spAutoFit/>
          </a:bodyPr>
          <a:lstStyle/>
          <a:p>
            <a:pPr algn="ctr">
              <a:lnSpc>
                <a:spcPts val="4200"/>
              </a:lnSpc>
            </a:pPr>
            <a:r>
              <a:rPr lang="en-US" sz="3000" spc="330">
                <a:solidFill>
                  <a:srgbClr val="FFFFFF"/>
                </a:solidFill>
                <a:latin typeface="Montserrat Classic" panose="00000500000000000000"/>
              </a:rPr>
              <a:t>UNDERSTAND REQUIREMENTS</a:t>
            </a:r>
            <a:endParaRPr lang="en-US" sz="3000" spc="330">
              <a:solidFill>
                <a:srgbClr val="FFFFFF"/>
              </a:solidFill>
              <a:latin typeface="Montserrat Classic" panose="00000500000000000000"/>
            </a:endParaRPr>
          </a:p>
        </p:txBody>
      </p:sp>
      <p:grpSp>
        <p:nvGrpSpPr>
          <p:cNvPr id="8" name="Group 8"/>
          <p:cNvGrpSpPr/>
          <p:nvPr/>
        </p:nvGrpSpPr>
        <p:grpSpPr>
          <a:xfrm>
            <a:off x="3496007" y="5148129"/>
            <a:ext cx="447943" cy="447943"/>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sp>
        <p:nvSpPr>
          <p:cNvPr id="10" name="TextBox 10"/>
          <p:cNvSpPr txBox="1"/>
          <p:nvPr/>
        </p:nvSpPr>
        <p:spPr>
          <a:xfrm>
            <a:off x="6950820" y="6598920"/>
            <a:ext cx="4386361" cy="1614071"/>
          </a:xfrm>
          <a:prstGeom prst="rect">
            <a:avLst/>
          </a:prstGeom>
        </p:spPr>
        <p:txBody>
          <a:bodyPr lIns="0" tIns="0" rIns="0" bIns="0" rtlCol="0" anchor="t">
            <a:spAutoFit/>
          </a:bodyPr>
          <a:lstStyle/>
          <a:p>
            <a:pPr algn="ctr">
              <a:lnSpc>
                <a:spcPts val="4265"/>
              </a:lnSpc>
            </a:pPr>
            <a:r>
              <a:rPr lang="en-US" sz="3045" spc="335">
                <a:solidFill>
                  <a:srgbClr val="FFFFFF"/>
                </a:solidFill>
                <a:latin typeface="Montserrat Classic" panose="00000500000000000000"/>
              </a:rPr>
              <a:t>BUILD CUSTOMISED SOLUTIONS</a:t>
            </a:r>
            <a:endParaRPr lang="en-US" sz="3045" spc="335">
              <a:solidFill>
                <a:srgbClr val="FFFFFF"/>
              </a:solidFill>
              <a:latin typeface="Montserrat Classic" panose="00000500000000000000"/>
            </a:endParaRPr>
          </a:p>
        </p:txBody>
      </p:sp>
      <p:grpSp>
        <p:nvGrpSpPr>
          <p:cNvPr id="11" name="Group 11"/>
          <p:cNvGrpSpPr/>
          <p:nvPr/>
        </p:nvGrpSpPr>
        <p:grpSpPr>
          <a:xfrm>
            <a:off x="8920029" y="5148129"/>
            <a:ext cx="447943" cy="447943"/>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sp>
        <p:nvSpPr>
          <p:cNvPr id="13" name="TextBox 13"/>
          <p:cNvSpPr txBox="1"/>
          <p:nvPr/>
        </p:nvSpPr>
        <p:spPr>
          <a:xfrm>
            <a:off x="12172871" y="6589395"/>
            <a:ext cx="5420813" cy="1988525"/>
          </a:xfrm>
          <a:prstGeom prst="rect">
            <a:avLst/>
          </a:prstGeom>
        </p:spPr>
        <p:txBody>
          <a:bodyPr lIns="0" tIns="0" rIns="0" bIns="0" rtlCol="0" anchor="t">
            <a:spAutoFit/>
          </a:bodyPr>
          <a:lstStyle/>
          <a:p>
            <a:pPr algn="ctr">
              <a:lnSpc>
                <a:spcPts val="5270"/>
              </a:lnSpc>
            </a:pPr>
            <a:r>
              <a:rPr lang="en-US" sz="3765" spc="414">
                <a:solidFill>
                  <a:srgbClr val="FFFFFF"/>
                </a:solidFill>
                <a:latin typeface="Montserrat Classic" panose="00000500000000000000"/>
              </a:rPr>
              <a:t>PROVIDE SUPPORT TO CLIENT</a:t>
            </a:r>
            <a:endParaRPr lang="en-US" sz="3765" spc="414">
              <a:solidFill>
                <a:srgbClr val="FFFFFF"/>
              </a:solidFill>
              <a:latin typeface="Montserrat Classic" panose="00000500000000000000"/>
            </a:endParaRPr>
          </a:p>
        </p:txBody>
      </p:sp>
      <p:grpSp>
        <p:nvGrpSpPr>
          <p:cNvPr id="14" name="Group 14"/>
          <p:cNvGrpSpPr/>
          <p:nvPr/>
        </p:nvGrpSpPr>
        <p:grpSpPr>
          <a:xfrm>
            <a:off x="14659307" y="5143500"/>
            <a:ext cx="447943" cy="447943"/>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1"/>
          <a:srcRect l="111" r="111"/>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blip>
          <a:srcRect/>
          <a:stretch>
            <a:fillRect/>
          </a:stretch>
        </p:blipFill>
        <p:spPr>
          <a:xfrm>
            <a:off x="-1800561" y="-5839161"/>
            <a:ext cx="21889122" cy="21889122"/>
          </a:xfrm>
          <a:prstGeom prst="rect">
            <a:avLst/>
          </a:prstGeom>
        </p:spPr>
      </p:pic>
      <p:sp>
        <p:nvSpPr>
          <p:cNvPr id="3" name="AutoShape 3"/>
          <p:cNvSpPr/>
          <p:nvPr/>
        </p:nvSpPr>
        <p:spPr>
          <a:xfrm>
            <a:off x="4057650" y="-1891030"/>
            <a:ext cx="10172700" cy="12192000"/>
          </a:xfrm>
          <a:prstGeom prst="rect">
            <a:avLst/>
          </a:prstGeom>
          <a:solidFill>
            <a:srgbClr val="FFFFFF"/>
          </a:solidFill>
        </p:spPr>
      </p:sp>
      <p:sp>
        <p:nvSpPr>
          <p:cNvPr id="4" name="TextBox 4"/>
          <p:cNvSpPr txBox="1"/>
          <p:nvPr/>
        </p:nvSpPr>
        <p:spPr>
          <a:xfrm>
            <a:off x="4057650" y="695951"/>
            <a:ext cx="10172700" cy="8817610"/>
          </a:xfrm>
          <a:prstGeom prst="rect">
            <a:avLst/>
          </a:prstGeom>
        </p:spPr>
        <p:txBody>
          <a:bodyPr lIns="0" tIns="0" rIns="0" bIns="0" rtlCol="0" anchor="t">
            <a:spAutoFit/>
          </a:bodyPr>
          <a:lstStyle/>
          <a:p>
            <a:pPr algn="ctr">
              <a:lnSpc>
                <a:spcPts val="5730"/>
              </a:lnSpc>
            </a:pPr>
            <a:r>
              <a:rPr lang="en-US" sz="4095" spc="450">
                <a:solidFill>
                  <a:srgbClr val="004A94"/>
                </a:solidFill>
                <a:latin typeface="Montserrat Classic" panose="00000500000000000000"/>
              </a:rPr>
              <a:t>" WE BELIEVE IN KEEPING EVERYONE SAFE "</a:t>
            </a:r>
            <a:endParaRPr lang="en-US" sz="4095" spc="450">
              <a:solidFill>
                <a:srgbClr val="004A94"/>
              </a:solidFill>
              <a:latin typeface="Montserrat Classic" panose="00000500000000000000"/>
            </a:endParaRPr>
          </a:p>
          <a:p>
            <a:pPr algn="ctr">
              <a:lnSpc>
                <a:spcPts val="5730"/>
              </a:lnSpc>
            </a:pPr>
            <a:endParaRPr lang="en-US" sz="4095" spc="450">
              <a:solidFill>
                <a:srgbClr val="004A94"/>
              </a:solidFill>
              <a:latin typeface="Montserrat Classic" panose="00000500000000000000"/>
            </a:endParaRPr>
          </a:p>
          <a:p>
            <a:pPr algn="ctr">
              <a:lnSpc>
                <a:spcPts val="5730"/>
              </a:lnSpc>
            </a:pPr>
            <a:r>
              <a:rPr lang="en-IN" altLang="en-US" sz="4095" spc="450">
                <a:solidFill>
                  <a:srgbClr val="004A94"/>
                </a:solidFill>
                <a:latin typeface="Montserrat Classic" panose="00000500000000000000"/>
              </a:rPr>
              <a:t>Just as strongly as we believe in our product that would help change the figures of the crimes occurring and the cases being solved successfully every year, in the times to come...</a:t>
            </a:r>
            <a:endParaRPr lang="en-IN" altLang="en-US" sz="4095" spc="450">
              <a:solidFill>
                <a:srgbClr val="004A94"/>
              </a:solidFill>
              <a:latin typeface="Montserrat Classic" panose="00000500000000000000"/>
            </a:endParaRPr>
          </a:p>
          <a:p>
            <a:pPr algn="ctr">
              <a:lnSpc>
                <a:spcPts val="5730"/>
              </a:lnSpc>
            </a:pPr>
            <a:endParaRPr lang="en-IN" altLang="en-US" sz="4095" spc="450">
              <a:solidFill>
                <a:srgbClr val="004A94"/>
              </a:solidFill>
              <a:latin typeface="Montserrat Classic" panose="00000500000000000000"/>
            </a:endParaRPr>
          </a:p>
          <a:p>
            <a:pPr algn="ctr">
              <a:lnSpc>
                <a:spcPts val="5730"/>
              </a:lnSpc>
            </a:pPr>
            <a:r>
              <a:rPr lang="en-IN" altLang="en-US" sz="4095" spc="450">
                <a:solidFill>
                  <a:srgbClr val="004A94"/>
                </a:solidFill>
                <a:latin typeface="Montserrat Classic" panose="00000500000000000000"/>
              </a:rPr>
              <a:t>So “detection” made easy and available for everyone out there.</a:t>
            </a:r>
            <a:endParaRPr lang="en-IN" altLang="en-US" sz="4095" spc="450">
              <a:solidFill>
                <a:srgbClr val="004A94"/>
              </a:solidFill>
              <a:latin typeface="Montserrat Classic" panose="0000050000000000000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1"/>
          <a:srcRect l="111" r="111"/>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blip>
          <a:srcRect/>
          <a:stretch>
            <a:fillRect/>
          </a:stretch>
        </p:blipFill>
        <p:spPr>
          <a:xfrm>
            <a:off x="-1800561" y="-5839161"/>
            <a:ext cx="21889122" cy="21889122"/>
          </a:xfrm>
          <a:prstGeom prst="rect">
            <a:avLst/>
          </a:prstGeom>
        </p:spPr>
      </p:pic>
      <p:grpSp>
        <p:nvGrpSpPr>
          <p:cNvPr id="3" name="Group 3"/>
          <p:cNvGrpSpPr/>
          <p:nvPr/>
        </p:nvGrpSpPr>
        <p:grpSpPr>
          <a:xfrm>
            <a:off x="1752600" y="5612052"/>
            <a:ext cx="18364200" cy="1718466"/>
            <a:chOff x="0" y="0"/>
            <a:chExt cx="24485600" cy="2291288"/>
          </a:xfrm>
        </p:grpSpPr>
        <p:sp>
          <p:nvSpPr>
            <p:cNvPr id="4" name="TextBox 4"/>
            <p:cNvSpPr txBox="1"/>
            <p:nvPr/>
          </p:nvSpPr>
          <p:spPr>
            <a:xfrm>
              <a:off x="0" y="-47625"/>
              <a:ext cx="19502538" cy="1663065"/>
            </a:xfrm>
            <a:prstGeom prst="rect">
              <a:avLst/>
            </a:prstGeom>
          </p:spPr>
          <p:txBody>
            <a:bodyPr lIns="0" tIns="0" rIns="0" bIns="0" rtlCol="0" anchor="t">
              <a:spAutoFit/>
            </a:bodyPr>
            <a:lstStyle/>
            <a:p>
              <a:pPr>
                <a:lnSpc>
                  <a:spcPts val="10080"/>
                </a:lnSpc>
              </a:pPr>
              <a:r>
                <a:rPr lang="en-US" sz="8000" spc="72">
                  <a:solidFill>
                    <a:srgbClr val="FFFFFF"/>
                  </a:solidFill>
                  <a:latin typeface="Montserrat Classic Bold" panose="00000800000000000000"/>
                </a:rPr>
                <a:t>Thank you</a:t>
              </a:r>
              <a:endParaRPr lang="en-US" sz="8000" spc="72">
                <a:solidFill>
                  <a:srgbClr val="FFFFFF"/>
                </a:solidFill>
                <a:latin typeface="Montserrat Classic Bold" panose="00000800000000000000"/>
              </a:endParaRPr>
            </a:p>
          </p:txBody>
        </p:sp>
        <p:sp>
          <p:nvSpPr>
            <p:cNvPr id="5" name="AutoShape 5"/>
            <p:cNvSpPr/>
            <p:nvPr/>
          </p:nvSpPr>
          <p:spPr>
            <a:xfrm>
              <a:off x="0" y="2189688"/>
              <a:ext cx="24485600" cy="101600"/>
            </a:xfrm>
            <a:prstGeom prst="rect">
              <a:avLst/>
            </a:prstGeom>
            <a:solidFill>
              <a:srgbClr val="FFFFFF"/>
            </a:solidFill>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srcRect l="111" r="111"/>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blip>
          <a:srcRect/>
          <a:stretch>
            <a:fillRect/>
          </a:stretch>
        </p:blipFill>
        <p:spPr>
          <a:xfrm>
            <a:off x="-1800561" y="-5839161"/>
            <a:ext cx="21889122" cy="21889122"/>
          </a:xfrm>
          <a:prstGeom prst="rect">
            <a:avLst/>
          </a:prstGeom>
        </p:spPr>
      </p:pic>
      <p:sp>
        <p:nvSpPr>
          <p:cNvPr id="3" name="TextBox 3"/>
          <p:cNvSpPr txBox="1"/>
          <p:nvPr/>
        </p:nvSpPr>
        <p:spPr>
          <a:xfrm>
            <a:off x="164465" y="1699260"/>
            <a:ext cx="17869535" cy="8144510"/>
          </a:xfrm>
          <a:prstGeom prst="rect">
            <a:avLst/>
          </a:prstGeom>
        </p:spPr>
        <p:txBody>
          <a:bodyPr wrap="square" lIns="0" tIns="0" rIns="0" bIns="0" rtlCol="0" anchor="t">
            <a:spAutoFit/>
          </a:bodyPr>
          <a:lstStyle/>
          <a:p>
            <a:pPr algn="ctr">
              <a:lnSpc>
                <a:spcPts val="10585"/>
              </a:lnSpc>
            </a:pPr>
            <a:r>
              <a:rPr lang="en-IN" altLang="en-US" sz="9800" spc="686" dirty="0">
                <a:solidFill>
                  <a:srgbClr val="FFFFFF"/>
                </a:solidFill>
                <a:latin typeface="Montserrat Classic Bold" panose="00000800000000000000"/>
              </a:rPr>
              <a:t>Pitch Deck </a:t>
            </a:r>
            <a:endParaRPr lang="en-IN" altLang="en-US" sz="9800" spc="686" dirty="0">
              <a:solidFill>
                <a:srgbClr val="FFFFFF"/>
              </a:solidFill>
              <a:latin typeface="Montserrat Classic Bold" panose="00000800000000000000"/>
            </a:endParaRPr>
          </a:p>
          <a:p>
            <a:pPr algn="ctr">
              <a:lnSpc>
                <a:spcPts val="10585"/>
              </a:lnSpc>
            </a:pPr>
            <a:r>
              <a:rPr lang="en-IN" altLang="en-US" sz="4000" spc="686" dirty="0">
                <a:ln w="22225">
                  <a:solidFill>
                    <a:schemeClr val="accent2"/>
                  </a:solidFill>
                  <a:prstDash val="solid"/>
                </a:ln>
                <a:solidFill>
                  <a:schemeClr val="accent2">
                    <a:lumMod val="40000"/>
                    <a:lumOff val="60000"/>
                  </a:schemeClr>
                </a:solidFill>
                <a:effectLst/>
                <a:latin typeface="Montserrat Classic Bold" panose="00000800000000000000"/>
              </a:rPr>
              <a:t>“A smart surveillance system that knows every face</a:t>
            </a:r>
            <a:r>
              <a:rPr lang="en-IN" altLang="en-US" sz="4000" spc="686" dirty="0">
                <a:ln w="22225">
                  <a:solidFill>
                    <a:schemeClr val="accent2"/>
                  </a:solidFill>
                  <a:prstDash val="solid"/>
                </a:ln>
                <a:solidFill>
                  <a:schemeClr val="accent2">
                    <a:lumMod val="40000"/>
                    <a:lumOff val="60000"/>
                  </a:schemeClr>
                </a:solidFill>
                <a:effectLst/>
                <a:latin typeface="Montserrat Classic Bold" panose="00000800000000000000"/>
              </a:rPr>
              <a:t>”</a:t>
            </a:r>
            <a:endParaRPr lang="en-IN" altLang="en-US" sz="4000" spc="686" dirty="0">
              <a:solidFill>
                <a:srgbClr val="FFFFFF"/>
              </a:solidFill>
              <a:latin typeface="Montserrat Classic Bold" panose="00000800000000000000"/>
            </a:endParaRPr>
          </a:p>
          <a:p>
            <a:pPr algn="ctr">
              <a:lnSpc>
                <a:spcPts val="10585"/>
              </a:lnSpc>
            </a:pPr>
            <a:r>
              <a:rPr lang="en-IN" altLang="en-US" sz="4000" spc="686" dirty="0">
                <a:solidFill>
                  <a:srgbClr val="FFFFFF"/>
                </a:solidFill>
                <a:latin typeface="Montserrat Classic Bold" panose="00000800000000000000"/>
              </a:rPr>
              <a:t>Our product is based on real time identification of people with real streaming, based on a person's database. To be able to identify and recognise criminals and similar activities.</a:t>
            </a:r>
            <a:endParaRPr lang="en-IN" altLang="en-US" sz="4000" spc="686" dirty="0">
              <a:solidFill>
                <a:srgbClr val="FFFFFF"/>
              </a:solidFill>
              <a:latin typeface="Montserrat Classic Bold" panose="000008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face"/>
          <p:cNvPicPr>
            <a:picLocks noChangeAspect="1"/>
          </p:cNvPicPr>
          <p:nvPr/>
        </p:nvPicPr>
        <p:blipFill>
          <a:blip r:embed="rId1"/>
          <a:stretch>
            <a:fillRect/>
          </a:stretch>
        </p:blipFill>
        <p:spPr>
          <a:xfrm>
            <a:off x="1270" y="-29210"/>
            <a:ext cx="18341340" cy="103104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3044190"/>
            <a:ext cx="16229965" cy="4685665"/>
            <a:chOff x="0" y="0"/>
            <a:chExt cx="18433595" cy="6248075"/>
          </a:xfrm>
        </p:grpSpPr>
        <p:sp>
          <p:nvSpPr>
            <p:cNvPr id="3" name="TextBox 3"/>
            <p:cNvSpPr txBox="1"/>
            <p:nvPr/>
          </p:nvSpPr>
          <p:spPr>
            <a:xfrm>
              <a:off x="0" y="1670734"/>
              <a:ext cx="18433595" cy="4368318"/>
            </a:xfrm>
            <a:prstGeom prst="rect">
              <a:avLst/>
            </a:prstGeom>
          </p:spPr>
          <p:txBody>
            <a:bodyPr lIns="0" tIns="0" rIns="0" bIns="0" rtlCol="0" anchor="t">
              <a:spAutoFit/>
            </a:bodyPr>
            <a:lstStyle/>
            <a:p>
              <a:pPr>
                <a:lnSpc>
                  <a:spcPts val="8515"/>
                </a:lnSpc>
              </a:pPr>
              <a:r>
                <a:rPr lang="en-US" sz="6500" spc="188">
                  <a:solidFill>
                    <a:srgbClr val="004A94"/>
                  </a:solidFill>
                  <a:latin typeface="Montserrat Classic Bold" panose="00000800000000000000"/>
                </a:rPr>
                <a:t>Build a face recognition analytics system for law enforcement</a:t>
              </a:r>
              <a:endParaRPr lang="en-US" sz="6500" spc="188">
                <a:solidFill>
                  <a:srgbClr val="004A94"/>
                </a:solidFill>
                <a:latin typeface="Montserrat Classic Bold" panose="00000800000000000000"/>
              </a:endParaRPr>
            </a:p>
            <a:p>
              <a:pPr>
                <a:lnSpc>
                  <a:spcPts val="8515"/>
                </a:lnSpc>
              </a:pPr>
              <a:r>
                <a:rPr lang="en-US" sz="6500" spc="188">
                  <a:solidFill>
                    <a:srgbClr val="004A94"/>
                  </a:solidFill>
                  <a:latin typeface="Montserrat Classic Bold" panose="00000800000000000000"/>
                </a:rPr>
                <a:t>agencies</a:t>
              </a:r>
              <a:endParaRPr lang="en-US" sz="6500" spc="188">
                <a:solidFill>
                  <a:srgbClr val="004A94"/>
                </a:solidFill>
                <a:latin typeface="Montserrat Classic Bold" panose="00000800000000000000"/>
              </a:endParaRPr>
            </a:p>
          </p:txBody>
        </p:sp>
        <p:sp>
          <p:nvSpPr>
            <p:cNvPr id="4" name="TextBox 4"/>
            <p:cNvSpPr txBox="1"/>
            <p:nvPr/>
          </p:nvSpPr>
          <p:spPr>
            <a:xfrm>
              <a:off x="0" y="0"/>
              <a:ext cx="13657677" cy="778998"/>
            </a:xfrm>
            <a:prstGeom prst="rect">
              <a:avLst/>
            </a:prstGeom>
          </p:spPr>
          <p:txBody>
            <a:bodyPr lIns="0" tIns="0" rIns="0" bIns="0" rtlCol="0" anchor="t">
              <a:spAutoFit/>
            </a:bodyPr>
            <a:lstStyle/>
            <a:p>
              <a:pPr>
                <a:lnSpc>
                  <a:spcPts val="4560"/>
                </a:lnSpc>
              </a:pPr>
              <a:r>
                <a:rPr lang="en-US" sz="3800" spc="281">
                  <a:solidFill>
                    <a:srgbClr val="004A94"/>
                  </a:solidFill>
                  <a:latin typeface="Montserrat Classic Bold" panose="00000800000000000000"/>
                </a:rPr>
                <a:t>THE PROBLEM </a:t>
              </a:r>
              <a:r>
                <a:rPr lang="en-IN" altLang="en-US" sz="3800" spc="281">
                  <a:solidFill>
                    <a:srgbClr val="004A94"/>
                  </a:solidFill>
                  <a:latin typeface="Montserrat Classic Bold" panose="00000800000000000000"/>
                </a:rPr>
                <a:t>STATEMENT :</a:t>
              </a:r>
              <a:endParaRPr lang="en-IN" altLang="en-US" sz="3800" spc="281">
                <a:solidFill>
                  <a:srgbClr val="004A94"/>
                </a:solidFill>
                <a:latin typeface="Montserrat Classic Bold" panose="00000800000000000000"/>
              </a:endParaRPr>
            </a:p>
          </p:txBody>
        </p:sp>
        <p:sp>
          <p:nvSpPr>
            <p:cNvPr id="5" name="TextBox 5"/>
            <p:cNvSpPr txBox="1"/>
            <p:nvPr/>
          </p:nvSpPr>
          <p:spPr>
            <a:xfrm>
              <a:off x="0" y="5510840"/>
              <a:ext cx="13657677" cy="737235"/>
            </a:xfrm>
            <a:prstGeom prst="rect">
              <a:avLst/>
            </a:prstGeom>
          </p:spPr>
          <p:txBody>
            <a:bodyPr lIns="0" tIns="0" rIns="0" bIns="0" rtlCol="0" anchor="t">
              <a:spAutoFit/>
            </a:bodyPr>
            <a:lstStyle/>
            <a:p>
              <a:pPr>
                <a:lnSpc>
                  <a:spcPts val="4620"/>
                </a:lnSpc>
              </a:pPr>
            </a:p>
          </p:txBody>
        </p:sp>
      </p:grpSp>
      <p:sp>
        <p:nvSpPr>
          <p:cNvPr id="6" name="AutoShape 6"/>
          <p:cNvSpPr/>
          <p:nvPr/>
        </p:nvSpPr>
        <p:spPr>
          <a:xfrm>
            <a:off x="1028700" y="9220200"/>
            <a:ext cx="16230600" cy="76200"/>
          </a:xfrm>
          <a:prstGeom prst="rect">
            <a:avLst/>
          </a:prstGeom>
          <a:solidFill>
            <a:srgbClr val="004A94"/>
          </a:solid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00513" y="680085"/>
            <a:ext cx="17086777" cy="11213465"/>
            <a:chOff x="0" y="-8704460"/>
            <a:chExt cx="15607145" cy="14952535"/>
          </a:xfrm>
        </p:grpSpPr>
        <p:sp>
          <p:nvSpPr>
            <p:cNvPr id="3" name="TextBox 3"/>
            <p:cNvSpPr txBox="1"/>
            <p:nvPr/>
          </p:nvSpPr>
          <p:spPr>
            <a:xfrm>
              <a:off x="200499" y="-8134606"/>
              <a:ext cx="15406646" cy="10192177"/>
            </a:xfrm>
            <a:prstGeom prst="rect">
              <a:avLst/>
            </a:prstGeom>
          </p:spPr>
          <p:txBody>
            <a:bodyPr wrap="square" lIns="0" tIns="0" rIns="0" bIns="0" rtlCol="0" anchor="t">
              <a:spAutoFit/>
            </a:bodyPr>
            <a:lstStyle/>
            <a:p>
              <a:pPr marL="514350" indent="-514350">
                <a:lnSpc>
                  <a:spcPts val="8515"/>
                </a:lnSpc>
                <a:buAutoNum type="arabicPeriod"/>
              </a:pPr>
              <a:r>
                <a:rPr lang="en-US" sz="2800" spc="188">
                  <a:solidFill>
                    <a:srgbClr val="004A94"/>
                  </a:solidFill>
                  <a:latin typeface="Montserrat Classic Bold" panose="00000800000000000000"/>
                </a:rPr>
                <a:t>The security of India is becoming ever more critical in this new world. There is an expectation of a slew of organized crime activities that may attempt to cripple our law enforcement and defense agencies. In such a scenario, technology becomes of paramount importance.</a:t>
              </a:r>
              <a:endParaRPr lang="en-US" sz="2800" spc="188">
                <a:solidFill>
                  <a:srgbClr val="004A94"/>
                </a:solidFill>
                <a:latin typeface="Montserrat Classic Bold" panose="00000800000000000000"/>
              </a:endParaRPr>
            </a:p>
            <a:p>
              <a:pPr marL="514350" indent="-514350">
                <a:lnSpc>
                  <a:spcPts val="8515"/>
                </a:lnSpc>
                <a:buAutoNum type="arabicPeriod"/>
              </a:pPr>
              <a:r>
                <a:rPr lang="en-US" sz="2800" spc="188">
                  <a:solidFill>
                    <a:srgbClr val="004A94"/>
                  </a:solidFill>
                  <a:latin typeface="Montserrat Classic Bold" panose="00000800000000000000"/>
                </a:rPr>
                <a:t>One aspect of the use of technology in law enforcement is video analytics, and video analytics has various components. One of the components is to identify patterns across different videos.</a:t>
              </a:r>
              <a:endParaRPr lang="en-US" sz="2800" spc="188">
                <a:solidFill>
                  <a:srgbClr val="004A94"/>
                </a:solidFill>
                <a:latin typeface="Montserrat Classic Bold" panose="00000800000000000000"/>
              </a:endParaRPr>
            </a:p>
          </p:txBody>
        </p:sp>
        <p:sp>
          <p:nvSpPr>
            <p:cNvPr id="4" name="TextBox 4"/>
            <p:cNvSpPr txBox="1"/>
            <p:nvPr/>
          </p:nvSpPr>
          <p:spPr>
            <a:xfrm>
              <a:off x="200284" y="-8704460"/>
              <a:ext cx="13657677" cy="778998"/>
            </a:xfrm>
            <a:prstGeom prst="rect">
              <a:avLst/>
            </a:prstGeom>
          </p:spPr>
          <p:txBody>
            <a:bodyPr lIns="0" tIns="0" rIns="0" bIns="0" rtlCol="0" anchor="t">
              <a:spAutoFit/>
            </a:bodyPr>
            <a:lstStyle/>
            <a:p>
              <a:pPr>
                <a:lnSpc>
                  <a:spcPts val="4560"/>
                </a:lnSpc>
              </a:pPr>
              <a:r>
                <a:rPr lang="en-US" sz="3800" spc="281">
                  <a:solidFill>
                    <a:srgbClr val="004A94"/>
                  </a:solidFill>
                  <a:latin typeface="Montserrat Classic Bold" panose="00000800000000000000"/>
                </a:rPr>
                <a:t>PROBLEM </a:t>
              </a:r>
              <a:r>
                <a:rPr lang="en-IN" altLang="en-US" sz="3800" spc="281">
                  <a:solidFill>
                    <a:srgbClr val="004A94"/>
                  </a:solidFill>
                  <a:latin typeface="Montserrat Classic Bold" panose="00000800000000000000"/>
                </a:rPr>
                <a:t>DESCRIPTION :</a:t>
              </a:r>
              <a:endParaRPr lang="en-IN" altLang="en-US" sz="3800" spc="281">
                <a:solidFill>
                  <a:srgbClr val="004A94"/>
                </a:solidFill>
                <a:latin typeface="Montserrat Classic Bold" panose="00000800000000000000"/>
              </a:endParaRPr>
            </a:p>
          </p:txBody>
        </p:sp>
        <p:sp>
          <p:nvSpPr>
            <p:cNvPr id="5" name="TextBox 5"/>
            <p:cNvSpPr txBox="1"/>
            <p:nvPr/>
          </p:nvSpPr>
          <p:spPr>
            <a:xfrm>
              <a:off x="0" y="5510840"/>
              <a:ext cx="13657677" cy="737235"/>
            </a:xfrm>
            <a:prstGeom prst="rect">
              <a:avLst/>
            </a:prstGeom>
          </p:spPr>
          <p:txBody>
            <a:bodyPr lIns="0" tIns="0" rIns="0" bIns="0" rtlCol="0" anchor="t">
              <a:spAutoFit/>
            </a:bodyPr>
            <a:lstStyle/>
            <a:p>
              <a:pPr>
                <a:lnSpc>
                  <a:spcPts val="4620"/>
                </a:lnSpc>
              </a:pPr>
            </a:p>
          </p:txBody>
        </p:sp>
      </p:grpSp>
      <p:sp>
        <p:nvSpPr>
          <p:cNvPr id="6" name="AutoShape 6"/>
          <p:cNvSpPr/>
          <p:nvPr/>
        </p:nvSpPr>
        <p:spPr>
          <a:xfrm>
            <a:off x="1028700" y="9220200"/>
            <a:ext cx="16230600" cy="76200"/>
          </a:xfrm>
          <a:prstGeom prst="rect">
            <a:avLst/>
          </a:prstGeom>
          <a:solidFill>
            <a:srgbClr val="004A94"/>
          </a:solid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srcRect l="111" r="111"/>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blip>
          <a:srcRect/>
          <a:stretch>
            <a:fillRect/>
          </a:stretch>
        </p:blipFill>
        <p:spPr>
          <a:xfrm>
            <a:off x="-1800561" y="-5839161"/>
            <a:ext cx="21889122" cy="21889122"/>
          </a:xfrm>
          <a:prstGeom prst="rect">
            <a:avLst/>
          </a:prstGeom>
        </p:spPr>
      </p:pic>
      <p:sp>
        <p:nvSpPr>
          <p:cNvPr id="3" name="AutoShape 3"/>
          <p:cNvSpPr/>
          <p:nvPr/>
        </p:nvSpPr>
        <p:spPr>
          <a:xfrm>
            <a:off x="495300" y="610459"/>
            <a:ext cx="17297400" cy="9220200"/>
          </a:xfrm>
          <a:prstGeom prst="rect">
            <a:avLst/>
          </a:prstGeom>
          <a:solidFill>
            <a:srgbClr val="FFFFFF"/>
          </a:solidFill>
        </p:spPr>
      </p:sp>
      <p:sp>
        <p:nvSpPr>
          <p:cNvPr id="5" name="TextBox 5"/>
          <p:cNvSpPr txBox="1"/>
          <p:nvPr/>
        </p:nvSpPr>
        <p:spPr>
          <a:xfrm>
            <a:off x="2691499" y="485775"/>
            <a:ext cx="12298512" cy="1259205"/>
          </a:xfrm>
          <a:prstGeom prst="rect">
            <a:avLst/>
          </a:prstGeom>
        </p:spPr>
        <p:txBody>
          <a:bodyPr lIns="0" tIns="0" rIns="0" bIns="0" rtlCol="0" anchor="t">
            <a:spAutoFit/>
          </a:bodyPr>
          <a:lstStyle/>
          <a:p>
            <a:pPr algn="ctr">
              <a:lnSpc>
                <a:spcPts val="10080"/>
              </a:lnSpc>
            </a:pPr>
            <a:r>
              <a:rPr lang="en-US" sz="8000" spc="72">
                <a:solidFill>
                  <a:srgbClr val="004A94"/>
                </a:solidFill>
                <a:latin typeface="Montserrat Classic" panose="00000500000000000000"/>
              </a:rPr>
              <a:t>STATISTICS</a:t>
            </a:r>
            <a:endParaRPr lang="en-US" sz="8000" spc="72">
              <a:solidFill>
                <a:srgbClr val="004A94"/>
              </a:solidFill>
              <a:latin typeface="Montserrat Classic" panose="00000500000000000000"/>
            </a:endParaRPr>
          </a:p>
        </p:txBody>
      </p:sp>
      <p:sp>
        <p:nvSpPr>
          <p:cNvPr id="6" name="TextBox 6"/>
          <p:cNvSpPr txBox="1"/>
          <p:nvPr/>
        </p:nvSpPr>
        <p:spPr>
          <a:xfrm>
            <a:off x="1028700" y="8787263"/>
            <a:ext cx="16230600" cy="502285"/>
          </a:xfrm>
          <a:prstGeom prst="rect">
            <a:avLst/>
          </a:prstGeom>
        </p:spPr>
        <p:txBody>
          <a:bodyPr lIns="0" tIns="0" rIns="0" bIns="0" rtlCol="0" anchor="t">
            <a:spAutoFit/>
          </a:bodyPr>
          <a:lstStyle/>
          <a:p>
            <a:pPr algn="ctr">
              <a:lnSpc>
                <a:spcPts val="3920"/>
              </a:lnSpc>
              <a:spcBef>
                <a:spcPct val="0"/>
              </a:spcBef>
            </a:pPr>
            <a:endParaRPr lang="en-US" sz="2800">
              <a:solidFill>
                <a:srgbClr val="000000"/>
              </a:solidFill>
              <a:latin typeface="Arimo" panose="020B0604020202020204"/>
            </a:endParaRPr>
          </a:p>
        </p:txBody>
      </p:sp>
      <p:pic>
        <p:nvPicPr>
          <p:cNvPr id="7" name="Picture 6" descr="facial-recognition-market3 (2) (1)"/>
          <p:cNvPicPr>
            <a:picLocks noChangeAspect="1"/>
          </p:cNvPicPr>
          <p:nvPr/>
        </p:nvPicPr>
        <p:blipFill>
          <a:blip r:embed="rId3"/>
          <a:stretch>
            <a:fillRect/>
          </a:stretch>
        </p:blipFill>
        <p:spPr>
          <a:xfrm>
            <a:off x="1533525" y="1745615"/>
            <a:ext cx="15348585" cy="80848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srcRect l="111" r="111"/>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blip>
          <a:srcRect/>
          <a:stretch>
            <a:fillRect/>
          </a:stretch>
        </p:blipFill>
        <p:spPr>
          <a:xfrm>
            <a:off x="9381788" y="-5572461"/>
            <a:ext cx="21889122" cy="21889122"/>
          </a:xfrm>
          <a:prstGeom prst="rect">
            <a:avLst/>
          </a:prstGeom>
        </p:spPr>
      </p:pic>
      <p:grpSp>
        <p:nvGrpSpPr>
          <p:cNvPr id="3" name="Group 3"/>
          <p:cNvGrpSpPr/>
          <p:nvPr/>
        </p:nvGrpSpPr>
        <p:grpSpPr>
          <a:xfrm>
            <a:off x="1558483" y="3220786"/>
            <a:ext cx="6522339" cy="3823201"/>
            <a:chOff x="0" y="-47625"/>
            <a:chExt cx="8696452" cy="5097602"/>
          </a:xfrm>
        </p:grpSpPr>
        <p:sp>
          <p:nvSpPr>
            <p:cNvPr id="4" name="TextBox 4"/>
            <p:cNvSpPr txBox="1"/>
            <p:nvPr/>
          </p:nvSpPr>
          <p:spPr>
            <a:xfrm>
              <a:off x="2" y="-47625"/>
              <a:ext cx="8696449" cy="1722967"/>
            </a:xfrm>
            <a:prstGeom prst="rect">
              <a:avLst/>
            </a:prstGeom>
          </p:spPr>
          <p:txBody>
            <a:bodyPr lIns="0" tIns="0" rIns="0" bIns="0" rtlCol="0" anchor="t">
              <a:spAutoFit/>
            </a:bodyPr>
            <a:lstStyle/>
            <a:p>
              <a:pPr algn="ctr">
                <a:lnSpc>
                  <a:spcPts val="10080"/>
                </a:lnSpc>
              </a:pPr>
              <a:r>
                <a:rPr lang="en-IN" altLang="en-US" sz="8000" spc="72">
                  <a:solidFill>
                    <a:srgbClr val="FFFFFF"/>
                  </a:solidFill>
                  <a:latin typeface="Montserrat Classic Bold" panose="00000800000000000000"/>
                </a:rPr>
                <a:t>20</a:t>
              </a:r>
              <a:r>
                <a:rPr lang="en-US" sz="8000" spc="72">
                  <a:solidFill>
                    <a:srgbClr val="FFFFFF"/>
                  </a:solidFill>
                  <a:latin typeface="Montserrat Classic Bold" panose="00000800000000000000"/>
                </a:rPr>
                <a:t>%</a:t>
              </a:r>
              <a:endParaRPr lang="en-IN" altLang="en-US" sz="8000" spc="72">
                <a:solidFill>
                  <a:srgbClr val="FFFFFF"/>
                </a:solidFill>
                <a:latin typeface="Montserrat Classic Bold" panose="00000800000000000000"/>
              </a:endParaRPr>
            </a:p>
          </p:txBody>
        </p:sp>
        <p:sp>
          <p:nvSpPr>
            <p:cNvPr id="5" name="TextBox 5"/>
            <p:cNvSpPr txBox="1"/>
            <p:nvPr/>
          </p:nvSpPr>
          <p:spPr>
            <a:xfrm>
              <a:off x="0" y="3470097"/>
              <a:ext cx="8696452" cy="1579880"/>
            </a:xfrm>
            <a:prstGeom prst="rect">
              <a:avLst/>
            </a:prstGeom>
          </p:spPr>
          <p:txBody>
            <a:bodyPr lIns="0" tIns="0" rIns="0" bIns="0" rtlCol="0" anchor="t">
              <a:spAutoFit/>
            </a:bodyPr>
            <a:lstStyle/>
            <a:p>
              <a:pPr algn="ctr">
                <a:lnSpc>
                  <a:spcPts val="4620"/>
                </a:lnSpc>
              </a:pPr>
              <a:r>
                <a:rPr lang="en-US" sz="3600" spc="363">
                  <a:solidFill>
                    <a:srgbClr val="FFFFFF"/>
                  </a:solidFill>
                  <a:latin typeface="Montserrat Classic" panose="00000500000000000000"/>
                </a:rPr>
                <a:t> </a:t>
              </a:r>
              <a:r>
                <a:rPr lang="en-IN" altLang="en-US" sz="3600" spc="363">
                  <a:solidFill>
                    <a:srgbClr val="FFFFFF"/>
                  </a:solidFill>
                  <a:latin typeface="Montserrat Classic" panose="00000500000000000000"/>
                </a:rPr>
                <a:t>MATCHES ARE IDENTIFIABLY CORRECT </a:t>
              </a:r>
              <a:endParaRPr lang="en-IN" altLang="en-US" sz="3600" spc="363">
                <a:solidFill>
                  <a:srgbClr val="FFFFFF"/>
                </a:solidFill>
                <a:latin typeface="Montserrat Classic" panose="00000500000000000000"/>
              </a:endParaRPr>
            </a:p>
          </p:txBody>
        </p:sp>
        <p:sp>
          <p:nvSpPr>
            <p:cNvPr id="6" name="AutoShape 6"/>
            <p:cNvSpPr/>
            <p:nvPr/>
          </p:nvSpPr>
          <p:spPr>
            <a:xfrm>
              <a:off x="2669517" y="2425700"/>
              <a:ext cx="3357418" cy="127000"/>
            </a:xfrm>
            <a:prstGeom prst="rect">
              <a:avLst/>
            </a:prstGeom>
            <a:solidFill>
              <a:srgbClr val="FFFFFF"/>
            </a:solidFill>
          </p:spPr>
        </p:sp>
      </p:grpSp>
      <p:grpSp>
        <p:nvGrpSpPr>
          <p:cNvPr id="7" name="Group 7"/>
          <p:cNvGrpSpPr/>
          <p:nvPr/>
        </p:nvGrpSpPr>
        <p:grpSpPr>
          <a:xfrm>
            <a:off x="10367781" y="2961706"/>
            <a:ext cx="6522339" cy="4378827"/>
            <a:chOff x="0" y="-47625"/>
            <a:chExt cx="8696452" cy="5838435"/>
          </a:xfrm>
        </p:grpSpPr>
        <p:sp>
          <p:nvSpPr>
            <p:cNvPr id="8" name="TextBox 8"/>
            <p:cNvSpPr txBox="1"/>
            <p:nvPr/>
          </p:nvSpPr>
          <p:spPr>
            <a:xfrm>
              <a:off x="2" y="-47625"/>
              <a:ext cx="8696449" cy="1722967"/>
            </a:xfrm>
            <a:prstGeom prst="rect">
              <a:avLst/>
            </a:prstGeom>
          </p:spPr>
          <p:txBody>
            <a:bodyPr lIns="0" tIns="0" rIns="0" bIns="0" rtlCol="0" anchor="t">
              <a:spAutoFit/>
            </a:bodyPr>
            <a:lstStyle/>
            <a:p>
              <a:pPr algn="ctr">
                <a:lnSpc>
                  <a:spcPts val="10080"/>
                </a:lnSpc>
              </a:pPr>
              <a:r>
                <a:rPr lang="en-IN" altLang="en-US" sz="8000" spc="72">
                  <a:solidFill>
                    <a:srgbClr val="FFFFFF"/>
                  </a:solidFill>
                  <a:latin typeface="Montserrat Classic Bold" panose="00000800000000000000"/>
                </a:rPr>
                <a:t>4</a:t>
              </a:r>
              <a:r>
                <a:rPr lang="en-US" sz="8000" spc="72">
                  <a:solidFill>
                    <a:srgbClr val="FFFFFF"/>
                  </a:solidFill>
                  <a:latin typeface="Montserrat Classic Bold" panose="00000800000000000000"/>
                </a:rPr>
                <a:t> </a:t>
              </a:r>
              <a:endParaRPr lang="en-US" sz="8000" spc="72">
                <a:solidFill>
                  <a:srgbClr val="FFFFFF"/>
                </a:solidFill>
                <a:latin typeface="Montserrat Classic Bold" panose="00000800000000000000"/>
              </a:endParaRPr>
            </a:p>
          </p:txBody>
        </p:sp>
        <p:sp>
          <p:nvSpPr>
            <p:cNvPr id="9" name="TextBox 9"/>
            <p:cNvSpPr txBox="1"/>
            <p:nvPr/>
          </p:nvSpPr>
          <p:spPr>
            <a:xfrm>
              <a:off x="0" y="3420990"/>
              <a:ext cx="8696452" cy="2369820"/>
            </a:xfrm>
            <a:prstGeom prst="rect">
              <a:avLst/>
            </a:prstGeom>
          </p:spPr>
          <p:txBody>
            <a:bodyPr lIns="0" tIns="0" rIns="0" bIns="0" rtlCol="0" anchor="t">
              <a:spAutoFit/>
            </a:bodyPr>
            <a:lstStyle/>
            <a:p>
              <a:pPr algn="ctr">
                <a:lnSpc>
                  <a:spcPts val="4620"/>
                </a:lnSpc>
              </a:pPr>
              <a:r>
                <a:rPr lang="en-US" sz="3300" spc="363">
                  <a:solidFill>
                    <a:srgbClr val="FFFFFF"/>
                  </a:solidFill>
                  <a:latin typeface="Montserrat Classic" panose="00000500000000000000"/>
                </a:rPr>
                <a:t>IN 5 </a:t>
              </a:r>
              <a:r>
                <a:rPr lang="en-IN" altLang="en-US" sz="3300" spc="363">
                  <a:solidFill>
                    <a:srgbClr val="FFFFFF"/>
                  </a:solidFill>
                  <a:latin typeface="Montserrat Classic" panose="00000500000000000000"/>
                </a:rPr>
                <a:t>CASES ARE WRONGLY IDENTIFIED INNOCENT PEOPLE</a:t>
              </a:r>
              <a:endParaRPr lang="en-IN" altLang="en-US" sz="3300" spc="363">
                <a:solidFill>
                  <a:srgbClr val="FFFFFF"/>
                </a:solidFill>
                <a:latin typeface="Montserrat Classic" panose="00000500000000000000"/>
              </a:endParaRPr>
            </a:p>
          </p:txBody>
        </p:sp>
        <p:sp>
          <p:nvSpPr>
            <p:cNvPr id="10" name="AutoShape 10"/>
            <p:cNvSpPr/>
            <p:nvPr/>
          </p:nvSpPr>
          <p:spPr>
            <a:xfrm>
              <a:off x="2669517" y="2425700"/>
              <a:ext cx="3357418" cy="127000"/>
            </a:xfrm>
            <a:prstGeom prst="rect">
              <a:avLst/>
            </a:prstGeom>
            <a:solidFill>
              <a:srgbClr val="FFFFFF"/>
            </a:solidFill>
          </p:spPr>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1"/>
          <a:srcRect l="111" r="111"/>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blip>
          <a:srcRect/>
          <a:stretch>
            <a:fillRect/>
          </a:stretch>
        </p:blipFill>
        <p:spPr>
          <a:xfrm>
            <a:off x="-1800561" y="-5839161"/>
            <a:ext cx="21889122" cy="21889122"/>
          </a:xfrm>
          <a:prstGeom prst="rect">
            <a:avLst/>
          </a:prstGeom>
        </p:spPr>
      </p:pic>
      <p:sp>
        <p:nvSpPr>
          <p:cNvPr id="3" name="AutoShape 3"/>
          <p:cNvSpPr/>
          <p:nvPr/>
        </p:nvSpPr>
        <p:spPr>
          <a:xfrm>
            <a:off x="7048500" y="-876300"/>
            <a:ext cx="10820400" cy="12268200"/>
          </a:xfrm>
          <a:prstGeom prst="rect">
            <a:avLst/>
          </a:prstGeom>
          <a:solidFill>
            <a:srgbClr val="FFFFFF"/>
          </a:solidFill>
        </p:spPr>
      </p:sp>
      <p:sp>
        <p:nvSpPr>
          <p:cNvPr id="4" name="TextBox 4"/>
          <p:cNvSpPr txBox="1"/>
          <p:nvPr/>
        </p:nvSpPr>
        <p:spPr>
          <a:xfrm>
            <a:off x="1028700" y="4490085"/>
            <a:ext cx="5202251" cy="1259205"/>
          </a:xfrm>
          <a:prstGeom prst="rect">
            <a:avLst/>
          </a:prstGeom>
        </p:spPr>
        <p:txBody>
          <a:bodyPr lIns="0" tIns="0" rIns="0" bIns="0" rtlCol="0" anchor="t">
            <a:spAutoFit/>
          </a:bodyPr>
          <a:lstStyle/>
          <a:p>
            <a:pPr>
              <a:lnSpc>
                <a:spcPts val="10080"/>
              </a:lnSpc>
            </a:pPr>
            <a:r>
              <a:rPr lang="en-US" sz="8000" spc="72">
                <a:solidFill>
                  <a:srgbClr val="FFFFFF"/>
                </a:solidFill>
                <a:latin typeface="Montserrat Classic Bold" panose="00000800000000000000"/>
              </a:rPr>
              <a:t>OUR AIM</a:t>
            </a:r>
            <a:endParaRPr lang="en-US" sz="8000" spc="72">
              <a:solidFill>
                <a:srgbClr val="FFFFFF"/>
              </a:solidFill>
              <a:latin typeface="Montserrat Classic Bold" panose="00000800000000000000"/>
            </a:endParaRPr>
          </a:p>
        </p:txBody>
      </p:sp>
      <p:grpSp>
        <p:nvGrpSpPr>
          <p:cNvPr id="5" name="Group 5"/>
          <p:cNvGrpSpPr/>
          <p:nvPr/>
        </p:nvGrpSpPr>
        <p:grpSpPr>
          <a:xfrm>
            <a:off x="8531047" y="4299744"/>
            <a:ext cx="7855306" cy="3124200"/>
            <a:chOff x="0" y="0"/>
            <a:chExt cx="10473742" cy="4165600"/>
          </a:xfrm>
        </p:grpSpPr>
        <p:sp>
          <p:nvSpPr>
            <p:cNvPr id="6" name="TextBox 6"/>
            <p:cNvSpPr txBox="1"/>
            <p:nvPr/>
          </p:nvSpPr>
          <p:spPr>
            <a:xfrm>
              <a:off x="0" y="0"/>
              <a:ext cx="10473742" cy="762000"/>
            </a:xfrm>
            <a:prstGeom prst="rect">
              <a:avLst/>
            </a:prstGeom>
          </p:spPr>
          <p:txBody>
            <a:bodyPr lIns="0" tIns="0" rIns="0" bIns="0" rtlCol="0" anchor="t">
              <a:spAutoFit/>
            </a:bodyPr>
            <a:lstStyle/>
            <a:p>
              <a:pPr>
                <a:lnSpc>
                  <a:spcPts val="4560"/>
                </a:lnSpc>
              </a:pPr>
              <a:r>
                <a:rPr lang="en-US" sz="3800" spc="281">
                  <a:solidFill>
                    <a:srgbClr val="004A94"/>
                  </a:solidFill>
                  <a:latin typeface="Montserrat Classic Bold" panose="00000800000000000000"/>
                </a:rPr>
                <a:t>What do we want to build ?</a:t>
              </a:r>
              <a:endParaRPr lang="en-US" sz="3800" spc="281">
                <a:solidFill>
                  <a:srgbClr val="004A94"/>
                </a:solidFill>
                <a:latin typeface="Montserrat Classic Bold" panose="00000800000000000000"/>
              </a:endParaRPr>
            </a:p>
          </p:txBody>
        </p:sp>
        <p:sp>
          <p:nvSpPr>
            <p:cNvPr id="7" name="TextBox 7"/>
            <p:cNvSpPr txBox="1"/>
            <p:nvPr/>
          </p:nvSpPr>
          <p:spPr>
            <a:xfrm>
              <a:off x="0" y="1087967"/>
              <a:ext cx="10473742" cy="3077633"/>
            </a:xfrm>
            <a:prstGeom prst="rect">
              <a:avLst/>
            </a:prstGeom>
          </p:spPr>
          <p:txBody>
            <a:bodyPr lIns="0" tIns="0" rIns="0" bIns="0" rtlCol="0" anchor="t">
              <a:spAutoFit/>
            </a:bodyPr>
            <a:lstStyle/>
            <a:p>
              <a:pPr>
                <a:lnSpc>
                  <a:spcPts val="4500"/>
                </a:lnSpc>
              </a:pPr>
              <a:r>
                <a:rPr lang="en-IN" altLang="en-US" sz="3000" spc="30">
                  <a:solidFill>
                    <a:srgbClr val="004A94"/>
                  </a:solidFill>
                  <a:latin typeface="Montserrat Light" panose="00000400000000000000"/>
                </a:rPr>
                <a:t>To develop an accurate face recognition analytics system that would assure maximum accuracy and traits at the time of a criminal trial.</a:t>
              </a:r>
              <a:endParaRPr lang="en-IN" altLang="en-US" sz="3000" spc="30">
                <a:solidFill>
                  <a:srgbClr val="004A94"/>
                </a:solidFill>
                <a:latin typeface="Montserrat Light" panose="00000400000000000000"/>
              </a:endParaRPr>
            </a:p>
          </p:txBody>
        </p:sp>
      </p:grpSp>
      <p:sp>
        <p:nvSpPr>
          <p:cNvPr id="8" name="AutoShape 8"/>
          <p:cNvSpPr/>
          <p:nvPr/>
        </p:nvSpPr>
        <p:spPr>
          <a:xfrm>
            <a:off x="7658100" y="9220200"/>
            <a:ext cx="9601200" cy="76200"/>
          </a:xfrm>
          <a:prstGeom prst="rect">
            <a:avLst/>
          </a:prstGeom>
          <a:solidFill>
            <a:srgbClr val="004A94"/>
          </a:solid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1"/>
          <a:srcRect l="111" r="111"/>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blip>
          <a:srcRect/>
          <a:stretch>
            <a:fillRect/>
          </a:stretch>
        </p:blipFill>
        <p:spPr>
          <a:xfrm>
            <a:off x="-1800561" y="-5839161"/>
            <a:ext cx="21889122" cy="21889122"/>
          </a:xfrm>
          <a:prstGeom prst="rect">
            <a:avLst/>
          </a:prstGeom>
        </p:spPr>
      </p:pic>
      <p:sp>
        <p:nvSpPr>
          <p:cNvPr id="3" name="AutoShape 3"/>
          <p:cNvSpPr/>
          <p:nvPr/>
        </p:nvSpPr>
        <p:spPr>
          <a:xfrm>
            <a:off x="-825435" y="3480782"/>
            <a:ext cx="20042799" cy="7331297"/>
          </a:xfrm>
          <a:prstGeom prst="rect">
            <a:avLst/>
          </a:prstGeom>
          <a:solidFill>
            <a:srgbClr val="FFFFFF"/>
          </a:solidFill>
        </p:spPr>
      </p:sp>
      <p:sp>
        <p:nvSpPr>
          <p:cNvPr id="4" name="TextBox 4"/>
          <p:cNvSpPr txBox="1"/>
          <p:nvPr/>
        </p:nvSpPr>
        <p:spPr>
          <a:xfrm>
            <a:off x="2420834" y="4873791"/>
            <a:ext cx="6433258" cy="584200"/>
          </a:xfrm>
          <a:prstGeom prst="rect">
            <a:avLst/>
          </a:prstGeom>
        </p:spPr>
        <p:txBody>
          <a:bodyPr lIns="0" tIns="0" rIns="0" bIns="0" rtlCol="0" anchor="t">
            <a:spAutoFit/>
          </a:bodyPr>
          <a:lstStyle/>
          <a:p>
            <a:pPr>
              <a:lnSpc>
                <a:spcPts val="4560"/>
              </a:lnSpc>
            </a:pPr>
            <a:r>
              <a:rPr lang="en-US" sz="3800" spc="281">
                <a:solidFill>
                  <a:srgbClr val="004A94"/>
                </a:solidFill>
                <a:latin typeface="Montserrat Classic Bold" panose="00000800000000000000"/>
              </a:rPr>
              <a:t> </a:t>
            </a:r>
            <a:r>
              <a:rPr lang="en-IN" altLang="en-US" sz="3800" spc="281">
                <a:solidFill>
                  <a:srgbClr val="004A94"/>
                </a:solidFill>
                <a:latin typeface="Montserrat Classic Bold" panose="00000800000000000000"/>
              </a:rPr>
              <a:t>Crime Detection</a:t>
            </a:r>
            <a:endParaRPr lang="en-US" sz="3800" spc="281">
              <a:solidFill>
                <a:srgbClr val="004A94"/>
              </a:solidFill>
              <a:latin typeface="Montserrat Classic Bold" panose="00000800000000000000"/>
            </a:endParaRPr>
          </a:p>
        </p:txBody>
      </p:sp>
      <p:sp>
        <p:nvSpPr>
          <p:cNvPr id="5" name="TextBox 5"/>
          <p:cNvSpPr txBox="1"/>
          <p:nvPr/>
        </p:nvSpPr>
        <p:spPr>
          <a:xfrm>
            <a:off x="10716187" y="4828706"/>
            <a:ext cx="6433258" cy="584200"/>
          </a:xfrm>
          <a:prstGeom prst="rect">
            <a:avLst/>
          </a:prstGeom>
        </p:spPr>
        <p:txBody>
          <a:bodyPr lIns="0" tIns="0" rIns="0" bIns="0" rtlCol="0" anchor="t">
            <a:spAutoFit/>
          </a:bodyPr>
          <a:lstStyle/>
          <a:p>
            <a:pPr>
              <a:lnSpc>
                <a:spcPts val="4560"/>
              </a:lnSpc>
            </a:pPr>
            <a:r>
              <a:rPr lang="en-IN" altLang="en-US" sz="3800" spc="281">
                <a:solidFill>
                  <a:srgbClr val="004A94"/>
                </a:solidFill>
                <a:latin typeface="Montserrat Classic Bold" panose="00000800000000000000"/>
              </a:rPr>
              <a:t>Maximum Accuracy</a:t>
            </a:r>
            <a:endParaRPr lang="en-IN" altLang="en-US" sz="3800" spc="281">
              <a:solidFill>
                <a:srgbClr val="004A94"/>
              </a:solidFill>
              <a:latin typeface="Montserrat Classic Bold" panose="00000800000000000000"/>
            </a:endParaRPr>
          </a:p>
        </p:txBody>
      </p:sp>
      <p:sp>
        <p:nvSpPr>
          <p:cNvPr id="6" name="TextBox 6"/>
          <p:cNvSpPr txBox="1"/>
          <p:nvPr/>
        </p:nvSpPr>
        <p:spPr>
          <a:xfrm>
            <a:off x="2420834" y="7667068"/>
            <a:ext cx="6433258" cy="1169035"/>
          </a:xfrm>
          <a:prstGeom prst="rect">
            <a:avLst/>
          </a:prstGeom>
        </p:spPr>
        <p:txBody>
          <a:bodyPr lIns="0" tIns="0" rIns="0" bIns="0" rtlCol="0" anchor="t">
            <a:spAutoFit/>
          </a:bodyPr>
          <a:lstStyle/>
          <a:p>
            <a:pPr>
              <a:lnSpc>
                <a:spcPts val="4560"/>
              </a:lnSpc>
            </a:pPr>
            <a:r>
              <a:rPr lang="en-IN" altLang="en-US" sz="3800" spc="281">
                <a:solidFill>
                  <a:srgbClr val="004A94"/>
                </a:solidFill>
                <a:latin typeface="Montserrat Classic Bold" panose="00000800000000000000"/>
              </a:rPr>
              <a:t>Recognizes Facial Features </a:t>
            </a:r>
            <a:endParaRPr lang="en-IN" altLang="en-US" sz="3800" spc="281">
              <a:solidFill>
                <a:srgbClr val="004A94"/>
              </a:solidFill>
              <a:latin typeface="Montserrat Classic Bold" panose="00000800000000000000"/>
            </a:endParaRPr>
          </a:p>
        </p:txBody>
      </p:sp>
      <p:sp>
        <p:nvSpPr>
          <p:cNvPr id="7" name="TextBox 7"/>
          <p:cNvSpPr txBox="1"/>
          <p:nvPr/>
        </p:nvSpPr>
        <p:spPr>
          <a:xfrm>
            <a:off x="10826042" y="7667068"/>
            <a:ext cx="6433258" cy="1169035"/>
          </a:xfrm>
          <a:prstGeom prst="rect">
            <a:avLst/>
          </a:prstGeom>
        </p:spPr>
        <p:txBody>
          <a:bodyPr lIns="0" tIns="0" rIns="0" bIns="0" rtlCol="0" anchor="t">
            <a:spAutoFit/>
          </a:bodyPr>
          <a:lstStyle/>
          <a:p>
            <a:pPr>
              <a:lnSpc>
                <a:spcPts val="4560"/>
              </a:lnSpc>
            </a:pPr>
            <a:r>
              <a:rPr lang="en-US" sz="3800" spc="281">
                <a:solidFill>
                  <a:srgbClr val="004A94"/>
                </a:solidFill>
                <a:latin typeface="Montserrat Classic Bold" panose="00000800000000000000"/>
              </a:rPr>
              <a:t>Detects </a:t>
            </a:r>
            <a:r>
              <a:rPr lang="en-IN" altLang="en-US" sz="3800" spc="281">
                <a:solidFill>
                  <a:srgbClr val="004A94"/>
                </a:solidFill>
                <a:latin typeface="Montserrat Classic Bold" panose="00000800000000000000"/>
              </a:rPr>
              <a:t>other criminal traits as well</a:t>
            </a:r>
            <a:endParaRPr lang="en-IN" altLang="en-US" sz="3800" spc="281">
              <a:solidFill>
                <a:srgbClr val="004A94"/>
              </a:solidFill>
              <a:latin typeface="Montserrat Classic Bold" panose="00000800000000000000"/>
            </a:endParaRPr>
          </a:p>
        </p:txBody>
      </p:sp>
      <p:pic>
        <p:nvPicPr>
          <p:cNvPr id="8" name="Picture 8"/>
          <p:cNvPicPr>
            <a:picLocks noChangeAspect="1"/>
          </p:cNvPicPr>
          <p:nvPr/>
        </p:nvPicPr>
        <p:blipFill>
          <a:blip r:embed="rId3"/>
          <a:srcRect/>
          <a:stretch>
            <a:fillRect/>
          </a:stretch>
        </p:blipFill>
        <p:spPr>
          <a:xfrm>
            <a:off x="1028700" y="7667068"/>
            <a:ext cx="1034489" cy="1034489"/>
          </a:xfrm>
          <a:prstGeom prst="rect">
            <a:avLst/>
          </a:prstGeom>
        </p:spPr>
      </p:pic>
      <p:pic>
        <p:nvPicPr>
          <p:cNvPr id="9" name="Picture 9"/>
          <p:cNvPicPr>
            <a:picLocks noChangeAspect="1"/>
          </p:cNvPicPr>
          <p:nvPr/>
        </p:nvPicPr>
        <p:blipFill>
          <a:blip r:embed="rId4"/>
          <a:srcRect/>
          <a:stretch>
            <a:fillRect/>
          </a:stretch>
        </p:blipFill>
        <p:spPr>
          <a:xfrm>
            <a:off x="9144000" y="4597566"/>
            <a:ext cx="1034489" cy="1034489"/>
          </a:xfrm>
          <a:prstGeom prst="rect">
            <a:avLst/>
          </a:prstGeom>
        </p:spPr>
      </p:pic>
      <p:pic>
        <p:nvPicPr>
          <p:cNvPr id="10" name="Picture 10"/>
          <p:cNvPicPr>
            <a:picLocks noChangeAspect="1"/>
          </p:cNvPicPr>
          <p:nvPr/>
        </p:nvPicPr>
        <p:blipFill>
          <a:blip r:embed="rId5"/>
          <a:srcRect/>
          <a:stretch>
            <a:fillRect/>
          </a:stretch>
        </p:blipFill>
        <p:spPr>
          <a:xfrm>
            <a:off x="9195965" y="7667068"/>
            <a:ext cx="1034489" cy="1034489"/>
          </a:xfrm>
          <a:prstGeom prst="rect">
            <a:avLst/>
          </a:prstGeom>
        </p:spPr>
      </p:pic>
      <p:pic>
        <p:nvPicPr>
          <p:cNvPr id="11" name="Picture 11"/>
          <p:cNvPicPr>
            <a:picLocks noChangeAspect="1"/>
          </p:cNvPicPr>
          <p:nvPr/>
        </p:nvPicPr>
        <p:blipFill>
          <a:blip r:embed="rId6"/>
          <a:srcRect/>
          <a:stretch>
            <a:fillRect/>
          </a:stretch>
        </p:blipFill>
        <p:spPr>
          <a:xfrm>
            <a:off x="1028700" y="4597566"/>
            <a:ext cx="1034489" cy="1034489"/>
          </a:xfrm>
          <a:prstGeom prst="rect">
            <a:avLst/>
          </a:prstGeom>
        </p:spPr>
      </p:pic>
      <p:grpSp>
        <p:nvGrpSpPr>
          <p:cNvPr id="12" name="Group 12"/>
          <p:cNvGrpSpPr/>
          <p:nvPr/>
        </p:nvGrpSpPr>
        <p:grpSpPr>
          <a:xfrm>
            <a:off x="1028700" y="1029652"/>
            <a:ext cx="16230600" cy="1456527"/>
            <a:chOff x="0" y="0"/>
            <a:chExt cx="21640800" cy="1942035"/>
          </a:xfrm>
        </p:grpSpPr>
        <p:sp>
          <p:nvSpPr>
            <p:cNvPr id="13" name="TextBox 13"/>
            <p:cNvSpPr txBox="1"/>
            <p:nvPr/>
          </p:nvSpPr>
          <p:spPr>
            <a:xfrm>
              <a:off x="380109" y="-76200"/>
              <a:ext cx="20880583" cy="1387687"/>
            </a:xfrm>
            <a:prstGeom prst="rect">
              <a:avLst/>
            </a:prstGeom>
          </p:spPr>
          <p:txBody>
            <a:bodyPr lIns="0" tIns="0" rIns="0" bIns="0" rtlCol="0" anchor="t">
              <a:spAutoFit/>
            </a:bodyPr>
            <a:lstStyle/>
            <a:p>
              <a:pPr algn="ctr">
                <a:lnSpc>
                  <a:spcPts val="8515"/>
                </a:lnSpc>
              </a:pPr>
              <a:r>
                <a:rPr lang="en-US" sz="6500" spc="188">
                  <a:solidFill>
                    <a:srgbClr val="FFFFFF"/>
                  </a:solidFill>
                  <a:latin typeface="Montserrat Classic Bold" panose="00000800000000000000"/>
                </a:rPr>
                <a:t>FEATURES</a:t>
              </a:r>
              <a:endParaRPr lang="en-US" sz="6500" spc="188">
                <a:solidFill>
                  <a:srgbClr val="FFFFFF"/>
                </a:solidFill>
                <a:latin typeface="Montserrat Classic Bold" panose="00000800000000000000"/>
              </a:endParaRPr>
            </a:p>
          </p:txBody>
        </p:sp>
        <p:sp>
          <p:nvSpPr>
            <p:cNvPr id="14" name="AutoShape 14"/>
            <p:cNvSpPr/>
            <p:nvPr/>
          </p:nvSpPr>
          <p:spPr>
            <a:xfrm>
              <a:off x="0" y="1840435"/>
              <a:ext cx="21640800" cy="101600"/>
            </a:xfrm>
            <a:prstGeom prst="rect">
              <a:avLst/>
            </a:prstGeom>
            <a:solidFill>
              <a:srgbClr val="FFFFFF"/>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2811</Words>
  <Application>WPS Presentation</Application>
  <PresentationFormat>Custom</PresentationFormat>
  <Paragraphs>101</Paragraphs>
  <Slides>15</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15</vt:i4>
      </vt:variant>
    </vt:vector>
  </HeadingPairs>
  <TitlesOfParts>
    <vt:vector size="30" baseType="lpstr">
      <vt:lpstr>Arial</vt:lpstr>
      <vt:lpstr>SimSun</vt:lpstr>
      <vt:lpstr>Wingdings</vt:lpstr>
      <vt:lpstr>Montserrat Classic Bold</vt:lpstr>
      <vt:lpstr>Montserrat Classic</vt:lpstr>
      <vt:lpstr>Arimo</vt:lpstr>
      <vt:lpstr>Montserrat Light</vt:lpstr>
      <vt:lpstr>Arial</vt:lpstr>
      <vt:lpstr>Montserrat Light Bold</vt:lpstr>
      <vt:lpstr>Microsoft YaHei</vt:lpstr>
      <vt:lpstr>Arial Unicode MS</vt:lpstr>
      <vt:lpstr>Calibri</vt:lpstr>
      <vt:lpstr>Segoe Print</vt:lpstr>
      <vt:lpstr>AMGDT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SURVEILLENCE BOT</dc:title>
  <dc:creator/>
  <cp:lastModifiedBy>KIIT</cp:lastModifiedBy>
  <cp:revision>31</cp:revision>
  <dcterms:created xsi:type="dcterms:W3CDTF">2006-08-16T00:00:00Z</dcterms:created>
  <dcterms:modified xsi:type="dcterms:W3CDTF">2020-07-05T05:14:11Z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1033-11.2.0.9431</vt:lpwstr>
  </property>
</Properties>
</file>