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3"/>
    <p:sldId id="273" r:id="rId4"/>
    <p:sldId id="257" r:id="rId5"/>
    <p:sldId id="272" r:id="rId6"/>
    <p:sldId id="258" r:id="rId7"/>
    <p:sldId id="259" r:id="rId8"/>
    <p:sldId id="260" r:id="rId9"/>
    <p:sldId id="262" r:id="rId10"/>
    <p:sldId id="263" r:id="rId11"/>
    <p:sldId id="264" r:id="rId12"/>
    <p:sldId id="266" r:id="rId13"/>
    <p:sldId id="267" r:id="rId14"/>
    <p:sldId id="268" r:id="rId15"/>
    <p:sldId id="270" r:id="rId16"/>
    <p:sldId id="271" r:id="rId17"/>
  </p:sldIdLst>
  <p:sldSz cx="18288000" cy="10287000"/>
  <p:notesSz cx="6858000" cy="9144000"/>
  <p:embeddedFontLst>
    <p:embeddedFont>
      <p:font typeface="Montserrat Classic Bold" panose="00000800000000000000"/>
      <p:bold r:id="rId21"/>
    </p:embeddedFont>
    <p:embeddedFont>
      <p:font typeface="Montserrat Classic" panose="00000500000000000000"/>
      <p:regular r:id="rId22"/>
    </p:embeddedFont>
    <p:embeddedFont>
      <p:font typeface="Montserrat Light" panose="00000400000000000000"/>
      <p:regular r:id="rId23"/>
    </p:embeddedFont>
    <p:embeddedFont>
      <p:font typeface="Calibri" panose="020F0502020204030204" charset="0"/>
      <p:regular r:id="rId24"/>
      <p:bold r:id="rId25"/>
      <p:italic r:id="rId26"/>
      <p:boldItalic r:id="rId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53" autoAdjust="0"/>
    <p:restoredTop sz="94622" autoAdjust="0"/>
  </p:normalViewPr>
  <p:slideViewPr>
    <p:cSldViewPr>
      <p:cViewPr varScale="1">
        <p:scale>
          <a:sx n="55" d="100"/>
          <a:sy n="55" d="100"/>
        </p:scale>
        <p:origin x="653" y="1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7" Type="http://schemas.openxmlformats.org/officeDocument/2006/relationships/font" Target="fonts/font7.fntdata"/><Relationship Id="rId26" Type="http://schemas.openxmlformats.org/officeDocument/2006/relationships/font" Target="fonts/font6.fntdata"/><Relationship Id="rId25" Type="http://schemas.openxmlformats.org/officeDocument/2006/relationships/font" Target="fonts/font5.fntdata"/><Relationship Id="rId24" Type="http://schemas.openxmlformats.org/officeDocument/2006/relationships/font" Target="fonts/font4.fntdata"/><Relationship Id="rId23" Type="http://schemas.openxmlformats.org/officeDocument/2006/relationships/font" Target="fonts/font3.fntdata"/><Relationship Id="rId22" Type="http://schemas.openxmlformats.org/officeDocument/2006/relationships/font" Target="fonts/font2.fntdata"/><Relationship Id="rId21" Type="http://schemas.openxmlformats.org/officeDocument/2006/relationships/font" Target="fonts/font1.fntdata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3" Type="http://schemas.openxmlformats.org/officeDocument/2006/relationships/image" Target="../media/image12.jpe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rcRect l="111" r="11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9999"/>
          </a:blip>
          <a:srcRect/>
          <a:stretch>
            <a:fillRect/>
          </a:stretch>
        </p:blipFill>
        <p:spPr>
          <a:xfrm>
            <a:off x="-1800561" y="-5839161"/>
            <a:ext cx="21889122" cy="21889122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3477260" y="1699260"/>
            <a:ext cx="11809730" cy="54292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0585"/>
              </a:lnSpc>
            </a:pPr>
            <a:r>
              <a:rPr lang="en-IN" altLang="en-US" sz="9800" spc="686" dirty="0">
                <a:solidFill>
                  <a:srgbClr val="FFFFFF"/>
                </a:solidFill>
                <a:latin typeface="Montserrat Classic Bold" panose="00000800000000000000"/>
              </a:rPr>
              <a:t>Face Recognition System for Crime Detection</a:t>
            </a:r>
            <a:endParaRPr lang="en-IN" altLang="en-US" sz="9800" spc="686" dirty="0">
              <a:solidFill>
                <a:srgbClr val="FFFFFF"/>
              </a:solidFill>
              <a:latin typeface="Montserrat Classic Bold" panose="00000800000000000000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3477059" y="8062949"/>
            <a:ext cx="11332612" cy="5022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920"/>
              </a:lnSpc>
            </a:pPr>
            <a:r>
              <a:rPr lang="en-US" sz="2800" spc="196">
                <a:solidFill>
                  <a:srgbClr val="FFFFFF"/>
                </a:solidFill>
                <a:latin typeface="Montserrat Classic" panose="00000500000000000000"/>
              </a:rPr>
              <a:t>Presented by </a:t>
            </a:r>
            <a:r>
              <a:rPr lang="en-IN" altLang="en-US" sz="2800" spc="196">
                <a:solidFill>
                  <a:srgbClr val="FFFFFF"/>
                </a:solidFill>
                <a:latin typeface="Montserrat Classic" panose="00000500000000000000"/>
              </a:rPr>
              <a:t>Perceptron_3038</a:t>
            </a:r>
            <a:endParaRPr lang="en-IN" altLang="en-US" sz="2800" spc="196">
              <a:solidFill>
                <a:srgbClr val="FFFFFF"/>
              </a:solidFill>
              <a:latin typeface="Montserrat Classic" panose="0000050000000000000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rcRect l="111" r="11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9999"/>
          </a:blip>
          <a:srcRect/>
          <a:stretch>
            <a:fillRect/>
          </a:stretch>
        </p:blipFill>
        <p:spPr>
          <a:xfrm>
            <a:off x="-10268227" y="-5801061"/>
            <a:ext cx="21889122" cy="21889122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10436160" y="1028700"/>
            <a:ext cx="2343150" cy="2343150"/>
            <a:chOff x="0" y="0"/>
            <a:chExt cx="6350000" cy="6350000"/>
          </a:xfrm>
        </p:grpSpPr>
        <p:sp>
          <p:nvSpPr>
            <p:cNvPr id="4" name="Freeform 4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10436160" y="3971925"/>
            <a:ext cx="2343150" cy="2343150"/>
            <a:chOff x="0" y="0"/>
            <a:chExt cx="6350000" cy="6350000"/>
          </a:xfrm>
        </p:grpSpPr>
        <p:sp>
          <p:nvSpPr>
            <p:cNvPr id="6" name="Freeform 6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10436160" y="6915150"/>
            <a:ext cx="2343150" cy="2343150"/>
            <a:chOff x="0" y="0"/>
            <a:chExt cx="6350000" cy="6350000"/>
          </a:xfrm>
        </p:grpSpPr>
        <p:sp>
          <p:nvSpPr>
            <p:cNvPr id="8" name="Freeform 8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9" name="TextBox 9"/>
          <p:cNvSpPr txBox="1"/>
          <p:nvPr/>
        </p:nvSpPr>
        <p:spPr>
          <a:xfrm>
            <a:off x="1226987" y="2521268"/>
            <a:ext cx="7917013" cy="25393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080"/>
              </a:lnSpc>
            </a:pPr>
            <a:r>
              <a:rPr lang="en-US" sz="6400" spc="57">
                <a:solidFill>
                  <a:srgbClr val="FFFFFF"/>
                </a:solidFill>
                <a:latin typeface="Montserrat Classic Bold" panose="00000800000000000000"/>
              </a:rPr>
              <a:t>Technology Stack</a:t>
            </a:r>
            <a:endParaRPr lang="en-US" sz="6400" spc="57">
              <a:solidFill>
                <a:srgbClr val="FFFFFF"/>
              </a:solidFill>
              <a:latin typeface="Montserrat Classic Bold" panose="00000800000000000000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226987" y="6228398"/>
            <a:ext cx="7917013" cy="571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560"/>
              </a:lnSpc>
            </a:pPr>
            <a:r>
              <a:rPr lang="en-US" sz="3800" spc="281">
                <a:solidFill>
                  <a:srgbClr val="FFFFFF"/>
                </a:solidFill>
                <a:latin typeface="Montserrat Classic Bold" panose="00000800000000000000"/>
              </a:rPr>
              <a:t>What is inside the box?</a:t>
            </a:r>
            <a:endParaRPr lang="en-US" sz="3800" spc="281">
              <a:solidFill>
                <a:srgbClr val="FFFFFF"/>
              </a:solidFill>
              <a:latin typeface="Montserrat Classic Bold" panose="00000800000000000000"/>
            </a:endParaRPr>
          </a:p>
        </p:txBody>
      </p:sp>
      <p:sp>
        <p:nvSpPr>
          <p:cNvPr id="11" name="AutoShape 11"/>
          <p:cNvSpPr/>
          <p:nvPr/>
        </p:nvSpPr>
        <p:spPr>
          <a:xfrm>
            <a:off x="181757" y="5357649"/>
            <a:ext cx="10629900" cy="76200"/>
          </a:xfrm>
          <a:prstGeom prst="rect">
            <a:avLst/>
          </a:prstGeom>
          <a:solidFill>
            <a:srgbClr val="FFFFFF"/>
          </a:solidFill>
        </p:spPr>
      </p:sp>
      <p:pic>
        <p:nvPicPr>
          <p:cNvPr id="12" name="Picture 12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0811532" y="1404072"/>
            <a:ext cx="1592405" cy="1592405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0873086" y="4238657"/>
            <a:ext cx="1469298" cy="1809686"/>
          </a:xfrm>
          <a:prstGeom prst="rect">
            <a:avLst/>
          </a:prstGeom>
        </p:spPr>
      </p:pic>
      <p:sp>
        <p:nvSpPr>
          <p:cNvPr id="15" name="TextBox 15"/>
          <p:cNvSpPr txBox="1"/>
          <p:nvPr/>
        </p:nvSpPr>
        <p:spPr>
          <a:xfrm>
            <a:off x="13342787" y="1876425"/>
            <a:ext cx="3878413" cy="552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500"/>
              </a:lnSpc>
            </a:pPr>
            <a:r>
              <a:rPr lang="en-US" sz="3000" spc="30">
                <a:solidFill>
                  <a:srgbClr val="FFFFFF"/>
                </a:solidFill>
                <a:latin typeface="Montserrat Light" panose="00000400000000000000"/>
              </a:rPr>
              <a:t>Python</a:t>
            </a:r>
            <a:endParaRPr lang="en-US" sz="3000" spc="30">
              <a:solidFill>
                <a:srgbClr val="FFFFFF"/>
              </a:solidFill>
              <a:latin typeface="Montserrat Light" panose="00000400000000000000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13380887" y="4591050"/>
            <a:ext cx="3878413" cy="552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500"/>
              </a:lnSpc>
            </a:pPr>
            <a:r>
              <a:rPr lang="en-US" sz="3000" spc="30">
                <a:solidFill>
                  <a:srgbClr val="FFFFFF"/>
                </a:solidFill>
                <a:latin typeface="Montserrat Light" panose="00000400000000000000"/>
              </a:rPr>
              <a:t>Opencv</a:t>
            </a:r>
            <a:endParaRPr lang="en-US" sz="3000" spc="30">
              <a:solidFill>
                <a:srgbClr val="FFFFFF"/>
              </a:solidFill>
              <a:latin typeface="Montserrat Light" panose="00000400000000000000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13380887" y="7762875"/>
            <a:ext cx="3878413" cy="5765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500"/>
              </a:lnSpc>
            </a:pPr>
            <a:r>
              <a:rPr lang="en-IN" altLang="en-US" sz="3000" spc="30">
                <a:solidFill>
                  <a:srgbClr val="FFFFFF"/>
                </a:solidFill>
                <a:latin typeface="Montserrat Light" panose="00000400000000000000"/>
              </a:rPr>
              <a:t>VGG 16</a:t>
            </a:r>
            <a:endParaRPr lang="en-IN" altLang="en-US" sz="3000" spc="30">
              <a:solidFill>
                <a:srgbClr val="FFFFFF"/>
              </a:solidFill>
              <a:latin typeface="Montserrat Light" panose="00000400000000000000"/>
            </a:endParaRPr>
          </a:p>
        </p:txBody>
      </p:sp>
      <p:sp>
        <p:nvSpPr>
          <p:cNvPr id="18" name="TextBox 18"/>
          <p:cNvSpPr txBox="1"/>
          <p:nvPr/>
        </p:nvSpPr>
        <p:spPr>
          <a:xfrm rot="-5400000">
            <a:off x="13474986" y="4398782"/>
            <a:ext cx="6591355" cy="15659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215"/>
              </a:lnSpc>
              <a:spcBef>
                <a:spcPct val="0"/>
              </a:spcBef>
            </a:pPr>
            <a:endParaRPr lang="en-US" sz="8725">
              <a:solidFill>
                <a:srgbClr val="FFFFFF">
                  <a:alpha val="17647"/>
                </a:srgbClr>
              </a:solidFill>
              <a:latin typeface="Montserrat Light Bold" panose="00000800000000000000"/>
            </a:endParaRPr>
          </a:p>
        </p:txBody>
      </p:sp>
      <p:pic>
        <p:nvPicPr>
          <p:cNvPr id="19" name="Picture 18" descr="vgg_logo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90225" y="7133590"/>
            <a:ext cx="1834515" cy="183451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rcRect l="111" r="11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9999"/>
          </a:blip>
          <a:srcRect/>
          <a:stretch>
            <a:fillRect/>
          </a:stretch>
        </p:blipFill>
        <p:spPr>
          <a:xfrm>
            <a:off x="-1800561" y="-5839161"/>
            <a:ext cx="21889122" cy="21889122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1028700" y="1029652"/>
            <a:ext cx="16230600" cy="1456527"/>
            <a:chOff x="0" y="0"/>
            <a:chExt cx="21640800" cy="1942035"/>
          </a:xfrm>
        </p:grpSpPr>
        <p:sp>
          <p:nvSpPr>
            <p:cNvPr id="4" name="TextBox 4"/>
            <p:cNvSpPr txBox="1"/>
            <p:nvPr/>
          </p:nvSpPr>
          <p:spPr>
            <a:xfrm>
              <a:off x="380109" y="-76200"/>
              <a:ext cx="20880583" cy="138768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8515"/>
                </a:lnSpc>
              </a:pPr>
              <a:r>
                <a:rPr lang="en-US" sz="6500" spc="188">
                  <a:solidFill>
                    <a:srgbClr val="FFFFFF"/>
                  </a:solidFill>
                  <a:latin typeface="Montserrat Classic Bold" panose="00000800000000000000"/>
                </a:rPr>
                <a:t>PROTOTYPE</a:t>
              </a:r>
              <a:endParaRPr lang="en-US" sz="6500" spc="188">
                <a:solidFill>
                  <a:srgbClr val="FFFFFF"/>
                </a:solidFill>
                <a:latin typeface="Montserrat Classic Bold" panose="00000800000000000000"/>
              </a:endParaRPr>
            </a:p>
          </p:txBody>
        </p:sp>
        <p:sp>
          <p:nvSpPr>
            <p:cNvPr id="5" name="AutoShape 5"/>
            <p:cNvSpPr/>
            <p:nvPr/>
          </p:nvSpPr>
          <p:spPr>
            <a:xfrm>
              <a:off x="0" y="1840435"/>
              <a:ext cx="21640800" cy="101600"/>
            </a:xfrm>
            <a:prstGeom prst="rect">
              <a:avLst/>
            </a:prstGeom>
            <a:solidFill>
              <a:srgbClr val="FFFFFF"/>
            </a:solidFill>
          </p:spPr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rcRect l="111" r="11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9999"/>
          </a:blip>
          <a:srcRect/>
          <a:stretch>
            <a:fillRect/>
          </a:stretch>
        </p:blipFill>
        <p:spPr>
          <a:xfrm>
            <a:off x="-14250072" y="-5610561"/>
            <a:ext cx="21889122" cy="21889122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>
            <a:off x="7543800" y="-533400"/>
            <a:ext cx="11963400" cy="11468100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7" name="Group 7"/>
          <p:cNvGrpSpPr/>
          <p:nvPr/>
        </p:nvGrpSpPr>
        <p:grpSpPr>
          <a:xfrm>
            <a:off x="1010237" y="2960099"/>
            <a:ext cx="6515100" cy="3653609"/>
            <a:chOff x="0" y="0"/>
            <a:chExt cx="8686800" cy="4871479"/>
          </a:xfrm>
        </p:grpSpPr>
        <p:sp>
          <p:nvSpPr>
            <p:cNvPr id="8" name="TextBox 8"/>
            <p:cNvSpPr txBox="1"/>
            <p:nvPr/>
          </p:nvSpPr>
          <p:spPr>
            <a:xfrm>
              <a:off x="0" y="-76200"/>
              <a:ext cx="7717691" cy="425280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8515"/>
                </a:lnSpc>
              </a:pPr>
              <a:r>
                <a:rPr lang="en-US" sz="6500" spc="188">
                  <a:solidFill>
                    <a:srgbClr val="FFFFFF"/>
                  </a:solidFill>
                  <a:latin typeface="Montserrat Classic Bold" panose="00000800000000000000"/>
                </a:rPr>
                <a:t>WHERE CAN YOU USE THIS ?</a:t>
              </a:r>
              <a:endParaRPr lang="en-US" sz="6500" spc="188">
                <a:solidFill>
                  <a:srgbClr val="FFFFFF"/>
                </a:solidFill>
                <a:latin typeface="Montserrat Classic Bold" panose="00000800000000000000"/>
              </a:endParaRPr>
            </a:p>
          </p:txBody>
        </p:sp>
        <p:sp>
          <p:nvSpPr>
            <p:cNvPr id="9" name="AutoShape 9"/>
            <p:cNvSpPr/>
            <p:nvPr/>
          </p:nvSpPr>
          <p:spPr>
            <a:xfrm>
              <a:off x="0" y="4769879"/>
              <a:ext cx="8686800" cy="101600"/>
            </a:xfrm>
            <a:prstGeom prst="rect">
              <a:avLst/>
            </a:prstGeom>
            <a:solidFill>
              <a:srgbClr val="FFFFFF"/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11892842" y="7273176"/>
            <a:ext cx="5366458" cy="2627925"/>
            <a:chOff x="0" y="-66675"/>
            <a:chExt cx="7155277" cy="3503901"/>
          </a:xfrm>
        </p:grpSpPr>
        <p:sp>
          <p:nvSpPr>
            <p:cNvPr id="11" name="TextBox 11"/>
            <p:cNvSpPr txBox="1"/>
            <p:nvPr/>
          </p:nvSpPr>
          <p:spPr>
            <a:xfrm>
              <a:off x="0" y="-66675"/>
              <a:ext cx="7155277" cy="157988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620"/>
                </a:lnSpc>
              </a:pPr>
              <a:r>
                <a:rPr lang="en-IN" altLang="en-US" sz="3300" spc="363">
                  <a:solidFill>
                    <a:srgbClr val="004A94"/>
                  </a:solidFill>
                  <a:latin typeface="Montserrat Classic" panose="00000500000000000000"/>
                </a:rPr>
                <a:t>GENERAL SECURITY PURPOSES</a:t>
              </a:r>
              <a:endParaRPr lang="en-IN" altLang="en-US" sz="3300" spc="363">
                <a:solidFill>
                  <a:srgbClr val="004A94"/>
                </a:solidFill>
                <a:latin typeface="Montserrat Classic" panose="00000500000000000000"/>
              </a:endParaRP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1513599"/>
              <a:ext cx="7155277" cy="1923627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3750"/>
                </a:lnSpc>
              </a:pPr>
              <a:r>
                <a:rPr lang="en-US" sz="2500" spc="25">
                  <a:solidFill>
                    <a:srgbClr val="004A94"/>
                  </a:solidFill>
                  <a:latin typeface="Montserrat Light" panose="00000400000000000000"/>
                </a:rPr>
                <a:t>To ensure </a:t>
              </a:r>
              <a:r>
                <a:rPr lang="en-IN" altLang="en-US" sz="2500" spc="25">
                  <a:solidFill>
                    <a:srgbClr val="004A94"/>
                  </a:solidFill>
                  <a:latin typeface="Montserrat Light" panose="00000400000000000000"/>
                </a:rPr>
                <a:t>the general safety of customers from common crimes like theft, etc.</a:t>
              </a:r>
              <a:endParaRPr lang="en-IN" altLang="en-US" sz="2500" spc="25">
                <a:solidFill>
                  <a:srgbClr val="004A94"/>
                </a:solidFill>
                <a:latin typeface="Montserrat Light" panose="00000400000000000000"/>
              </a:endParaRPr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1892842" y="142626"/>
            <a:ext cx="5366458" cy="3262926"/>
            <a:chOff x="0" y="-66675"/>
            <a:chExt cx="7155277" cy="4350568"/>
          </a:xfrm>
        </p:grpSpPr>
        <p:sp>
          <p:nvSpPr>
            <p:cNvPr id="14" name="TextBox 14"/>
            <p:cNvSpPr txBox="1"/>
            <p:nvPr/>
          </p:nvSpPr>
          <p:spPr>
            <a:xfrm>
              <a:off x="0" y="-66675"/>
              <a:ext cx="7155277" cy="157988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620"/>
                </a:lnSpc>
              </a:pPr>
              <a:r>
                <a:rPr lang="en-IN" altLang="en-US" sz="3300" spc="363">
                  <a:solidFill>
                    <a:srgbClr val="004A94"/>
                  </a:solidFill>
                  <a:latin typeface="Montserrat Classic" panose="00000500000000000000"/>
                </a:rPr>
                <a:t>LAW ENFORCEMENT AGENCIES</a:t>
              </a:r>
              <a:endParaRPr lang="en-IN" altLang="en-US" sz="3300" spc="363">
                <a:solidFill>
                  <a:srgbClr val="004A94"/>
                </a:solidFill>
                <a:latin typeface="Montserrat Classic" panose="00000500000000000000"/>
              </a:endParaRPr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1719339"/>
              <a:ext cx="7155277" cy="256455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750"/>
                </a:lnSpc>
              </a:pPr>
              <a:r>
                <a:rPr lang="en-US" sz="2500" spc="25">
                  <a:solidFill>
                    <a:srgbClr val="004A94"/>
                  </a:solidFill>
                  <a:latin typeface="Montserrat Light" panose="00000400000000000000"/>
                </a:rPr>
                <a:t>To ensure </a:t>
              </a:r>
              <a:r>
                <a:rPr lang="en-IN" altLang="en-US" sz="2500" spc="25">
                  <a:solidFill>
                    <a:srgbClr val="004A94"/>
                  </a:solidFill>
                  <a:latin typeface="Montserrat Light" panose="00000400000000000000"/>
                </a:rPr>
                <a:t>the accurate identification and detection of a criminal, saving time and resources.</a:t>
              </a:r>
              <a:endParaRPr lang="en-IN" altLang="en-US" sz="2500" spc="25">
                <a:solidFill>
                  <a:srgbClr val="004A94"/>
                </a:solidFill>
                <a:latin typeface="Montserrat Light" panose="00000400000000000000"/>
              </a:endParaRPr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11892842" y="4345872"/>
            <a:ext cx="5366458" cy="2195490"/>
            <a:chOff x="0" y="-66675"/>
            <a:chExt cx="7155277" cy="2927321"/>
          </a:xfrm>
        </p:grpSpPr>
        <p:sp>
          <p:nvSpPr>
            <p:cNvPr id="17" name="TextBox 17"/>
            <p:cNvSpPr txBox="1"/>
            <p:nvPr/>
          </p:nvSpPr>
          <p:spPr>
            <a:xfrm>
              <a:off x="0" y="-66675"/>
              <a:ext cx="7155277" cy="78994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620"/>
                </a:lnSpc>
              </a:pPr>
              <a:r>
                <a:rPr lang="en-IN" altLang="en-US" sz="3300" spc="363">
                  <a:solidFill>
                    <a:srgbClr val="004A94"/>
                  </a:solidFill>
                  <a:latin typeface="Montserrat Classic" panose="00000500000000000000"/>
                </a:rPr>
                <a:t>CRIME BRANCHES</a:t>
              </a:r>
              <a:endParaRPr lang="en-IN" altLang="en-US" sz="3300" spc="363">
                <a:solidFill>
                  <a:srgbClr val="004A94"/>
                </a:solidFill>
                <a:latin typeface="Montserrat Classic" panose="00000500000000000000"/>
              </a:endParaRPr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937019"/>
              <a:ext cx="7155277" cy="192362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750"/>
                </a:lnSpc>
              </a:pPr>
              <a:r>
                <a:rPr lang="en-US" sz="2500" spc="25">
                  <a:solidFill>
                    <a:srgbClr val="004A94"/>
                  </a:solidFill>
                  <a:latin typeface="Montserrat Light" panose="00000400000000000000"/>
                </a:rPr>
                <a:t>To ensure </a:t>
              </a:r>
              <a:r>
                <a:rPr lang="en-IN" altLang="en-US" sz="2500" spc="25">
                  <a:solidFill>
                    <a:srgbClr val="004A94"/>
                  </a:solidFill>
                  <a:latin typeface="Montserrat Light" panose="00000400000000000000"/>
                </a:rPr>
                <a:t>that a proper database is kept and maintained with all the records.</a:t>
              </a:r>
              <a:endParaRPr lang="en-IN" altLang="en-US" sz="2500" spc="25">
                <a:solidFill>
                  <a:srgbClr val="004A94"/>
                </a:solidFill>
                <a:latin typeface="Montserrat Light" panose="00000400000000000000"/>
              </a:endParaRPr>
            </a:p>
          </p:txBody>
        </p:sp>
      </p:grpSp>
      <p:sp>
        <p:nvSpPr>
          <p:cNvPr id="19" name="TextBox 19"/>
          <p:cNvSpPr txBox="1"/>
          <p:nvPr/>
        </p:nvSpPr>
        <p:spPr>
          <a:xfrm>
            <a:off x="1028700" y="6987902"/>
            <a:ext cx="7917013" cy="571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560"/>
              </a:lnSpc>
            </a:pPr>
            <a:r>
              <a:rPr lang="en-US" sz="3800" spc="281">
                <a:solidFill>
                  <a:srgbClr val="FFFFFF"/>
                </a:solidFill>
                <a:latin typeface="Montserrat Classic Bold" panose="00000800000000000000"/>
              </a:rPr>
              <a:t>Endless Possibilities...</a:t>
            </a:r>
            <a:endParaRPr lang="en-US" sz="3800" spc="281">
              <a:solidFill>
                <a:srgbClr val="FFFFFF"/>
              </a:solidFill>
              <a:latin typeface="Montserrat Classic Bold" panose="00000800000000000000"/>
            </a:endParaRPr>
          </a:p>
        </p:txBody>
      </p:sp>
      <p:pic>
        <p:nvPicPr>
          <p:cNvPr id="20" name="Picture 19" descr="Law enforc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2425" y="452120"/>
            <a:ext cx="3353435" cy="2645410"/>
          </a:xfrm>
          <a:prstGeom prst="rect">
            <a:avLst/>
          </a:prstGeom>
        </p:spPr>
      </p:pic>
      <p:pic>
        <p:nvPicPr>
          <p:cNvPr id="21" name="Picture 20" descr="crime branch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2120" y="3830955"/>
            <a:ext cx="3253740" cy="270954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72755" y="7273925"/>
            <a:ext cx="3253740" cy="262763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rcRect l="111" r="11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9999"/>
          </a:blip>
          <a:srcRect/>
          <a:stretch>
            <a:fillRect/>
          </a:stretch>
        </p:blipFill>
        <p:spPr>
          <a:xfrm>
            <a:off x="-1781511" y="-16478922"/>
            <a:ext cx="21889122" cy="21889122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>
            <a:off x="-685800" y="5334000"/>
            <a:ext cx="19659600" cy="76200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4" name="Group 4"/>
          <p:cNvGrpSpPr/>
          <p:nvPr/>
        </p:nvGrpSpPr>
        <p:grpSpPr>
          <a:xfrm>
            <a:off x="2215029" y="1347297"/>
            <a:ext cx="13857941" cy="2306955"/>
            <a:chOff x="0" y="0"/>
            <a:chExt cx="18477255" cy="3075940"/>
          </a:xfrm>
        </p:grpSpPr>
        <p:sp>
          <p:nvSpPr>
            <p:cNvPr id="5" name="TextBox 5"/>
            <p:cNvSpPr txBox="1"/>
            <p:nvPr/>
          </p:nvSpPr>
          <p:spPr>
            <a:xfrm>
              <a:off x="0" y="-47625"/>
              <a:ext cx="18477255" cy="16630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0080"/>
                </a:lnSpc>
              </a:pPr>
              <a:r>
                <a:rPr lang="en-US" sz="8000" spc="72">
                  <a:solidFill>
                    <a:srgbClr val="FFFFFF"/>
                  </a:solidFill>
                  <a:latin typeface="Montserrat Classic Bold" panose="00000800000000000000"/>
                </a:rPr>
                <a:t>Our Plan</a:t>
              </a:r>
              <a:endParaRPr lang="en-US" sz="8000" spc="72">
                <a:solidFill>
                  <a:srgbClr val="FFFFFF"/>
                </a:solidFill>
                <a:latin typeface="Montserrat Classic Bold" panose="00000800000000000000"/>
              </a:endParaRP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2313940"/>
              <a:ext cx="18477255" cy="7620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560"/>
                </a:lnSpc>
              </a:pPr>
              <a:r>
                <a:rPr lang="en-US" sz="3800" spc="281">
                  <a:solidFill>
                    <a:srgbClr val="FFFFFF"/>
                  </a:solidFill>
                  <a:latin typeface="Montserrat Classic Bold" panose="00000800000000000000"/>
                </a:rPr>
                <a:t>How do we plan to help the world?</a:t>
              </a:r>
              <a:endParaRPr lang="en-US" sz="3800" spc="281">
                <a:solidFill>
                  <a:srgbClr val="FFFFFF"/>
                </a:solidFill>
                <a:latin typeface="Montserrat Classic Bold" panose="00000800000000000000"/>
              </a:endParaRPr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1343956" y="6598920"/>
            <a:ext cx="4752044" cy="1057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spc="330">
                <a:solidFill>
                  <a:srgbClr val="FFFFFF"/>
                </a:solidFill>
                <a:latin typeface="Montserrat Classic" panose="00000500000000000000"/>
              </a:rPr>
              <a:t>UNDERSTAND REQUIREMENTS</a:t>
            </a:r>
            <a:endParaRPr lang="en-US" sz="3000" spc="330">
              <a:solidFill>
                <a:srgbClr val="FFFFFF"/>
              </a:solidFill>
              <a:latin typeface="Montserrat Classic" panose="00000500000000000000"/>
            </a:endParaRPr>
          </a:p>
        </p:txBody>
      </p:sp>
      <p:grpSp>
        <p:nvGrpSpPr>
          <p:cNvPr id="8" name="Group 8"/>
          <p:cNvGrpSpPr/>
          <p:nvPr/>
        </p:nvGrpSpPr>
        <p:grpSpPr>
          <a:xfrm>
            <a:off x="3496007" y="5148129"/>
            <a:ext cx="447943" cy="447943"/>
            <a:chOff x="0" y="0"/>
            <a:chExt cx="6350000" cy="6350000"/>
          </a:xfrm>
        </p:grpSpPr>
        <p:sp>
          <p:nvSpPr>
            <p:cNvPr id="9" name="Freeform 9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10" name="TextBox 10"/>
          <p:cNvSpPr txBox="1"/>
          <p:nvPr/>
        </p:nvSpPr>
        <p:spPr>
          <a:xfrm>
            <a:off x="6950820" y="6598920"/>
            <a:ext cx="4386361" cy="16140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65"/>
              </a:lnSpc>
            </a:pPr>
            <a:r>
              <a:rPr lang="en-US" sz="3045" spc="335">
                <a:solidFill>
                  <a:srgbClr val="FFFFFF"/>
                </a:solidFill>
                <a:latin typeface="Montserrat Classic" panose="00000500000000000000"/>
              </a:rPr>
              <a:t>BUILD CUSTOMISED SOLUTIONS</a:t>
            </a:r>
            <a:endParaRPr lang="en-US" sz="3045" spc="335">
              <a:solidFill>
                <a:srgbClr val="FFFFFF"/>
              </a:solidFill>
              <a:latin typeface="Montserrat Classic" panose="00000500000000000000"/>
            </a:endParaRPr>
          </a:p>
        </p:txBody>
      </p:sp>
      <p:grpSp>
        <p:nvGrpSpPr>
          <p:cNvPr id="11" name="Group 11"/>
          <p:cNvGrpSpPr/>
          <p:nvPr/>
        </p:nvGrpSpPr>
        <p:grpSpPr>
          <a:xfrm>
            <a:off x="8920029" y="5148129"/>
            <a:ext cx="447943" cy="447943"/>
            <a:chOff x="0" y="0"/>
            <a:chExt cx="6350000" cy="6350000"/>
          </a:xfrm>
        </p:grpSpPr>
        <p:sp>
          <p:nvSpPr>
            <p:cNvPr id="12" name="Freeform 12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13" name="TextBox 13"/>
          <p:cNvSpPr txBox="1"/>
          <p:nvPr/>
        </p:nvSpPr>
        <p:spPr>
          <a:xfrm>
            <a:off x="12172871" y="6589395"/>
            <a:ext cx="5420813" cy="1988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270"/>
              </a:lnSpc>
            </a:pPr>
            <a:r>
              <a:rPr lang="en-US" sz="3765" spc="414">
                <a:solidFill>
                  <a:srgbClr val="FFFFFF"/>
                </a:solidFill>
                <a:latin typeface="Montserrat Classic" panose="00000500000000000000"/>
              </a:rPr>
              <a:t>PROVIDE SUPPORT TO CLIENT</a:t>
            </a:r>
            <a:endParaRPr lang="en-US" sz="3765" spc="414">
              <a:solidFill>
                <a:srgbClr val="FFFFFF"/>
              </a:solidFill>
              <a:latin typeface="Montserrat Classic" panose="00000500000000000000"/>
            </a:endParaRPr>
          </a:p>
        </p:txBody>
      </p:sp>
      <p:grpSp>
        <p:nvGrpSpPr>
          <p:cNvPr id="14" name="Group 14"/>
          <p:cNvGrpSpPr/>
          <p:nvPr/>
        </p:nvGrpSpPr>
        <p:grpSpPr>
          <a:xfrm>
            <a:off x="14659307" y="5143500"/>
            <a:ext cx="447943" cy="447943"/>
            <a:chOff x="0" y="0"/>
            <a:chExt cx="6350000" cy="6350000"/>
          </a:xfrm>
        </p:grpSpPr>
        <p:sp>
          <p:nvSpPr>
            <p:cNvPr id="15" name="Freeform 15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rcRect l="111" r="11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9999"/>
          </a:blip>
          <a:srcRect/>
          <a:stretch>
            <a:fillRect/>
          </a:stretch>
        </p:blipFill>
        <p:spPr>
          <a:xfrm>
            <a:off x="-1800561" y="-5839161"/>
            <a:ext cx="21889122" cy="21889122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>
            <a:off x="4057650" y="-1152525"/>
            <a:ext cx="10172700" cy="1219200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4" name="TextBox 4"/>
          <p:cNvSpPr txBox="1"/>
          <p:nvPr/>
        </p:nvSpPr>
        <p:spPr>
          <a:xfrm>
            <a:off x="4057650" y="4695816"/>
            <a:ext cx="10172700" cy="14233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730"/>
              </a:lnSpc>
            </a:pPr>
            <a:r>
              <a:rPr lang="en-US" sz="4095" spc="450">
                <a:solidFill>
                  <a:srgbClr val="004A94"/>
                </a:solidFill>
                <a:latin typeface="Montserrat Classic" panose="00000500000000000000"/>
              </a:rPr>
              <a:t>" WE BELIEVE IN KEEPING EVERYONE SAFE "</a:t>
            </a:r>
            <a:endParaRPr lang="en-US" sz="4095" spc="450">
              <a:solidFill>
                <a:srgbClr val="004A94"/>
              </a:solidFill>
              <a:latin typeface="Montserrat Classic" panose="0000050000000000000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rcRect l="111" r="11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9999"/>
          </a:blip>
          <a:srcRect/>
          <a:stretch>
            <a:fillRect/>
          </a:stretch>
        </p:blipFill>
        <p:spPr>
          <a:xfrm>
            <a:off x="-1800561" y="-5839161"/>
            <a:ext cx="21889122" cy="21889122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1752600" y="5612052"/>
            <a:ext cx="18364200" cy="1718466"/>
            <a:chOff x="0" y="0"/>
            <a:chExt cx="24485600" cy="2291288"/>
          </a:xfrm>
        </p:grpSpPr>
        <p:sp>
          <p:nvSpPr>
            <p:cNvPr id="4" name="TextBox 4"/>
            <p:cNvSpPr txBox="1"/>
            <p:nvPr/>
          </p:nvSpPr>
          <p:spPr>
            <a:xfrm>
              <a:off x="0" y="-47625"/>
              <a:ext cx="19502538" cy="16630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0080"/>
                </a:lnSpc>
              </a:pPr>
              <a:r>
                <a:rPr lang="en-US" sz="8000" spc="72">
                  <a:solidFill>
                    <a:srgbClr val="FFFFFF"/>
                  </a:solidFill>
                  <a:latin typeface="Montserrat Classic Bold" panose="00000800000000000000"/>
                </a:rPr>
                <a:t>Thank you</a:t>
              </a:r>
              <a:endParaRPr lang="en-US" sz="8000" spc="72">
                <a:solidFill>
                  <a:srgbClr val="FFFFFF"/>
                </a:solidFill>
                <a:latin typeface="Montserrat Classic Bold" panose="00000800000000000000"/>
              </a:endParaRPr>
            </a:p>
          </p:txBody>
        </p:sp>
        <p:sp>
          <p:nvSpPr>
            <p:cNvPr id="5" name="AutoShape 5"/>
            <p:cNvSpPr/>
            <p:nvPr/>
          </p:nvSpPr>
          <p:spPr>
            <a:xfrm>
              <a:off x="0" y="2189688"/>
              <a:ext cx="24485600" cy="101600"/>
            </a:xfrm>
            <a:prstGeom prst="rect">
              <a:avLst/>
            </a:prstGeom>
            <a:solidFill>
              <a:srgbClr val="FFFFFF"/>
            </a:solidFill>
          </p:spPr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fac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0" y="-29210"/>
            <a:ext cx="18341340" cy="1031049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3044190"/>
            <a:ext cx="16229965" cy="4685665"/>
            <a:chOff x="0" y="0"/>
            <a:chExt cx="18433595" cy="6248075"/>
          </a:xfrm>
        </p:grpSpPr>
        <p:sp>
          <p:nvSpPr>
            <p:cNvPr id="3" name="TextBox 3"/>
            <p:cNvSpPr txBox="1"/>
            <p:nvPr/>
          </p:nvSpPr>
          <p:spPr>
            <a:xfrm>
              <a:off x="0" y="1670734"/>
              <a:ext cx="18433595" cy="436831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8515"/>
                </a:lnSpc>
              </a:pPr>
              <a:r>
                <a:rPr lang="en-US" sz="6500" spc="188">
                  <a:solidFill>
                    <a:srgbClr val="004A94"/>
                  </a:solidFill>
                  <a:latin typeface="Montserrat Classic Bold" panose="00000800000000000000"/>
                </a:rPr>
                <a:t>Build a face recognition analytics system for law enforcement</a:t>
              </a:r>
              <a:endParaRPr lang="en-US" sz="6500" spc="188">
                <a:solidFill>
                  <a:srgbClr val="004A94"/>
                </a:solidFill>
                <a:latin typeface="Montserrat Classic Bold" panose="00000800000000000000"/>
              </a:endParaRPr>
            </a:p>
            <a:p>
              <a:pPr>
                <a:lnSpc>
                  <a:spcPts val="8515"/>
                </a:lnSpc>
              </a:pPr>
              <a:r>
                <a:rPr lang="en-US" sz="6500" spc="188">
                  <a:solidFill>
                    <a:srgbClr val="004A94"/>
                  </a:solidFill>
                  <a:latin typeface="Montserrat Classic Bold" panose="00000800000000000000"/>
                </a:rPr>
                <a:t>agencies</a:t>
              </a:r>
              <a:endParaRPr lang="en-US" sz="6500" spc="188">
                <a:solidFill>
                  <a:srgbClr val="004A94"/>
                </a:solidFill>
                <a:latin typeface="Montserrat Classic Bold" panose="00000800000000000000"/>
              </a:endParaRP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0"/>
              <a:ext cx="13657677" cy="77899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560"/>
                </a:lnSpc>
              </a:pPr>
              <a:r>
                <a:rPr lang="en-US" sz="3800" spc="281">
                  <a:solidFill>
                    <a:srgbClr val="004A94"/>
                  </a:solidFill>
                  <a:latin typeface="Montserrat Classic Bold" panose="00000800000000000000"/>
                </a:rPr>
                <a:t>THE PROBLEM </a:t>
              </a:r>
              <a:r>
                <a:rPr lang="en-IN" altLang="en-US" sz="3800" spc="281">
                  <a:solidFill>
                    <a:srgbClr val="004A94"/>
                  </a:solidFill>
                  <a:latin typeface="Montserrat Classic Bold" panose="00000800000000000000"/>
                </a:rPr>
                <a:t>STATEMENT :</a:t>
              </a:r>
              <a:endParaRPr lang="en-IN" altLang="en-US" sz="3800" spc="281">
                <a:solidFill>
                  <a:srgbClr val="004A94"/>
                </a:solidFill>
                <a:latin typeface="Montserrat Classic Bold" panose="00000800000000000000"/>
              </a:endParaRP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5510840"/>
              <a:ext cx="13657677" cy="73723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620"/>
                </a:lnSpc>
              </a:pPr>
            </a:p>
          </p:txBody>
        </p:sp>
      </p:grpSp>
      <p:sp>
        <p:nvSpPr>
          <p:cNvPr id="6" name="AutoShape 6"/>
          <p:cNvSpPr/>
          <p:nvPr/>
        </p:nvSpPr>
        <p:spPr>
          <a:xfrm>
            <a:off x="1028700" y="9220200"/>
            <a:ext cx="16230600" cy="76200"/>
          </a:xfrm>
          <a:prstGeom prst="rect">
            <a:avLst/>
          </a:prstGeom>
          <a:solidFill>
            <a:srgbClr val="004A94"/>
          </a:solidFill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00513" y="680085"/>
            <a:ext cx="17086777" cy="11213465"/>
            <a:chOff x="0" y="-8704460"/>
            <a:chExt cx="15607145" cy="14952535"/>
          </a:xfrm>
        </p:grpSpPr>
        <p:sp>
          <p:nvSpPr>
            <p:cNvPr id="3" name="TextBox 3"/>
            <p:cNvSpPr txBox="1"/>
            <p:nvPr/>
          </p:nvSpPr>
          <p:spPr>
            <a:xfrm>
              <a:off x="200499" y="-8134606"/>
              <a:ext cx="15406646" cy="10192177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514350" indent="-514350">
                <a:lnSpc>
                  <a:spcPts val="8515"/>
                </a:lnSpc>
                <a:buAutoNum type="arabicPeriod"/>
              </a:pPr>
              <a:r>
                <a:rPr lang="en-US" sz="2800" spc="188">
                  <a:solidFill>
                    <a:srgbClr val="004A94"/>
                  </a:solidFill>
                  <a:latin typeface="Montserrat Classic Bold" panose="00000800000000000000"/>
                </a:rPr>
                <a:t>The security of India is becoming ever more critical in this new world. There is an expectation of a slew of organized crime activities that may attempt to cripple our law enforcement and defense agencies. In such a scenario, technology becomes of paramount importance.</a:t>
              </a:r>
              <a:endParaRPr lang="en-US" sz="2800" spc="188">
                <a:solidFill>
                  <a:srgbClr val="004A94"/>
                </a:solidFill>
                <a:latin typeface="Montserrat Classic Bold" panose="00000800000000000000"/>
              </a:endParaRPr>
            </a:p>
            <a:p>
              <a:pPr marL="514350" indent="-514350">
                <a:lnSpc>
                  <a:spcPts val="8515"/>
                </a:lnSpc>
                <a:buAutoNum type="arabicPeriod"/>
              </a:pPr>
              <a:r>
                <a:rPr lang="en-US" sz="2800" spc="188">
                  <a:solidFill>
                    <a:srgbClr val="004A94"/>
                  </a:solidFill>
                  <a:latin typeface="Montserrat Classic Bold" panose="00000800000000000000"/>
                </a:rPr>
                <a:t>One aspect of the use of technology in law enforcement is video analytics, and video analytics has various components. One of the components is to identify patterns across different videos.</a:t>
              </a:r>
              <a:endParaRPr lang="en-US" sz="2800" spc="188">
                <a:solidFill>
                  <a:srgbClr val="004A94"/>
                </a:solidFill>
                <a:latin typeface="Montserrat Classic Bold" panose="00000800000000000000"/>
              </a:endParaRP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200284" y="-8704460"/>
              <a:ext cx="13657677" cy="77899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560"/>
                </a:lnSpc>
              </a:pPr>
              <a:r>
                <a:rPr lang="en-US" sz="3800" spc="281">
                  <a:solidFill>
                    <a:srgbClr val="004A94"/>
                  </a:solidFill>
                  <a:latin typeface="Montserrat Classic Bold" panose="00000800000000000000"/>
                </a:rPr>
                <a:t>PROBLEM </a:t>
              </a:r>
              <a:r>
                <a:rPr lang="en-IN" altLang="en-US" sz="3800" spc="281">
                  <a:solidFill>
                    <a:srgbClr val="004A94"/>
                  </a:solidFill>
                  <a:latin typeface="Montserrat Classic Bold" panose="00000800000000000000"/>
                </a:rPr>
                <a:t>DESCRIPTION :</a:t>
              </a:r>
              <a:endParaRPr lang="en-IN" altLang="en-US" sz="3800" spc="281">
                <a:solidFill>
                  <a:srgbClr val="004A94"/>
                </a:solidFill>
                <a:latin typeface="Montserrat Classic Bold" panose="00000800000000000000"/>
              </a:endParaRP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5510840"/>
              <a:ext cx="13657677" cy="73723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620"/>
                </a:lnSpc>
              </a:pPr>
            </a:p>
          </p:txBody>
        </p:sp>
      </p:grpSp>
      <p:sp>
        <p:nvSpPr>
          <p:cNvPr id="6" name="AutoShape 6"/>
          <p:cNvSpPr/>
          <p:nvPr/>
        </p:nvSpPr>
        <p:spPr>
          <a:xfrm>
            <a:off x="1028700" y="9220200"/>
            <a:ext cx="16230600" cy="76200"/>
          </a:xfrm>
          <a:prstGeom prst="rect">
            <a:avLst/>
          </a:prstGeom>
          <a:solidFill>
            <a:srgbClr val="004A94"/>
          </a:solidFill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rcRect l="111" r="11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9999"/>
          </a:blip>
          <a:srcRect/>
          <a:stretch>
            <a:fillRect/>
          </a:stretch>
        </p:blipFill>
        <p:spPr>
          <a:xfrm>
            <a:off x="-1800561" y="-5839161"/>
            <a:ext cx="21889122" cy="21889122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>
            <a:off x="495300" y="610459"/>
            <a:ext cx="17297400" cy="922020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5" name="TextBox 5"/>
          <p:cNvSpPr txBox="1"/>
          <p:nvPr/>
        </p:nvSpPr>
        <p:spPr>
          <a:xfrm>
            <a:off x="2691499" y="485775"/>
            <a:ext cx="12298512" cy="12592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080"/>
              </a:lnSpc>
            </a:pPr>
            <a:r>
              <a:rPr lang="en-US" sz="8000" spc="72">
                <a:solidFill>
                  <a:srgbClr val="004A94"/>
                </a:solidFill>
                <a:latin typeface="Montserrat Classic" panose="00000500000000000000"/>
              </a:rPr>
              <a:t>STATISTICS</a:t>
            </a:r>
            <a:endParaRPr lang="en-US" sz="8000" spc="72">
              <a:solidFill>
                <a:srgbClr val="004A94"/>
              </a:solidFill>
              <a:latin typeface="Montserrat Classic" panose="00000500000000000000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028700" y="8787263"/>
            <a:ext cx="16230600" cy="5022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20"/>
              </a:lnSpc>
              <a:spcBef>
                <a:spcPct val="0"/>
              </a:spcBef>
            </a:pPr>
            <a:endParaRPr lang="en-US" sz="2800">
              <a:solidFill>
                <a:srgbClr val="000000"/>
              </a:solidFill>
              <a:latin typeface="Arimo" panose="020B0604020202020204"/>
            </a:endParaRPr>
          </a:p>
        </p:txBody>
      </p:sp>
      <p:pic>
        <p:nvPicPr>
          <p:cNvPr id="7" name="Picture 6" descr="facial-recognition-market3 (2) (1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3525" y="1745615"/>
            <a:ext cx="15348585" cy="808482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rcRect l="111" r="11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9999"/>
          </a:blip>
          <a:srcRect/>
          <a:stretch>
            <a:fillRect/>
          </a:stretch>
        </p:blipFill>
        <p:spPr>
          <a:xfrm>
            <a:off x="9381788" y="-5572461"/>
            <a:ext cx="21889122" cy="21889122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1558483" y="3220786"/>
            <a:ext cx="6522339" cy="3823201"/>
            <a:chOff x="0" y="-47625"/>
            <a:chExt cx="8696452" cy="5097602"/>
          </a:xfrm>
        </p:grpSpPr>
        <p:sp>
          <p:nvSpPr>
            <p:cNvPr id="4" name="TextBox 4"/>
            <p:cNvSpPr txBox="1"/>
            <p:nvPr/>
          </p:nvSpPr>
          <p:spPr>
            <a:xfrm>
              <a:off x="2" y="-47625"/>
              <a:ext cx="8696449" cy="17229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0080"/>
                </a:lnSpc>
              </a:pPr>
              <a:r>
                <a:rPr lang="en-IN" altLang="en-US" sz="8000" spc="72">
                  <a:solidFill>
                    <a:srgbClr val="FFFFFF"/>
                  </a:solidFill>
                  <a:latin typeface="Montserrat Classic Bold" panose="00000800000000000000"/>
                </a:rPr>
                <a:t>20</a:t>
              </a:r>
              <a:r>
                <a:rPr lang="en-US" sz="8000" spc="72">
                  <a:solidFill>
                    <a:srgbClr val="FFFFFF"/>
                  </a:solidFill>
                  <a:latin typeface="Montserrat Classic Bold" panose="00000800000000000000"/>
                </a:rPr>
                <a:t>%</a:t>
              </a:r>
              <a:endParaRPr lang="en-IN" altLang="en-US" sz="8000" spc="72">
                <a:solidFill>
                  <a:srgbClr val="FFFFFF"/>
                </a:solidFill>
                <a:latin typeface="Montserrat Classic Bold" panose="00000800000000000000"/>
              </a:endParaRP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3470097"/>
              <a:ext cx="8696452" cy="157988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620"/>
                </a:lnSpc>
              </a:pPr>
              <a:r>
                <a:rPr lang="en-US" sz="3600" spc="363">
                  <a:solidFill>
                    <a:srgbClr val="FFFFFF"/>
                  </a:solidFill>
                  <a:latin typeface="Montserrat Classic" panose="00000500000000000000"/>
                </a:rPr>
                <a:t> </a:t>
              </a:r>
              <a:r>
                <a:rPr lang="en-IN" altLang="en-US" sz="3600" spc="363">
                  <a:solidFill>
                    <a:srgbClr val="FFFFFF"/>
                  </a:solidFill>
                  <a:latin typeface="Montserrat Classic" panose="00000500000000000000"/>
                </a:rPr>
                <a:t>MATCHES ARE IDENTIFIABLY CORRECT </a:t>
              </a:r>
              <a:endParaRPr lang="en-IN" altLang="en-US" sz="3600" spc="363">
                <a:solidFill>
                  <a:srgbClr val="FFFFFF"/>
                </a:solidFill>
                <a:latin typeface="Montserrat Classic" panose="00000500000000000000"/>
              </a:endParaRPr>
            </a:p>
          </p:txBody>
        </p:sp>
        <p:sp>
          <p:nvSpPr>
            <p:cNvPr id="6" name="AutoShape 6"/>
            <p:cNvSpPr/>
            <p:nvPr/>
          </p:nvSpPr>
          <p:spPr>
            <a:xfrm>
              <a:off x="2669517" y="2425700"/>
              <a:ext cx="3357418" cy="127000"/>
            </a:xfrm>
            <a:prstGeom prst="rect">
              <a:avLst/>
            </a:prstGeom>
            <a:solidFill>
              <a:srgbClr val="FFFFFF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10367781" y="2961706"/>
            <a:ext cx="6522339" cy="4378827"/>
            <a:chOff x="0" y="-47625"/>
            <a:chExt cx="8696452" cy="5838435"/>
          </a:xfrm>
        </p:grpSpPr>
        <p:sp>
          <p:nvSpPr>
            <p:cNvPr id="8" name="TextBox 8"/>
            <p:cNvSpPr txBox="1"/>
            <p:nvPr/>
          </p:nvSpPr>
          <p:spPr>
            <a:xfrm>
              <a:off x="2" y="-47625"/>
              <a:ext cx="8696449" cy="17229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0080"/>
                </a:lnSpc>
              </a:pPr>
              <a:r>
                <a:rPr lang="en-IN" altLang="en-US" sz="8000" spc="72">
                  <a:solidFill>
                    <a:srgbClr val="FFFFFF"/>
                  </a:solidFill>
                  <a:latin typeface="Montserrat Classic Bold" panose="00000800000000000000"/>
                </a:rPr>
                <a:t>4</a:t>
              </a:r>
              <a:r>
                <a:rPr lang="en-US" sz="8000" spc="72">
                  <a:solidFill>
                    <a:srgbClr val="FFFFFF"/>
                  </a:solidFill>
                  <a:latin typeface="Montserrat Classic Bold" panose="00000800000000000000"/>
                </a:rPr>
                <a:t> </a:t>
              </a:r>
              <a:endParaRPr lang="en-US" sz="8000" spc="72">
                <a:solidFill>
                  <a:srgbClr val="FFFFFF"/>
                </a:solidFill>
                <a:latin typeface="Montserrat Classic Bold" panose="00000800000000000000"/>
              </a:endParaRP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3420990"/>
              <a:ext cx="8696452" cy="23698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620"/>
                </a:lnSpc>
              </a:pPr>
              <a:r>
                <a:rPr lang="en-US" sz="3300" spc="363">
                  <a:solidFill>
                    <a:srgbClr val="FFFFFF"/>
                  </a:solidFill>
                  <a:latin typeface="Montserrat Classic" panose="00000500000000000000"/>
                </a:rPr>
                <a:t>IN 5 </a:t>
              </a:r>
              <a:r>
                <a:rPr lang="en-IN" altLang="en-US" sz="3300" spc="363">
                  <a:solidFill>
                    <a:srgbClr val="FFFFFF"/>
                  </a:solidFill>
                  <a:latin typeface="Montserrat Classic" panose="00000500000000000000"/>
                </a:rPr>
                <a:t>CASES ARE WRONGLY IDENTIFIED INNOCENT PEOPLE</a:t>
              </a:r>
              <a:endParaRPr lang="en-IN" altLang="en-US" sz="3300" spc="363">
                <a:solidFill>
                  <a:srgbClr val="FFFFFF"/>
                </a:solidFill>
                <a:latin typeface="Montserrat Classic" panose="00000500000000000000"/>
              </a:endParaRPr>
            </a:p>
          </p:txBody>
        </p:sp>
        <p:sp>
          <p:nvSpPr>
            <p:cNvPr id="10" name="AutoShape 10"/>
            <p:cNvSpPr/>
            <p:nvPr/>
          </p:nvSpPr>
          <p:spPr>
            <a:xfrm>
              <a:off x="2669517" y="2425700"/>
              <a:ext cx="3357418" cy="127000"/>
            </a:xfrm>
            <a:prstGeom prst="rect">
              <a:avLst/>
            </a:prstGeom>
            <a:solidFill>
              <a:srgbClr val="FFFFFF"/>
            </a:solidFill>
          </p:spPr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rcRect l="111" r="11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9999"/>
          </a:blip>
          <a:srcRect/>
          <a:stretch>
            <a:fillRect/>
          </a:stretch>
        </p:blipFill>
        <p:spPr>
          <a:xfrm>
            <a:off x="-1800561" y="-5839161"/>
            <a:ext cx="21889122" cy="21889122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>
            <a:off x="7048500" y="-876300"/>
            <a:ext cx="10820400" cy="1226820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4" name="TextBox 4"/>
          <p:cNvSpPr txBox="1"/>
          <p:nvPr/>
        </p:nvSpPr>
        <p:spPr>
          <a:xfrm>
            <a:off x="1028700" y="4490085"/>
            <a:ext cx="5202251" cy="12592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080"/>
              </a:lnSpc>
            </a:pPr>
            <a:r>
              <a:rPr lang="en-US" sz="8000" spc="72">
                <a:solidFill>
                  <a:srgbClr val="FFFFFF"/>
                </a:solidFill>
                <a:latin typeface="Montserrat Classic Bold" panose="00000800000000000000"/>
              </a:rPr>
              <a:t>OUR AIM</a:t>
            </a:r>
            <a:endParaRPr lang="en-US" sz="8000" spc="72">
              <a:solidFill>
                <a:srgbClr val="FFFFFF"/>
              </a:solidFill>
              <a:latin typeface="Montserrat Classic Bold" panose="00000800000000000000"/>
            </a:endParaRPr>
          </a:p>
        </p:txBody>
      </p:sp>
      <p:grpSp>
        <p:nvGrpSpPr>
          <p:cNvPr id="5" name="Group 5"/>
          <p:cNvGrpSpPr/>
          <p:nvPr/>
        </p:nvGrpSpPr>
        <p:grpSpPr>
          <a:xfrm>
            <a:off x="8531047" y="4299744"/>
            <a:ext cx="7855306" cy="3124200"/>
            <a:chOff x="0" y="0"/>
            <a:chExt cx="10473742" cy="4165600"/>
          </a:xfrm>
        </p:grpSpPr>
        <p:sp>
          <p:nvSpPr>
            <p:cNvPr id="6" name="TextBox 6"/>
            <p:cNvSpPr txBox="1"/>
            <p:nvPr/>
          </p:nvSpPr>
          <p:spPr>
            <a:xfrm>
              <a:off x="0" y="0"/>
              <a:ext cx="10473742" cy="7620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560"/>
                </a:lnSpc>
              </a:pPr>
              <a:r>
                <a:rPr lang="en-US" sz="3800" spc="281">
                  <a:solidFill>
                    <a:srgbClr val="004A94"/>
                  </a:solidFill>
                  <a:latin typeface="Montserrat Classic Bold" panose="00000800000000000000"/>
                </a:rPr>
                <a:t>What do we want to build ?</a:t>
              </a:r>
              <a:endParaRPr lang="en-US" sz="3800" spc="281">
                <a:solidFill>
                  <a:srgbClr val="004A94"/>
                </a:solidFill>
                <a:latin typeface="Montserrat Classic Bold" panose="00000800000000000000"/>
              </a:endParaRP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1087967"/>
              <a:ext cx="10473742" cy="307763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500"/>
                </a:lnSpc>
              </a:pPr>
              <a:r>
                <a:rPr lang="en-IN" altLang="en-US" sz="3000" spc="30">
                  <a:solidFill>
                    <a:srgbClr val="004A94"/>
                  </a:solidFill>
                  <a:latin typeface="Montserrat Light" panose="00000400000000000000"/>
                </a:rPr>
                <a:t>To develop an accurate face recognition analytics system that would assure maximum accuracy and traits at the time of a criminal trial.</a:t>
              </a:r>
              <a:endParaRPr lang="en-IN" altLang="en-US" sz="3000" spc="30">
                <a:solidFill>
                  <a:srgbClr val="004A94"/>
                </a:solidFill>
                <a:latin typeface="Montserrat Light" panose="00000400000000000000"/>
              </a:endParaRPr>
            </a:p>
          </p:txBody>
        </p:sp>
      </p:grpSp>
      <p:sp>
        <p:nvSpPr>
          <p:cNvPr id="8" name="AutoShape 8"/>
          <p:cNvSpPr/>
          <p:nvPr/>
        </p:nvSpPr>
        <p:spPr>
          <a:xfrm>
            <a:off x="7658100" y="9220200"/>
            <a:ext cx="9601200" cy="76200"/>
          </a:xfrm>
          <a:prstGeom prst="rect">
            <a:avLst/>
          </a:prstGeom>
          <a:solidFill>
            <a:srgbClr val="004A94"/>
          </a:solidFill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rcRect l="111" r="11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9999"/>
          </a:blip>
          <a:srcRect/>
          <a:stretch>
            <a:fillRect/>
          </a:stretch>
        </p:blipFill>
        <p:spPr>
          <a:xfrm>
            <a:off x="-1800561" y="-5839161"/>
            <a:ext cx="21889122" cy="21889122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>
            <a:off x="-825435" y="3480782"/>
            <a:ext cx="20042799" cy="7331297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4" name="TextBox 4"/>
          <p:cNvSpPr txBox="1"/>
          <p:nvPr/>
        </p:nvSpPr>
        <p:spPr>
          <a:xfrm>
            <a:off x="2420834" y="4873791"/>
            <a:ext cx="6433258" cy="584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560"/>
              </a:lnSpc>
            </a:pPr>
            <a:r>
              <a:rPr lang="en-US" sz="3800" spc="281">
                <a:solidFill>
                  <a:srgbClr val="004A94"/>
                </a:solidFill>
                <a:latin typeface="Montserrat Classic Bold" panose="00000800000000000000"/>
              </a:rPr>
              <a:t> </a:t>
            </a:r>
            <a:r>
              <a:rPr lang="en-IN" altLang="en-US" sz="3800" spc="281">
                <a:solidFill>
                  <a:srgbClr val="004A94"/>
                </a:solidFill>
                <a:latin typeface="Montserrat Classic Bold" panose="00000800000000000000"/>
              </a:rPr>
              <a:t>Crime Detection</a:t>
            </a:r>
            <a:endParaRPr lang="en-US" sz="3800" spc="281">
              <a:solidFill>
                <a:srgbClr val="004A94"/>
              </a:solidFill>
              <a:latin typeface="Montserrat Classic Bold" panose="00000800000000000000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0716187" y="4828706"/>
            <a:ext cx="6433258" cy="584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560"/>
              </a:lnSpc>
            </a:pPr>
            <a:r>
              <a:rPr lang="en-IN" altLang="en-US" sz="3800" spc="281">
                <a:solidFill>
                  <a:srgbClr val="004A94"/>
                </a:solidFill>
                <a:latin typeface="Montserrat Classic Bold" panose="00000800000000000000"/>
              </a:rPr>
              <a:t>Maximum Accuracy</a:t>
            </a:r>
            <a:endParaRPr lang="en-IN" altLang="en-US" sz="3800" spc="281">
              <a:solidFill>
                <a:srgbClr val="004A94"/>
              </a:solidFill>
              <a:latin typeface="Montserrat Classic Bold" panose="00000800000000000000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2420834" y="7667068"/>
            <a:ext cx="6433258" cy="11690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560"/>
              </a:lnSpc>
            </a:pPr>
            <a:r>
              <a:rPr lang="en-IN" altLang="en-US" sz="3800" spc="281">
                <a:solidFill>
                  <a:srgbClr val="004A94"/>
                </a:solidFill>
                <a:latin typeface="Montserrat Classic Bold" panose="00000800000000000000"/>
              </a:rPr>
              <a:t>Recognizes Facial Features </a:t>
            </a:r>
            <a:endParaRPr lang="en-IN" altLang="en-US" sz="3800" spc="281">
              <a:solidFill>
                <a:srgbClr val="004A94"/>
              </a:solidFill>
              <a:latin typeface="Montserrat Classic Bold" panose="00000800000000000000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0826042" y="7667068"/>
            <a:ext cx="6433258" cy="11690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560"/>
              </a:lnSpc>
            </a:pPr>
            <a:r>
              <a:rPr lang="en-US" sz="3800" spc="281">
                <a:solidFill>
                  <a:srgbClr val="004A94"/>
                </a:solidFill>
                <a:latin typeface="Montserrat Classic Bold" panose="00000800000000000000"/>
              </a:rPr>
              <a:t>Detects </a:t>
            </a:r>
            <a:r>
              <a:rPr lang="en-IN" altLang="en-US" sz="3800" spc="281">
                <a:solidFill>
                  <a:srgbClr val="004A94"/>
                </a:solidFill>
                <a:latin typeface="Montserrat Classic Bold" panose="00000800000000000000"/>
              </a:rPr>
              <a:t>other criminal traits as well</a:t>
            </a:r>
            <a:endParaRPr lang="en-IN" altLang="en-US" sz="3800" spc="281">
              <a:solidFill>
                <a:srgbClr val="004A94"/>
              </a:solidFill>
              <a:latin typeface="Montserrat Classic Bold" panose="00000800000000000000"/>
            </a:endParaRP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028700" y="7667068"/>
            <a:ext cx="1034489" cy="1034489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9144000" y="4597566"/>
            <a:ext cx="1034489" cy="1034489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9195965" y="7667068"/>
            <a:ext cx="1034489" cy="1034489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1028700" y="4597566"/>
            <a:ext cx="1034489" cy="1034489"/>
          </a:xfrm>
          <a:prstGeom prst="rect">
            <a:avLst/>
          </a:prstGeom>
        </p:spPr>
      </p:pic>
      <p:grpSp>
        <p:nvGrpSpPr>
          <p:cNvPr id="12" name="Group 12"/>
          <p:cNvGrpSpPr/>
          <p:nvPr/>
        </p:nvGrpSpPr>
        <p:grpSpPr>
          <a:xfrm>
            <a:off x="1028700" y="1029652"/>
            <a:ext cx="16230600" cy="1456527"/>
            <a:chOff x="0" y="0"/>
            <a:chExt cx="21640800" cy="1942035"/>
          </a:xfrm>
        </p:grpSpPr>
        <p:sp>
          <p:nvSpPr>
            <p:cNvPr id="13" name="TextBox 13"/>
            <p:cNvSpPr txBox="1"/>
            <p:nvPr/>
          </p:nvSpPr>
          <p:spPr>
            <a:xfrm>
              <a:off x="380109" y="-76200"/>
              <a:ext cx="20880583" cy="138768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8515"/>
                </a:lnSpc>
              </a:pPr>
              <a:r>
                <a:rPr lang="en-US" sz="6500" spc="188">
                  <a:solidFill>
                    <a:srgbClr val="FFFFFF"/>
                  </a:solidFill>
                  <a:latin typeface="Montserrat Classic Bold" panose="00000800000000000000"/>
                </a:rPr>
                <a:t>FEATURES</a:t>
              </a:r>
              <a:endParaRPr lang="en-US" sz="6500" spc="188">
                <a:solidFill>
                  <a:srgbClr val="FFFFFF"/>
                </a:solidFill>
                <a:latin typeface="Montserrat Classic Bold" panose="00000800000000000000"/>
              </a:endParaRPr>
            </a:p>
          </p:txBody>
        </p:sp>
        <p:sp>
          <p:nvSpPr>
            <p:cNvPr id="14" name="AutoShape 14"/>
            <p:cNvSpPr/>
            <p:nvPr/>
          </p:nvSpPr>
          <p:spPr>
            <a:xfrm>
              <a:off x="0" y="1840435"/>
              <a:ext cx="21640800" cy="101600"/>
            </a:xfrm>
            <a:prstGeom prst="rect">
              <a:avLst/>
            </a:prstGeom>
            <a:solidFill>
              <a:srgbClr val="FFFFFF"/>
            </a:solidFill>
          </p:spPr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rcRect l="111" r="11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9999"/>
          </a:blip>
          <a:srcRect/>
          <a:stretch>
            <a:fillRect/>
          </a:stretch>
        </p:blipFill>
        <p:spPr>
          <a:xfrm>
            <a:off x="-13440110" y="-5801061"/>
            <a:ext cx="21889122" cy="21889122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4952376" y="638315"/>
            <a:ext cx="6993271" cy="12592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080"/>
              </a:lnSpc>
            </a:pPr>
            <a:r>
              <a:rPr lang="en-US" sz="8000" spc="72">
                <a:solidFill>
                  <a:srgbClr val="FFFFFF"/>
                </a:solidFill>
                <a:latin typeface="Montserrat Classic Bold" panose="00000800000000000000"/>
              </a:rPr>
              <a:t>Methodology</a:t>
            </a:r>
            <a:endParaRPr lang="en-US" sz="8000" spc="72">
              <a:solidFill>
                <a:srgbClr val="FFFFFF"/>
              </a:solidFill>
              <a:latin typeface="Montserrat Classic Bold" panose="00000800000000000000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530400" y="2476425"/>
            <a:ext cx="16445256" cy="104641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28320" lvl="1" indent="-264160">
              <a:lnSpc>
                <a:spcPts val="4800"/>
              </a:lnSpc>
              <a:buFont typeface="Arial" panose="020B0604020202020204"/>
              <a:buChar char="•"/>
            </a:pPr>
            <a:r>
              <a:rPr lang="en-US" sz="3200" spc="31">
                <a:solidFill>
                  <a:srgbClr val="FFFFFF"/>
                </a:solidFill>
                <a:latin typeface="Montserrat Light" panose="00000400000000000000"/>
              </a:rPr>
              <a:t>We intend to use state of the art deep learning based </a:t>
            </a:r>
            <a:r>
              <a:rPr lang="en-IN" altLang="en-US" sz="3200" spc="31">
                <a:solidFill>
                  <a:srgbClr val="FFFFFF"/>
                </a:solidFill>
                <a:latin typeface="Montserrat Light" panose="00000400000000000000"/>
              </a:rPr>
              <a:t>face recognition modules and methods, eventually helping in crime detection and identification.</a:t>
            </a:r>
            <a:endParaRPr lang="en-US" sz="3200" spc="31">
              <a:solidFill>
                <a:srgbClr val="FFFFFF"/>
              </a:solidFill>
              <a:latin typeface="Montserrat Light" panose="00000400000000000000"/>
            </a:endParaRPr>
          </a:p>
          <a:p>
            <a:pPr marL="528320" lvl="1" indent="-264160">
              <a:lnSpc>
                <a:spcPts val="4800"/>
              </a:lnSpc>
              <a:buFont typeface="Arial" panose="020B0604020202020204"/>
              <a:buChar char="•"/>
            </a:pPr>
            <a:r>
              <a:rPr lang="en-US" sz="3200" spc="31">
                <a:solidFill>
                  <a:srgbClr val="FFFFFF"/>
                </a:solidFill>
                <a:latin typeface="Montserrat Light" panose="00000400000000000000"/>
              </a:rPr>
              <a:t>Our software identifies the </a:t>
            </a:r>
            <a:r>
              <a:rPr lang="en-IN" altLang="en-US" sz="3200" spc="31">
                <a:solidFill>
                  <a:srgbClr val="FFFFFF"/>
                </a:solidFill>
                <a:latin typeface="Montserrat Light" panose="00000400000000000000"/>
              </a:rPr>
              <a:t>facial features of a person</a:t>
            </a:r>
            <a:r>
              <a:rPr lang="en-US" sz="3200" spc="31">
                <a:solidFill>
                  <a:srgbClr val="FFFFFF"/>
                </a:solidFill>
                <a:latin typeface="Montserrat Light" panose="00000400000000000000"/>
              </a:rPr>
              <a:t> in a particular frame and </a:t>
            </a:r>
            <a:r>
              <a:rPr lang="en-IN" altLang="en-US" sz="3200" spc="31">
                <a:solidFill>
                  <a:srgbClr val="FFFFFF"/>
                </a:solidFill>
                <a:latin typeface="Montserrat Light" panose="00000400000000000000"/>
              </a:rPr>
              <a:t>detects if the person's profile is matching with that of an identified criminal or not.</a:t>
            </a:r>
            <a:endParaRPr lang="en-US" sz="3200" spc="31">
              <a:solidFill>
                <a:srgbClr val="FFFFFF"/>
              </a:solidFill>
              <a:latin typeface="Montserrat Light" panose="00000400000000000000"/>
            </a:endParaRPr>
          </a:p>
          <a:p>
            <a:pPr marL="528320" lvl="1" indent="-264160">
              <a:lnSpc>
                <a:spcPts val="4800"/>
              </a:lnSpc>
              <a:buFont typeface="Arial" panose="020B0604020202020204"/>
              <a:buChar char="•"/>
            </a:pPr>
            <a:r>
              <a:rPr lang="en-US" sz="3200" spc="31">
                <a:solidFill>
                  <a:srgbClr val="FFFFFF"/>
                </a:solidFill>
                <a:latin typeface="Montserrat Light" panose="00000400000000000000"/>
              </a:rPr>
              <a:t>Th</a:t>
            </a:r>
            <a:r>
              <a:rPr lang="en-IN" altLang="en-US" sz="3200" spc="31">
                <a:solidFill>
                  <a:srgbClr val="FFFFFF"/>
                </a:solidFill>
                <a:latin typeface="Montserrat Light" panose="00000400000000000000"/>
              </a:rPr>
              <a:t>e</a:t>
            </a:r>
            <a:r>
              <a:rPr lang="en-US" sz="3200" spc="31">
                <a:solidFill>
                  <a:srgbClr val="FFFFFF"/>
                </a:solidFill>
                <a:latin typeface="Montserrat Light" panose="00000400000000000000"/>
              </a:rPr>
              <a:t> software </a:t>
            </a:r>
            <a:r>
              <a:rPr lang="en-IN" altLang="en-US" sz="3200" spc="31">
                <a:solidFill>
                  <a:srgbClr val="FFFFFF"/>
                </a:solidFill>
                <a:latin typeface="Montserrat Light" panose="00000400000000000000"/>
              </a:rPr>
              <a:t>mainly uses the VGG 16 model.</a:t>
            </a:r>
            <a:endParaRPr lang="en-IN" altLang="en-US" sz="3200" spc="31">
              <a:solidFill>
                <a:srgbClr val="FFFFFF"/>
              </a:solidFill>
              <a:latin typeface="Montserrat Light" panose="00000400000000000000"/>
            </a:endParaRPr>
          </a:p>
          <a:p>
            <a:pPr marL="528320" lvl="1" indent="-264160">
              <a:lnSpc>
                <a:spcPts val="4800"/>
              </a:lnSpc>
              <a:buFont typeface="Arial" panose="020B0604020202020204"/>
              <a:buChar char="•"/>
            </a:pPr>
            <a:r>
              <a:rPr lang="en-US" sz="3200" spc="31">
                <a:solidFill>
                  <a:srgbClr val="FFFFFF"/>
                </a:solidFill>
                <a:latin typeface="Montserrat Light" panose="00000400000000000000"/>
              </a:rPr>
              <a:t>VGG16 is a convolutional neural network model proposed by K. Simonyan and A. Zisserman in the paper “Very Deep Convolutional Networks for Large-Scale Image Recognition”. The model achieves 92.7% top-5 test accuracy in ImageNet, which is a dataset of over 14 million images belonging to 1000 classes.</a:t>
            </a:r>
            <a:endParaRPr lang="en-US" sz="3200" spc="31">
              <a:solidFill>
                <a:srgbClr val="FFFFFF"/>
              </a:solidFill>
              <a:latin typeface="Montserrat Light" panose="00000400000000000000"/>
            </a:endParaRPr>
          </a:p>
          <a:p>
            <a:pPr>
              <a:lnSpc>
                <a:spcPts val="4800"/>
              </a:lnSpc>
            </a:pPr>
            <a:endParaRPr lang="en-US" sz="3200" spc="31">
              <a:solidFill>
                <a:srgbClr val="FFFFFF"/>
              </a:solidFill>
              <a:latin typeface="Montserrat Light" panose="00000400000000000000"/>
            </a:endParaRPr>
          </a:p>
          <a:p>
            <a:pPr>
              <a:lnSpc>
                <a:spcPts val="4800"/>
              </a:lnSpc>
            </a:pPr>
            <a:endParaRPr lang="en-US" sz="3200" spc="31">
              <a:solidFill>
                <a:srgbClr val="FFFFFF"/>
              </a:solidFill>
              <a:latin typeface="Montserrat Light" panose="00000400000000000000"/>
            </a:endParaRPr>
          </a:p>
          <a:p>
            <a:pPr>
              <a:lnSpc>
                <a:spcPts val="4800"/>
              </a:lnSpc>
            </a:pPr>
            <a:endParaRPr lang="en-US" sz="3200" spc="31">
              <a:solidFill>
                <a:srgbClr val="FFFFFF"/>
              </a:solidFill>
              <a:latin typeface="Montserrat Light" panose="00000400000000000000"/>
            </a:endParaRPr>
          </a:p>
          <a:p>
            <a:pPr>
              <a:lnSpc>
                <a:spcPts val="4800"/>
              </a:lnSpc>
            </a:pPr>
            <a:endParaRPr lang="en-US" sz="3200" spc="31">
              <a:solidFill>
                <a:srgbClr val="FFFFFF"/>
              </a:solidFill>
              <a:latin typeface="Montserrat Light" panose="00000400000000000000"/>
            </a:endParaRPr>
          </a:p>
          <a:p>
            <a:pPr>
              <a:lnSpc>
                <a:spcPts val="4800"/>
              </a:lnSpc>
            </a:pPr>
            <a:endParaRPr lang="en-US" sz="3200" spc="31">
              <a:solidFill>
                <a:srgbClr val="FFFFFF"/>
              </a:solidFill>
              <a:latin typeface="Montserrat Light" panose="00000400000000000000"/>
            </a:endParaRPr>
          </a:p>
        </p:txBody>
      </p:sp>
      <p:sp>
        <p:nvSpPr>
          <p:cNvPr id="5" name="AutoShape 5"/>
          <p:cNvSpPr/>
          <p:nvPr/>
        </p:nvSpPr>
        <p:spPr>
          <a:xfrm>
            <a:off x="333712" y="2136499"/>
            <a:ext cx="16925588" cy="79812"/>
          </a:xfrm>
          <a:prstGeom prst="rect">
            <a:avLst/>
          </a:prstGeom>
          <a:solidFill>
            <a:srgbClr val="FFFFFF"/>
          </a:solid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2269</Words>
  <Application>WPS Presentation</Application>
  <PresentationFormat>Custom</PresentationFormat>
  <Paragraphs>94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30" baseType="lpstr">
      <vt:lpstr>Arial</vt:lpstr>
      <vt:lpstr>SimSun</vt:lpstr>
      <vt:lpstr>Wingdings</vt:lpstr>
      <vt:lpstr>Montserrat Classic Bold</vt:lpstr>
      <vt:lpstr>Montserrat Classic</vt:lpstr>
      <vt:lpstr>Arimo</vt:lpstr>
      <vt:lpstr>Montserrat Light</vt:lpstr>
      <vt:lpstr>Arial</vt:lpstr>
      <vt:lpstr>Montserrat Light Bold</vt:lpstr>
      <vt:lpstr>Microsoft YaHei</vt:lpstr>
      <vt:lpstr>Arial Unicode MS</vt:lpstr>
      <vt:lpstr>Calibri</vt:lpstr>
      <vt:lpstr>Segoe Print</vt:lpstr>
      <vt:lpstr>AMGDT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SURVEILLENCE BOT</dc:title>
  <dc:creator/>
  <cp:lastModifiedBy>KIIT</cp:lastModifiedBy>
  <cp:revision>23</cp:revision>
  <dcterms:created xsi:type="dcterms:W3CDTF">2006-08-16T00:00:00Z</dcterms:created>
  <dcterms:modified xsi:type="dcterms:W3CDTF">2020-07-04T15:06:05Z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1033-11.2.0.9431</vt:lpwstr>
  </property>
</Properties>
</file>