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8720"/>
            <a:ext cx="12191400" cy="56462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5" descr=""/>
          <p:cNvPicPr/>
          <p:nvPr/>
        </p:nvPicPr>
        <p:blipFill>
          <a:blip r:embed="rId3"/>
          <a:srcRect l="-115" t="0" r="15828" b="36431"/>
          <a:stretch/>
        </p:blipFill>
        <p:spPr>
          <a:xfrm>
            <a:off x="1125360" y="643320"/>
            <a:ext cx="9609480" cy="1548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2640" cy="104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</a:t>
            </a:r>
            <a:r>
              <a:rPr b="0" lang="en-IN" sz="1800" spc="-1" strike="noStrike">
                <a:latin typeface="Arial"/>
              </a:rPr>
              <a:t>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468720"/>
            <a:ext cx="12191400" cy="56462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0" y="61210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23" descr=""/>
          <p:cNvPicPr/>
          <p:nvPr/>
        </p:nvPicPr>
        <p:blipFill>
          <a:blip r:embed="rId3"/>
          <a:srcRect l="-115" t="0" r="15828" b="36431"/>
          <a:stretch/>
        </p:blipFill>
        <p:spPr>
          <a:xfrm>
            <a:off x="1125360" y="643320"/>
            <a:ext cx="9609480" cy="15480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:8080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49600" y="1240200"/>
            <a:ext cx="2727000" cy="45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IN" sz="3200" spc="-1" strike="noStrike" cap="all">
                <a:solidFill>
                  <a:srgbClr val="000000"/>
                </a:solidFill>
                <a:latin typeface="Century Gothic"/>
                <a:ea typeface="DejaVu Sans"/>
              </a:rPr>
              <a:t>Digital Service Management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705560" y="1240200"/>
            <a:ext cx="6033960" cy="49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By: </a:t>
            </a:r>
            <a:endParaRPr b="0" lang="en-IN" sz="1800" spc="-1" strike="noStrike">
              <a:latin typeface="Arial"/>
            </a:endParaRPr>
          </a:p>
          <a:p>
            <a:pPr marL="2160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2160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Gaurav Agarwal</a:t>
            </a:r>
            <a:endParaRPr b="0" lang="en-IN" sz="1800" spc="-1" strike="noStrike">
              <a:latin typeface="Arial"/>
            </a:endParaRPr>
          </a:p>
          <a:p>
            <a:pPr marL="2160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3924360" y="1266840"/>
            <a:ext cx="4199760" cy="374256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036440" y="0"/>
            <a:ext cx="18342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Solution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11480" y="141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entury Gothic"/>
              </a:rPr>
              <a:t>Architecture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852720" y="1371600"/>
            <a:ext cx="3867840" cy="734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3852720" y="3662640"/>
            <a:ext cx="1693800" cy="77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3852720" y="2431800"/>
            <a:ext cx="3867840" cy="734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4277880" y="4916880"/>
            <a:ext cx="732600" cy="999360"/>
          </a:xfrm>
          <a:prstGeom prst="can">
            <a:avLst>
              <a:gd name="adj" fmla="val 25000"/>
            </a:avLst>
          </a:prstGeom>
          <a:ln>
            <a:round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6042600" y="5298480"/>
            <a:ext cx="527760" cy="551880"/>
          </a:xfrm>
          <a:prstGeom prst="cube">
            <a:avLst>
              <a:gd name="adj" fmla="val 25000"/>
            </a:avLst>
          </a:prstGeom>
          <a:ln>
            <a:round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6961680" y="5184000"/>
            <a:ext cx="527760" cy="551880"/>
          </a:xfrm>
          <a:prstGeom prst="cube">
            <a:avLst>
              <a:gd name="adj" fmla="val 25000"/>
            </a:avLst>
          </a:prstGeom>
          <a:ln>
            <a:round/>
          </a:ln>
          <a:effectLst>
            <a:outerShdw algn="ctr" blurRad="50800" dir="5400000" dist="50800" rotWithShape="0">
              <a:schemeClr val="accent1"/>
            </a:outerShdw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7828560" y="5079240"/>
            <a:ext cx="527760" cy="494640"/>
          </a:xfrm>
          <a:prstGeom prst="cube">
            <a:avLst>
              <a:gd name="adj" fmla="val 25000"/>
            </a:avLst>
          </a:prstGeom>
          <a:ln>
            <a:round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6571080" y="5508720"/>
            <a:ext cx="3898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d528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7490160" y="5394240"/>
            <a:ext cx="39708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d528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4636440" y="1506960"/>
            <a:ext cx="2275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Web Application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6027120" y="3650760"/>
            <a:ext cx="1693800" cy="7970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5171760" y="2566800"/>
            <a:ext cx="212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Node 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3952080" y="3662640"/>
            <a:ext cx="1594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Database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Connector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6164280" y="3621960"/>
            <a:ext cx="1594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Blockchain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Connector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5669280" y="2107440"/>
            <a:ext cx="425880" cy="31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7"/>
          <p:cNvSpPr/>
          <p:nvPr/>
        </p:nvSpPr>
        <p:spPr>
          <a:xfrm>
            <a:off x="4449960" y="3174840"/>
            <a:ext cx="448560" cy="487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8"/>
          <p:cNvSpPr/>
          <p:nvPr/>
        </p:nvSpPr>
        <p:spPr>
          <a:xfrm>
            <a:off x="6585840" y="3184920"/>
            <a:ext cx="448560" cy="487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9"/>
          <p:cNvSpPr/>
          <p:nvPr/>
        </p:nvSpPr>
        <p:spPr>
          <a:xfrm>
            <a:off x="4420080" y="4447080"/>
            <a:ext cx="448560" cy="487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0"/>
          <p:cNvSpPr/>
          <p:nvPr/>
        </p:nvSpPr>
        <p:spPr>
          <a:xfrm>
            <a:off x="6594120" y="4453200"/>
            <a:ext cx="448560" cy="4874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9111600" y="1739520"/>
            <a:ext cx="1863000" cy="174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11480" y="141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entury Gothic"/>
              </a:rPr>
              <a:t>Workflow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52720" y="1371600"/>
            <a:ext cx="3867840" cy="734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4608000" y="2955240"/>
            <a:ext cx="527760" cy="551880"/>
          </a:xfrm>
          <a:prstGeom prst="cube">
            <a:avLst>
              <a:gd name="adj" fmla="val 25000"/>
            </a:avLst>
          </a:prstGeom>
          <a:ln>
            <a:round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5527080" y="2840760"/>
            <a:ext cx="527760" cy="551880"/>
          </a:xfrm>
          <a:prstGeom prst="cube">
            <a:avLst>
              <a:gd name="adj" fmla="val 25000"/>
            </a:avLst>
          </a:prstGeom>
          <a:ln>
            <a:round/>
          </a:ln>
          <a:effectLst>
            <a:outerShdw algn="ctr" blurRad="50800" dir="5400000" dist="50800" rotWithShape="0">
              <a:schemeClr val="accent1"/>
            </a:outerShdw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393960" y="2736000"/>
            <a:ext cx="527760" cy="494640"/>
          </a:xfrm>
          <a:prstGeom prst="cube">
            <a:avLst>
              <a:gd name="adj" fmla="val 25000"/>
            </a:avLst>
          </a:prstGeom>
          <a:ln>
            <a:round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6"/>
          <p:cNvSpPr/>
          <p:nvPr/>
        </p:nvSpPr>
        <p:spPr>
          <a:xfrm>
            <a:off x="5136480" y="3165480"/>
            <a:ext cx="3898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d528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"/>
          <p:cNvSpPr/>
          <p:nvPr/>
        </p:nvSpPr>
        <p:spPr>
          <a:xfrm>
            <a:off x="6055560" y="3051000"/>
            <a:ext cx="39708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d528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8"/>
          <p:cNvSpPr/>
          <p:nvPr/>
        </p:nvSpPr>
        <p:spPr>
          <a:xfrm>
            <a:off x="4636440" y="1506960"/>
            <a:ext cx="2275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Web Application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5669280" y="2107440"/>
            <a:ext cx="425880" cy="3196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9144000" y="1728000"/>
            <a:ext cx="1079640" cy="935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792000" y="1368000"/>
            <a:ext cx="1079640" cy="935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9360000" y="3672000"/>
            <a:ext cx="1079640" cy="935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3"/>
          <p:cNvSpPr/>
          <p:nvPr/>
        </p:nvSpPr>
        <p:spPr>
          <a:xfrm>
            <a:off x="720000" y="3096000"/>
            <a:ext cx="1079640" cy="935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4"/>
          <p:cNvSpPr/>
          <p:nvPr/>
        </p:nvSpPr>
        <p:spPr>
          <a:xfrm>
            <a:off x="2016000" y="1800000"/>
            <a:ext cx="158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5"/>
          <p:cNvSpPr/>
          <p:nvPr/>
        </p:nvSpPr>
        <p:spPr>
          <a:xfrm flipV="1">
            <a:off x="2016000" y="2808000"/>
            <a:ext cx="1440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6"/>
          <p:cNvSpPr/>
          <p:nvPr/>
        </p:nvSpPr>
        <p:spPr>
          <a:xfrm flipV="1">
            <a:off x="7632000" y="2160000"/>
            <a:ext cx="115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7"/>
          <p:cNvSpPr/>
          <p:nvPr/>
        </p:nvSpPr>
        <p:spPr>
          <a:xfrm>
            <a:off x="7632000" y="3024000"/>
            <a:ext cx="1296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47520" y="8964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entury Gothic"/>
              </a:rPr>
              <a:t>Future Enhancement and Challenges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50560" y="1308240"/>
            <a:ext cx="9602640" cy="32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entury Gothic"/>
              </a:rPr>
              <a:t>Full proof MultiSig Wallet: </a:t>
            </a:r>
            <a:endParaRPr b="0" lang="en-IN" sz="2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For enforcing multiple ownership.</a:t>
            </a:r>
            <a:endParaRPr b="0" lang="en-IN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Full proof IPFS</a:t>
            </a:r>
            <a:endParaRPr b="0" lang="en-IN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Completing POC with indivdual contribution</a:t>
            </a:r>
            <a:endParaRPr b="0" lang="en-IN" sz="1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entury Gothic"/>
              </a:rPr>
              <a:t>How to have transperance with conactless?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59120" y="12024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entury Gothic"/>
              </a:rPr>
              <a:t>Demo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887000" y="3113280"/>
            <a:ext cx="6217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5977c4"/>
                </a:solidFill>
                <a:uFillTx/>
                <a:latin typeface="Century Gothic"/>
                <a:ea typeface="DejaVu Sans"/>
                <a:hlinkClick r:id="rId1"/>
              </a:rPr>
              <a:t>Demo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19720" y="2489040"/>
            <a:ext cx="845244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Thank You !</a:t>
            </a:r>
            <a:endParaRPr b="0" lang="en-IN" sz="44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Application>LibreOffice/6.0.7.3$Linux_X86_64 LibreOffice_project/00m0$Build-3</Application>
  <Words>109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2020-02-02T09:06:49Z</dcterms:created>
  <dc:creator>Avinash Vazratkar</dc:creator>
  <dc:description/>
  <dc:language>en-IN</dc:language>
  <cp:lastModifiedBy/>
  <dcterms:modified xsi:type="dcterms:W3CDTF">2020-02-16T15:23:30Z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