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bin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bin-regular.fntdata"/><Relationship Id="rId14" Type="http://schemas.openxmlformats.org/officeDocument/2006/relationships/slide" Target="slides/slide9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Cab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7bc2029e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f7bc2029e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35c6b6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35c6b6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35c6b6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35c6b6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35c6b6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35c6b6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3b3764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33b3764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3b3764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3b3764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35c6b69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35c6b6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3b3766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3b3766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3b3766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3b3766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813334" y="601723"/>
            <a:ext cx="6477805" cy="19060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Gill Sans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4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812375" y="246980"/>
            <a:ext cx="37304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078248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813335" y="2646407"/>
            <a:ext cx="647780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3395932" y="-795449"/>
            <a:ext cx="2587960" cy="72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5937778" y="1740785"/>
            <a:ext cx="3494917" cy="121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2271857" y="-589123"/>
            <a:ext cx="3494917" cy="58716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7079333" y="599230"/>
            <a:ext cx="0" cy="3494917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090679" y="1317098"/>
            <a:ext cx="6482365" cy="14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90679" y="2854646"/>
            <a:ext cx="6472834" cy="7596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685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1090679" y="2853739"/>
            <a:ext cx="647283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85498" y="1508158"/>
            <a:ext cx="3483864" cy="25864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7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85393" y="603122"/>
            <a:ext cx="7205746" cy="792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4809272" y="1517252"/>
            <a:ext cx="3483864" cy="6016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4809272" y="2116118"/>
            <a:ext cx="3483864" cy="19780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8"/>
          <p:cNvCxnSpPr/>
          <p:nvPr/>
        </p:nvCxnSpPr>
        <p:spPr>
          <a:xfrm>
            <a:off x="1090422" y="1385316"/>
            <a:ext cx="720564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083503" y="599230"/>
            <a:ext cx="2454824" cy="16853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782786" y="599231"/>
            <a:ext cx="4509352" cy="349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083503" y="2404118"/>
            <a:ext cx="2456260" cy="16861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086210" y="2404118"/>
            <a:ext cx="2452118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5608040" y="361628"/>
            <a:ext cx="3055900" cy="3861826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088404" y="847135"/>
            <a:ext cx="4149246" cy="13729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6093292" y="841906"/>
            <a:ext cx="2093378" cy="289974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087747" y="2359494"/>
            <a:ext cx="4143303" cy="1502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085537" y="4102392"/>
            <a:ext cx="4145513" cy="24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085537" y="238980"/>
            <a:ext cx="4155753" cy="240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085537" y="2357704"/>
            <a:ext cx="414551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5F5"/>
            </a:gs>
            <a:gs pos="100000">
              <a:srgbClr val="D0CFC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>
            <a:gsLst>
              <a:gs pos="0">
                <a:srgbClr val="E7E6E6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4594860"/>
            <a:ext cx="9144000" cy="557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88684" y="1511799"/>
            <a:ext cx="7202456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857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57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57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665604" y="247777"/>
            <a:ext cx="2625536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088684" y="246980"/>
            <a:ext cx="4454127" cy="231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360045" y="599230"/>
            <a:ext cx="608264" cy="377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1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459631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5F5"/>
            </a:gs>
            <a:gs pos="100000">
              <a:srgbClr val="D0CFC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1683150" y="2682700"/>
            <a:ext cx="74610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1" lang="en" sz="1000">
                <a:latin typeface="Cabin"/>
                <a:ea typeface="Cabin"/>
                <a:cs typeface="Cabin"/>
                <a:sym typeface="Cabin"/>
              </a:rPr>
              <a:t>Interactive Voice Response (IVR)</a:t>
            </a:r>
            <a:r>
              <a:rPr lang="en" sz="1000">
                <a:latin typeface="Cabin"/>
                <a:ea typeface="Cabin"/>
                <a:cs typeface="Cabin"/>
                <a:sym typeface="Cabin"/>
              </a:rPr>
              <a:t> solution made to disseminate reliable information to the masses </a:t>
            </a:r>
            <a:r>
              <a:rPr lang="en" sz="1000"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lang="en" sz="1000">
                <a:latin typeface="Cabin"/>
                <a:ea typeface="Cabin"/>
                <a:cs typeface="Cabin"/>
                <a:sym typeface="Cabin"/>
              </a:rPr>
              <a:t>NLP</a:t>
            </a:r>
            <a:r>
              <a:rPr lang="en" sz="1000"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1" lang="en" sz="1000">
                <a:latin typeface="Cabin"/>
                <a:ea typeface="Cabin"/>
                <a:cs typeface="Cabin"/>
                <a:sym typeface="Cabin"/>
              </a:rPr>
              <a:t>crowdsourcing</a:t>
            </a:r>
            <a:r>
              <a:rPr lang="en" sz="1000">
                <a:latin typeface="Cabin"/>
                <a:ea typeface="Cabin"/>
                <a:cs typeface="Cabin"/>
                <a:sym typeface="Cabin"/>
              </a:rPr>
              <a:t> methods</a:t>
            </a:r>
            <a:endParaRPr b="1" sz="1000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65400" y="1842350"/>
            <a:ext cx="62082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F603E"/>
                </a:solidFill>
                <a:latin typeface="Gill Sans"/>
                <a:ea typeface="Gill Sans"/>
                <a:cs typeface="Gill Sans"/>
                <a:sym typeface="Gill Sans"/>
              </a:rPr>
              <a:t>CONVERSE</a:t>
            </a:r>
            <a:endParaRPr sz="2800">
              <a:solidFill>
                <a:srgbClr val="181E4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25" y="1844250"/>
            <a:ext cx="729400" cy="7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1757525" y="3896075"/>
            <a:ext cx="6467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Team Name: TALK AI TO ME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 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bin"/>
                <a:ea typeface="Cabin"/>
                <a:cs typeface="Cabin"/>
                <a:sym typeface="Cabin"/>
              </a:rPr>
              <a:t>Theme:</a:t>
            </a:r>
            <a:r>
              <a:rPr lang="en" sz="1600">
                <a:latin typeface="Cabin"/>
                <a:ea typeface="Cabin"/>
                <a:cs typeface="Cabin"/>
                <a:sym typeface="Cabin"/>
              </a:rPr>
              <a:t> Information Dissemination</a:t>
            </a:r>
            <a:endParaRPr sz="1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Due to the COVID-19 pandemic, there is a </a:t>
            </a:r>
            <a:r>
              <a:rPr b="1" lang="en"/>
              <a:t>rise of a lot of panic and confusion</a:t>
            </a:r>
            <a:r>
              <a:rPr lang="en"/>
              <a:t> amongst the public. </a:t>
            </a:r>
            <a:r>
              <a:rPr b="1" lang="en"/>
              <a:t>People want to know the precautionary steps, symptoms and other relevant news</a:t>
            </a:r>
            <a:r>
              <a:rPr lang="en"/>
              <a:t> regarding this pandemic but are often misguided with fake news or rumors instead. </a:t>
            </a:r>
            <a:r>
              <a:rPr b="1" lang="en"/>
              <a:t>Elderly individuals or people who aren't well-versed with using technology are exploited the most</a:t>
            </a:r>
            <a:r>
              <a:rPr lang="en"/>
              <a:t>. There is a need for a source of information for such people which is easily accessible, scalable and reliable.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603E"/>
                </a:solidFill>
                <a:latin typeface="Cabin"/>
                <a:ea typeface="Cabin"/>
                <a:cs typeface="Cabin"/>
                <a:sym typeface="Cabin"/>
              </a:rPr>
              <a:t>CONVERSE</a:t>
            </a:r>
            <a:br>
              <a:rPr lang="en">
                <a:latin typeface="Cabin"/>
                <a:ea typeface="Cabin"/>
                <a:cs typeface="Cabin"/>
                <a:sym typeface="Cabin"/>
              </a:rPr>
            </a:br>
            <a:r>
              <a:rPr lang="en">
                <a:latin typeface="Cabin"/>
                <a:ea typeface="Cabin"/>
                <a:cs typeface="Cabin"/>
                <a:sym typeface="Cabin"/>
              </a:rPr>
              <a:t>A one-stop </a:t>
            </a:r>
            <a:r>
              <a:rPr b="1" lang="en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Interactive Voice Response (IVR)</a:t>
            </a:r>
            <a:r>
              <a:rPr lang="en">
                <a:latin typeface="Cabin"/>
                <a:ea typeface="Cabin"/>
                <a:cs typeface="Cabin"/>
                <a:sym typeface="Cabin"/>
              </a:rPr>
              <a:t> solution (made using NLP models) </a:t>
            </a:r>
            <a:r>
              <a:rPr lang="en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hosted on an actual phone number</a:t>
            </a:r>
            <a:r>
              <a:rPr lang="en">
                <a:latin typeface="Cabin"/>
                <a:ea typeface="Cabin"/>
                <a:cs typeface="Cabin"/>
                <a:sym typeface="Cabin"/>
              </a:rPr>
              <a:t> (like Alexa but on a phone call) to </a:t>
            </a:r>
            <a:r>
              <a:rPr lang="en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disseminate reliable news, stats, and safety measures</a:t>
            </a:r>
            <a:r>
              <a:rPr lang="en">
                <a:latin typeface="Cabin"/>
                <a:ea typeface="Cabin"/>
                <a:cs typeface="Cabin"/>
                <a:sym typeface="Cabin"/>
              </a:rPr>
              <a:t> to the public so as to curb confusion and rumors amongst the masses along with features to aid the users in this time of crisis.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2661084" y="556364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bin"/>
                <a:ea typeface="Cabin"/>
                <a:cs typeface="Cabin"/>
                <a:sym typeface="Cabin"/>
              </a:rPr>
              <a:t>Solution (UI Wireframe)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723" y="1711375"/>
            <a:ext cx="4940827" cy="265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7813975" y="3601400"/>
            <a:ext cx="667800" cy="7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25" y="1711375"/>
            <a:ext cx="2429509" cy="265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-47025" y="4240775"/>
            <a:ext cx="3582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(Interactive Voice Response system)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532275" y="4287775"/>
            <a:ext cx="3281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ill Sans"/>
                <a:ea typeface="Gill Sans"/>
                <a:cs typeface="Gill Sans"/>
                <a:sym typeface="Gill Sans"/>
              </a:rPr>
              <a:t>(Admin Dashboard)</a:t>
            </a:r>
            <a:endParaRPr b="1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75" y="-182750"/>
            <a:ext cx="7666576" cy="53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553200" y="1328825"/>
            <a:ext cx="80376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Reachability is the biggest plus point here as people who aren’t well-versed with technology can also use it due to it’s dial-and-talk capability</a:t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Highly scalable with no hardware dependencies and easy to deploy software</a:t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Monitor the needs of the public from kilometers away using crowdsourcing methodology</a:t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Collect grievance reports from different areas and display it on the dashboard for a better analysis of the current situation</a:t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Bridges the gap between the supply-and-demand chain by connecting potential customers directly to vendors</a:t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Can be immediately deployed </a:t>
            </a:r>
            <a:r>
              <a:rPr lang="en">
                <a:latin typeface="Gill Sans"/>
                <a:ea typeface="Gill Sans"/>
                <a:cs typeface="Gill Sans"/>
                <a:sym typeface="Gill Sans"/>
              </a:rPr>
              <a:t>which is currently the need of the hour for our nation as well as for the whole world.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53200" y="1328825"/>
            <a:ext cx="80376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Act as a front-line tool for helpline call centers so they can cater to the more prioritized clients</a:t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This helps the elderly and the tech illiterate population to readily keep upto date with reliable information regarding this ongoing pandemic and protect themselves better</a:t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Government’s public announcements will have a better reach towards the public with this application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088684" y="1511799"/>
            <a:ext cx="72024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Firebase (real-time DB)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Twilio API (IVR + Autopilot)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Amazon Polly (for Hindi lang support)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BeautifulSoup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Flask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HTML/CSS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Javascript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Bootstrap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088684" y="603389"/>
            <a:ext cx="7202400" cy="7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147175" y="1711375"/>
            <a:ext cx="7259100" cy="26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Built-in Hindi language support with better accuracy</a:t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Supporting a much wider range of essentials for orders</a:t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-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A dedicated platform for vendor registration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