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1" r:id="rId6"/>
    <p:sldId id="259" r:id="rId7"/>
    <p:sldId id="265" r:id="rId8"/>
    <p:sldId id="260" r:id="rId9"/>
    <p:sldId id="270" r:id="rId10"/>
    <p:sldId id="266" r:id="rId11"/>
    <p:sldId id="27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23E"/>
    <a:srgbClr val="D062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82" d="100"/>
          <a:sy n="82"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162666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34627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46242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835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204585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207309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2251544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119917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80141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4094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195083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60367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83623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97286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561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376731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69242-66B1-42AA-BBDF-7E0294EBA2B8}" type="datetimeFigureOut">
              <a:rPr lang="en-IN" smtClean="0"/>
              <a:t>12-07-2020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004F6E9-6819-448E-BE11-049DEB771E46}" type="slidenum">
              <a:rPr lang="en-IN" smtClean="0"/>
              <a:t>‹#›</a:t>
            </a:fld>
            <a:endParaRPr lang="en-IN" dirty="0"/>
          </a:p>
        </p:txBody>
      </p:sp>
    </p:spTree>
    <p:extLst>
      <p:ext uri="{BB962C8B-B14F-4D97-AF65-F5344CB8AC3E}">
        <p14:creationId xmlns:p14="http://schemas.microsoft.com/office/powerpoint/2010/main" val="121750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3D69242-66B1-42AA-BBDF-7E0294EBA2B8}" type="datetimeFigureOut">
              <a:rPr lang="en-IN" smtClean="0"/>
              <a:t>12-07-2020</a:t>
            </a:fld>
            <a:endParaRPr lang="en-IN"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04F6E9-6819-448E-BE11-049DEB771E46}" type="slidenum">
              <a:rPr lang="en-IN" smtClean="0"/>
              <a:t>‹#›</a:t>
            </a:fld>
            <a:endParaRPr lang="en-IN" dirty="0"/>
          </a:p>
        </p:txBody>
      </p:sp>
    </p:spTree>
    <p:extLst>
      <p:ext uri="{BB962C8B-B14F-4D97-AF65-F5344CB8AC3E}">
        <p14:creationId xmlns:p14="http://schemas.microsoft.com/office/powerpoint/2010/main" val="1456458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3954-2A0D-4192-86E1-2A73F48E85AF}"/>
              </a:ext>
            </a:extLst>
          </p:cNvPr>
          <p:cNvSpPr>
            <a:spLocks noGrp="1"/>
          </p:cNvSpPr>
          <p:nvPr>
            <p:ph type="ctrTitle"/>
          </p:nvPr>
        </p:nvSpPr>
        <p:spPr>
          <a:xfrm>
            <a:off x="1451397" y="1438499"/>
            <a:ext cx="9440034" cy="1828801"/>
          </a:xfrm>
        </p:spPr>
        <p:txBody>
          <a:bodyPr/>
          <a:lstStyle/>
          <a:p>
            <a:br>
              <a:rPr lang="en-IN" dirty="0"/>
            </a:br>
            <a:r>
              <a:rPr lang="en-IN" dirty="0"/>
              <a:t>INTERNITY FOUNDATION</a:t>
            </a:r>
          </a:p>
        </p:txBody>
      </p:sp>
      <p:sp>
        <p:nvSpPr>
          <p:cNvPr id="3" name="Subtitle 2">
            <a:extLst>
              <a:ext uri="{FF2B5EF4-FFF2-40B4-BE49-F238E27FC236}">
                <a16:creationId xmlns:a16="http://schemas.microsoft.com/office/drawing/2014/main" id="{7454373C-E900-4905-8913-DE707BA75CFB}"/>
              </a:ext>
            </a:extLst>
          </p:cNvPr>
          <p:cNvSpPr>
            <a:spLocks noGrp="1"/>
          </p:cNvSpPr>
          <p:nvPr>
            <p:ph type="subTitle" idx="1"/>
          </p:nvPr>
        </p:nvSpPr>
        <p:spPr>
          <a:xfrm>
            <a:off x="0" y="2836643"/>
            <a:ext cx="12192000" cy="4999702"/>
          </a:xfrm>
        </p:spPr>
        <p:txBody>
          <a:bodyPr/>
          <a:lstStyle/>
          <a:p>
            <a:endParaRPr lang="en-IN" dirty="0"/>
          </a:p>
          <a:p>
            <a:endParaRPr lang="en-IN" dirty="0"/>
          </a:p>
          <a:p>
            <a:endParaRPr lang="en-IN" dirty="0"/>
          </a:p>
          <a:p>
            <a:r>
              <a:rPr lang="en-IN" dirty="0"/>
              <a:t>FACE RECOGNITION ANALYTICS SYSTEM</a:t>
            </a:r>
          </a:p>
          <a:p>
            <a:r>
              <a:rPr lang="en-IN" dirty="0"/>
              <a:t>  </a:t>
            </a:r>
          </a:p>
          <a:p>
            <a:endParaRPr lang="en-IN" dirty="0">
              <a:effectLst/>
            </a:endParaRPr>
          </a:p>
        </p:txBody>
      </p:sp>
      <p:pic>
        <p:nvPicPr>
          <p:cNvPr id="5" name="Picture 4">
            <a:extLst>
              <a:ext uri="{FF2B5EF4-FFF2-40B4-BE49-F238E27FC236}">
                <a16:creationId xmlns:a16="http://schemas.microsoft.com/office/drawing/2014/main" id="{A9080DDE-C118-4FE2-A426-7ADEC389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658" y="0"/>
            <a:ext cx="2686639" cy="1951348"/>
          </a:xfrm>
          <a:prstGeom prst="rect">
            <a:avLst/>
          </a:prstGeom>
          <a:solidFill>
            <a:schemeClr val="tx1"/>
          </a:solidFill>
        </p:spPr>
      </p:pic>
      <p:sp>
        <p:nvSpPr>
          <p:cNvPr id="6" name="TextBox 5">
            <a:extLst>
              <a:ext uri="{FF2B5EF4-FFF2-40B4-BE49-F238E27FC236}">
                <a16:creationId xmlns:a16="http://schemas.microsoft.com/office/drawing/2014/main" id="{4E48AE0A-6840-4591-B459-3D7A16FAFCA8}"/>
              </a:ext>
            </a:extLst>
          </p:cNvPr>
          <p:cNvSpPr txBox="1"/>
          <p:nvPr/>
        </p:nvSpPr>
        <p:spPr>
          <a:xfrm>
            <a:off x="7928112" y="4738306"/>
            <a:ext cx="4422914" cy="2031325"/>
          </a:xfrm>
          <a:prstGeom prst="rect">
            <a:avLst/>
          </a:prstGeom>
          <a:noFill/>
        </p:spPr>
        <p:txBody>
          <a:bodyPr wrap="square" rtlCol="0">
            <a:spAutoFit/>
          </a:bodyPr>
          <a:lstStyle/>
          <a:p>
            <a:r>
              <a:rPr lang="en-IN" dirty="0">
                <a:latin typeface="Bahnschrift SemiBold" panose="020B0502040204020203" pitchFamily="34" charset="0"/>
              </a:rPr>
              <a:t>                         Team: Technocrat</a:t>
            </a:r>
          </a:p>
          <a:p>
            <a:r>
              <a:rPr lang="en-IN" dirty="0">
                <a:latin typeface="Bahnschrift SemiBold" panose="020B0502040204020203" pitchFamily="34" charset="0"/>
              </a:rPr>
              <a:t>                         Team id: 3019</a:t>
            </a:r>
          </a:p>
          <a:p>
            <a:r>
              <a:rPr lang="en-IN" dirty="0">
                <a:latin typeface="Bahnschrift SemiBold" panose="020B0502040204020203" pitchFamily="34" charset="0"/>
              </a:rPr>
              <a:t>                         Team members: </a:t>
            </a:r>
          </a:p>
          <a:p>
            <a:r>
              <a:rPr lang="en-IN" dirty="0">
                <a:latin typeface="Bahnschrift SemiBold" panose="020B0502040204020203" pitchFamily="34" charset="0"/>
              </a:rPr>
              <a:t>                          VAIBHAV NOHRIA</a:t>
            </a:r>
          </a:p>
          <a:p>
            <a:r>
              <a:rPr lang="en-IN" dirty="0">
                <a:latin typeface="Bahnschrift SemiBold" panose="020B0502040204020203" pitchFamily="34" charset="0"/>
              </a:rPr>
              <a:t>                          GAURANSH SINGH</a:t>
            </a:r>
          </a:p>
          <a:p>
            <a:r>
              <a:rPr lang="en-IN" dirty="0">
                <a:latin typeface="Bahnschrift SemiBold" panose="020B0502040204020203" pitchFamily="34" charset="0"/>
              </a:rPr>
              <a:t>                          PRIYANKA PARASHAR</a:t>
            </a:r>
          </a:p>
          <a:p>
            <a:r>
              <a:rPr lang="en-IN" dirty="0">
                <a:latin typeface="Bahnschrift SemiBold" panose="020B0502040204020203" pitchFamily="34" charset="0"/>
              </a:rPr>
              <a:t>                        </a:t>
            </a:r>
          </a:p>
        </p:txBody>
      </p:sp>
    </p:spTree>
    <p:extLst>
      <p:ext uri="{BB962C8B-B14F-4D97-AF65-F5344CB8AC3E}">
        <p14:creationId xmlns:p14="http://schemas.microsoft.com/office/powerpoint/2010/main" val="355812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9531-3AAA-4784-967C-35B37D386144}"/>
              </a:ext>
            </a:extLst>
          </p:cNvPr>
          <p:cNvSpPr>
            <a:spLocks noGrp="1"/>
          </p:cNvSpPr>
          <p:nvPr>
            <p:ph type="title"/>
          </p:nvPr>
        </p:nvSpPr>
        <p:spPr/>
        <p:txBody>
          <a:bodyPr/>
          <a:lstStyle/>
          <a:p>
            <a:r>
              <a:rPr lang="en-IN" dirty="0"/>
              <a:t>FACE RECOGNITION </a:t>
            </a:r>
          </a:p>
        </p:txBody>
      </p:sp>
      <p:sp>
        <p:nvSpPr>
          <p:cNvPr id="3" name="Content Placeholder 2">
            <a:extLst>
              <a:ext uri="{FF2B5EF4-FFF2-40B4-BE49-F238E27FC236}">
                <a16:creationId xmlns:a16="http://schemas.microsoft.com/office/drawing/2014/main" id="{B1C7EF23-7D3C-44FB-92A1-7B16608FACE2}"/>
              </a:ext>
            </a:extLst>
          </p:cNvPr>
          <p:cNvSpPr>
            <a:spLocks noGrp="1"/>
          </p:cNvSpPr>
          <p:nvPr>
            <p:ph idx="1"/>
          </p:nvPr>
        </p:nvSpPr>
        <p:spPr>
          <a:xfrm>
            <a:off x="828954" y="1459072"/>
            <a:ext cx="10700028" cy="4970009"/>
          </a:xfrm>
        </p:spPr>
        <p:txBody>
          <a:bodyPr>
            <a:normAutofit fontScale="25000" lnSpcReduction="20000"/>
          </a:bodyPr>
          <a:lstStyle/>
          <a:p>
            <a:pPr marL="36900" indent="0">
              <a:lnSpc>
                <a:spcPct val="170000"/>
              </a:lnSpc>
              <a:buNone/>
            </a:pPr>
            <a:endParaRPr lang="en-IN" sz="5000" dirty="0"/>
          </a:p>
          <a:p>
            <a:pPr>
              <a:lnSpc>
                <a:spcPct val="170000"/>
              </a:lnSpc>
            </a:pPr>
            <a:r>
              <a:rPr lang="en-IN" sz="6400" dirty="0"/>
              <a:t>The extracted faces that are stored in the database, now act as a dataset.</a:t>
            </a:r>
          </a:p>
          <a:p>
            <a:pPr>
              <a:lnSpc>
                <a:spcPct val="170000"/>
              </a:lnSpc>
            </a:pPr>
            <a:r>
              <a:rPr lang="en-IN" sz="6400" dirty="0"/>
              <a:t>We are using </a:t>
            </a:r>
            <a:r>
              <a:rPr lang="en-IN" sz="6400" dirty="0" err="1"/>
              <a:t>cnn</a:t>
            </a:r>
            <a:r>
              <a:rPr lang="en-IN" sz="6400" dirty="0"/>
              <a:t> deep learning model.</a:t>
            </a:r>
          </a:p>
          <a:p>
            <a:pPr>
              <a:lnSpc>
                <a:spcPct val="170000"/>
              </a:lnSpc>
            </a:pPr>
            <a:r>
              <a:rPr lang="en-IN" sz="6400" dirty="0"/>
              <a:t>Whenever a face is detected from the video imported by the user, it is compared with the stored faces in the database so that we can observe number of times a person has been seen.</a:t>
            </a:r>
          </a:p>
          <a:p>
            <a:pPr>
              <a:lnSpc>
                <a:spcPct val="170000"/>
              </a:lnSpc>
            </a:pPr>
            <a:r>
              <a:rPr lang="en-IN" sz="6400" dirty="0"/>
              <a:t>For every new face detected, the model creates a new face id along with it’s occurring time stamp. And the same process is followed.</a:t>
            </a:r>
          </a:p>
          <a:p>
            <a:pPr>
              <a:lnSpc>
                <a:spcPct val="170000"/>
              </a:lnSpc>
            </a:pPr>
            <a:r>
              <a:rPr lang="en-IN" sz="6400" dirty="0"/>
              <a:t>All the face id’s detected along with time stamp are then sent to a empty csv file. </a:t>
            </a:r>
          </a:p>
          <a:p>
            <a:pPr>
              <a:lnSpc>
                <a:spcPct val="170000"/>
              </a:lnSpc>
            </a:pPr>
            <a:r>
              <a:rPr lang="en-IN" sz="6400" dirty="0"/>
              <a:t>(Note: Highly recommended)</a:t>
            </a:r>
          </a:p>
          <a:p>
            <a:pPr marL="36900" indent="0">
              <a:lnSpc>
                <a:spcPct val="170000"/>
              </a:lnSpc>
              <a:buNone/>
            </a:pPr>
            <a:r>
              <a:rPr lang="en-IN" sz="6400" dirty="0"/>
              <a:t>The csv file should not be opened at the time of facial recognition process is going on as it would result into an error. The type of csv file should be utf-8 which is suitable for our encoding technique.</a:t>
            </a:r>
          </a:p>
          <a:p>
            <a:pPr marL="36900" indent="0">
              <a:lnSpc>
                <a:spcPct val="170000"/>
              </a:lnSpc>
              <a:buNone/>
            </a:pPr>
            <a:r>
              <a:rPr lang="en-IN" sz="6400" dirty="0"/>
              <a:t>    </a:t>
            </a:r>
          </a:p>
          <a:p>
            <a:endParaRPr lang="en-IN" dirty="0"/>
          </a:p>
        </p:txBody>
      </p:sp>
    </p:spTree>
    <p:extLst>
      <p:ext uri="{BB962C8B-B14F-4D97-AF65-F5344CB8AC3E}">
        <p14:creationId xmlns:p14="http://schemas.microsoft.com/office/powerpoint/2010/main" val="50134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4064-7C3B-4466-90D6-972E471A1689}"/>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1F1EBEEB-9AFD-4C11-B927-450B7A25738D}"/>
              </a:ext>
            </a:extLst>
          </p:cNvPr>
          <p:cNvSpPr>
            <a:spLocks noGrp="1"/>
          </p:cNvSpPr>
          <p:nvPr>
            <p:ph idx="1"/>
          </p:nvPr>
        </p:nvSpPr>
        <p:spPr/>
        <p:txBody>
          <a:bodyPr/>
          <a:lstStyle/>
          <a:p>
            <a:r>
              <a:rPr lang="en-IN" sz="2400" dirty="0"/>
              <a:t>For facial recognition we are using CNN model. It is more efficient model than HOG and gives better results according to the suitable tolerance but lack behind in computation speed.</a:t>
            </a:r>
          </a:p>
          <a:p>
            <a:r>
              <a:rPr lang="en-IN" sz="2400" dirty="0"/>
              <a:t> The formulated deep learning model depends completely on the type of processor and RAM.</a:t>
            </a:r>
          </a:p>
          <a:p>
            <a:r>
              <a:rPr lang="en-IN" sz="2400" dirty="0"/>
              <a:t>The better the hardware, the faster the model.</a:t>
            </a:r>
          </a:p>
          <a:p>
            <a:endParaRPr lang="en-IN" dirty="0"/>
          </a:p>
        </p:txBody>
      </p:sp>
    </p:spTree>
    <p:extLst>
      <p:ext uri="{BB962C8B-B14F-4D97-AF65-F5344CB8AC3E}">
        <p14:creationId xmlns:p14="http://schemas.microsoft.com/office/powerpoint/2010/main" val="240098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F0F1-E2D8-415A-9266-BC1420501FA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6516BCE-C38B-461A-8A7A-0B4422478637}"/>
              </a:ext>
            </a:extLst>
          </p:cNvPr>
          <p:cNvSpPr>
            <a:spLocks noGrp="1"/>
          </p:cNvSpPr>
          <p:nvPr>
            <p:ph idx="1"/>
          </p:nvPr>
        </p:nvSpPr>
        <p:spPr>
          <a:xfrm>
            <a:off x="913795" y="3095689"/>
            <a:ext cx="10353762" cy="666622"/>
          </a:xfrm>
        </p:spPr>
        <p:txBody>
          <a:bodyPr>
            <a:normAutofit/>
          </a:bodyPr>
          <a:lstStyle/>
          <a:p>
            <a:pPr marL="36900" indent="0" algn="ctr">
              <a:buNone/>
            </a:pPr>
            <a:r>
              <a:rPr lang="en-IN" sz="3600" b="1" dirty="0"/>
              <a:t>THANK YOU</a:t>
            </a:r>
          </a:p>
        </p:txBody>
      </p:sp>
    </p:spTree>
    <p:extLst>
      <p:ext uri="{BB962C8B-B14F-4D97-AF65-F5344CB8AC3E}">
        <p14:creationId xmlns:p14="http://schemas.microsoft.com/office/powerpoint/2010/main" val="325907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54C3-2202-4260-858C-4845513750D1}"/>
              </a:ext>
            </a:extLst>
          </p:cNvPr>
          <p:cNvSpPr>
            <a:spLocks noGrp="1"/>
          </p:cNvSpPr>
          <p:nvPr>
            <p:ph type="title"/>
          </p:nvPr>
        </p:nvSpPr>
        <p:spPr/>
        <p:txBody>
          <a:bodyPr/>
          <a:lstStyle/>
          <a:p>
            <a:pPr algn="l"/>
            <a:r>
              <a:rPr lang="en-IN" dirty="0"/>
              <a:t>CONTEXT:</a:t>
            </a:r>
          </a:p>
        </p:txBody>
      </p:sp>
      <p:sp>
        <p:nvSpPr>
          <p:cNvPr id="3" name="Content Placeholder 2">
            <a:extLst>
              <a:ext uri="{FF2B5EF4-FFF2-40B4-BE49-F238E27FC236}">
                <a16:creationId xmlns:a16="http://schemas.microsoft.com/office/drawing/2014/main" id="{3E3B67D2-D254-4DA3-AD84-C5179A9BC811}"/>
              </a:ext>
            </a:extLst>
          </p:cNvPr>
          <p:cNvSpPr>
            <a:spLocks noGrp="1"/>
          </p:cNvSpPr>
          <p:nvPr>
            <p:ph idx="1"/>
          </p:nvPr>
        </p:nvSpPr>
        <p:spPr/>
        <p:txBody>
          <a:bodyPr/>
          <a:lstStyle/>
          <a:p>
            <a:pPr>
              <a:lnSpc>
                <a:spcPct val="150000"/>
              </a:lnSpc>
            </a:pPr>
            <a:r>
              <a:rPr lang="en-IN" dirty="0"/>
              <a:t>Problem Statement</a:t>
            </a:r>
          </a:p>
          <a:p>
            <a:pPr>
              <a:lnSpc>
                <a:spcPct val="150000"/>
              </a:lnSpc>
            </a:pPr>
            <a:r>
              <a:rPr lang="en-IN" dirty="0"/>
              <a:t>Introduction</a:t>
            </a:r>
          </a:p>
          <a:p>
            <a:pPr>
              <a:lnSpc>
                <a:spcPct val="150000"/>
              </a:lnSpc>
            </a:pPr>
            <a:r>
              <a:rPr lang="en-IN" dirty="0"/>
              <a:t>Face Detection</a:t>
            </a:r>
          </a:p>
          <a:p>
            <a:pPr>
              <a:lnSpc>
                <a:spcPct val="150000"/>
              </a:lnSpc>
            </a:pPr>
            <a:r>
              <a:rPr lang="en-IN" dirty="0"/>
              <a:t>Face Extraction</a:t>
            </a:r>
          </a:p>
          <a:p>
            <a:pPr>
              <a:lnSpc>
                <a:spcPct val="150000"/>
              </a:lnSpc>
            </a:pPr>
            <a:r>
              <a:rPr lang="en-IN" dirty="0"/>
              <a:t>Face Recognition</a:t>
            </a:r>
          </a:p>
          <a:p>
            <a:pPr>
              <a:lnSpc>
                <a:spcPct val="150000"/>
              </a:lnSpc>
            </a:pPr>
            <a:r>
              <a:rPr lang="en-IN" dirty="0"/>
              <a:t>Limitations</a:t>
            </a:r>
          </a:p>
          <a:p>
            <a:endParaRPr lang="en-IN" dirty="0"/>
          </a:p>
        </p:txBody>
      </p:sp>
    </p:spTree>
    <p:extLst>
      <p:ext uri="{BB962C8B-B14F-4D97-AF65-F5344CB8AC3E}">
        <p14:creationId xmlns:p14="http://schemas.microsoft.com/office/powerpoint/2010/main" val="65211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AFB8-A4EB-4AC3-A660-631D50FE788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FCF4D31-B65B-4AF6-A6ED-00A89C6632EB}"/>
              </a:ext>
            </a:extLst>
          </p:cNvPr>
          <p:cNvSpPr>
            <a:spLocks noGrp="1"/>
          </p:cNvSpPr>
          <p:nvPr>
            <p:ph idx="1"/>
          </p:nvPr>
        </p:nvSpPr>
        <p:spPr/>
        <p:txBody>
          <a:bodyPr/>
          <a:lstStyle/>
          <a:p>
            <a:r>
              <a:rPr lang="en-US" dirty="0"/>
              <a:t>Build a face recognition analytics system for law enforcement agencies.</a:t>
            </a:r>
          </a:p>
          <a:p>
            <a:endParaRPr lang="en-IN" dirty="0"/>
          </a:p>
        </p:txBody>
      </p:sp>
      <p:pic>
        <p:nvPicPr>
          <p:cNvPr id="5" name="Picture 4">
            <a:extLst>
              <a:ext uri="{FF2B5EF4-FFF2-40B4-BE49-F238E27FC236}">
                <a16:creationId xmlns:a16="http://schemas.microsoft.com/office/drawing/2014/main" id="{56C9116F-E0D0-4117-8F3F-DE5F708BF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54" y="2328420"/>
            <a:ext cx="7390614" cy="3462780"/>
          </a:xfrm>
          <a:prstGeom prst="rect">
            <a:avLst/>
          </a:prstGeom>
        </p:spPr>
      </p:pic>
    </p:spTree>
    <p:extLst>
      <p:ext uri="{BB962C8B-B14F-4D97-AF65-F5344CB8AC3E}">
        <p14:creationId xmlns:p14="http://schemas.microsoft.com/office/powerpoint/2010/main" val="95261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D0F5-12F9-4D57-98A3-F5BD0D3A0AB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33352DF-A5A9-4C7F-9F9D-821432D67C1A}"/>
              </a:ext>
            </a:extLst>
          </p:cNvPr>
          <p:cNvSpPr>
            <a:spLocks noGrp="1"/>
          </p:cNvSpPr>
          <p:nvPr>
            <p:ph idx="1"/>
          </p:nvPr>
        </p:nvSpPr>
        <p:spPr>
          <a:xfrm>
            <a:off x="0" y="353961"/>
            <a:ext cx="12192000" cy="6504038"/>
          </a:xfrm>
        </p:spPr>
        <p:txBody>
          <a:bodyPr>
            <a:normAutofit/>
          </a:bodyPr>
          <a:lstStyle/>
          <a:p>
            <a:pPr marL="36900" indent="0" algn="ctr">
              <a:buNone/>
            </a:pPr>
            <a:r>
              <a:rPr lang="en-IN" sz="3200" b="1" dirty="0">
                <a:effectLst>
                  <a:outerShdw blurRad="38100" dist="38100" dir="2700000" algn="tl">
                    <a:srgbClr val="000000">
                      <a:alpha val="43137"/>
                    </a:srgbClr>
                  </a:outerShdw>
                </a:effectLst>
              </a:rPr>
              <a:t>Introduction</a:t>
            </a:r>
          </a:p>
          <a:p>
            <a:pPr>
              <a:buFont typeface="Wingdings" panose="05000000000000000000" pitchFamily="2" charset="2"/>
              <a:buChar char="q"/>
            </a:pPr>
            <a:endParaRPr lang="en-IN" sz="2400" dirty="0"/>
          </a:p>
          <a:p>
            <a:pPr>
              <a:lnSpc>
                <a:spcPct val="150000"/>
              </a:lnSpc>
              <a:buFont typeface="Wingdings" panose="05000000000000000000" pitchFamily="2" charset="2"/>
              <a:buChar char="q"/>
            </a:pPr>
            <a:r>
              <a:rPr lang="en-IN" sz="2400" dirty="0"/>
              <a:t>The presented model is a type of face recognition analytic system for law enforcement agencies. </a:t>
            </a:r>
          </a:p>
          <a:p>
            <a:pPr>
              <a:lnSpc>
                <a:spcPct val="150000"/>
              </a:lnSpc>
              <a:buFont typeface="Wingdings" panose="05000000000000000000" pitchFamily="2" charset="2"/>
              <a:buChar char="q"/>
            </a:pPr>
            <a:r>
              <a:rPr lang="en-IN" sz="2400" dirty="0"/>
              <a:t>It helps to enhance the security system of India where crime is rising in such an alarming rate.</a:t>
            </a:r>
          </a:p>
          <a:p>
            <a:pPr>
              <a:lnSpc>
                <a:spcPct val="150000"/>
              </a:lnSpc>
              <a:buFont typeface="Wingdings" panose="05000000000000000000" pitchFamily="2" charset="2"/>
              <a:buChar char="q"/>
            </a:pPr>
            <a:r>
              <a:rPr lang="en-IN" sz="2400" dirty="0"/>
              <a:t>Basically it is a video analyser, which records certain patterns from different videos.</a:t>
            </a:r>
          </a:p>
          <a:p>
            <a:pPr>
              <a:lnSpc>
                <a:spcPct val="150000"/>
              </a:lnSpc>
              <a:buFont typeface="Wingdings" panose="05000000000000000000" pitchFamily="2" charset="2"/>
              <a:buChar char="q"/>
            </a:pPr>
            <a:r>
              <a:rPr lang="en-IN" sz="2400" dirty="0"/>
              <a:t>The task of this model is to analyse a short video and capture the faces of people and compare those with the other videos to count that how many times the person is seen and also at what time.   </a:t>
            </a:r>
          </a:p>
        </p:txBody>
      </p:sp>
    </p:spTree>
    <p:extLst>
      <p:ext uri="{BB962C8B-B14F-4D97-AF65-F5344CB8AC3E}">
        <p14:creationId xmlns:p14="http://schemas.microsoft.com/office/powerpoint/2010/main" val="145602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E680-6F4B-4FDF-AE9C-3E4B4394F2F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ACA8969-44EE-420B-992B-78C8F25D306E}"/>
              </a:ext>
            </a:extLst>
          </p:cNvPr>
          <p:cNvSpPr>
            <a:spLocks noGrp="1"/>
          </p:cNvSpPr>
          <p:nvPr>
            <p:ph idx="1"/>
          </p:nvPr>
        </p:nvSpPr>
        <p:spPr>
          <a:xfrm>
            <a:off x="0" y="0"/>
            <a:ext cx="12192000" cy="6857999"/>
          </a:xfrm>
        </p:spPr>
        <p:txBody>
          <a:bodyPr/>
          <a:lstStyle/>
          <a:p>
            <a:pPr marL="36900" indent="0">
              <a:buNone/>
            </a:pPr>
            <a:r>
              <a:rPr lang="en-IN" dirty="0"/>
              <a:t>This model is based on following flow chart: </a:t>
            </a:r>
          </a:p>
          <a:p>
            <a:pPr marL="36900" indent="0">
              <a:buNone/>
            </a:pPr>
            <a:endParaRPr lang="en-IN" dirty="0"/>
          </a:p>
        </p:txBody>
      </p:sp>
      <p:pic>
        <p:nvPicPr>
          <p:cNvPr id="5" name="Picture 4">
            <a:extLst>
              <a:ext uri="{FF2B5EF4-FFF2-40B4-BE49-F238E27FC236}">
                <a16:creationId xmlns:a16="http://schemas.microsoft.com/office/drawing/2014/main" id="{37FF71AB-73D4-4ED5-AEAB-7A2EE0F0C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3" y="389878"/>
            <a:ext cx="10629276" cy="5946263"/>
          </a:xfrm>
          <a:prstGeom prst="rect">
            <a:avLst/>
          </a:prstGeom>
        </p:spPr>
      </p:pic>
      <p:sp>
        <p:nvSpPr>
          <p:cNvPr id="4" name="Rectangle 3">
            <a:extLst>
              <a:ext uri="{FF2B5EF4-FFF2-40B4-BE49-F238E27FC236}">
                <a16:creationId xmlns:a16="http://schemas.microsoft.com/office/drawing/2014/main" id="{3198C09D-5263-4BC9-919D-192F9A034E93}"/>
              </a:ext>
            </a:extLst>
          </p:cNvPr>
          <p:cNvSpPr/>
          <p:nvPr/>
        </p:nvSpPr>
        <p:spPr>
          <a:xfrm>
            <a:off x="1300899" y="3363010"/>
            <a:ext cx="1480008" cy="1096395"/>
          </a:xfrm>
          <a:prstGeom prst="rect">
            <a:avLst/>
          </a:prstGeom>
          <a:solidFill>
            <a:srgbClr val="F89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i="1" dirty="0">
                <a:latin typeface="Calibri" panose="020F0502020204030204" pitchFamily="34" charset="0"/>
                <a:cs typeface="Calibri" panose="020F0502020204030204" pitchFamily="34" charset="0"/>
              </a:rPr>
              <a:t>Display time stamp of the  detected user id</a:t>
            </a:r>
          </a:p>
        </p:txBody>
      </p:sp>
    </p:spTree>
    <p:extLst>
      <p:ext uri="{BB962C8B-B14F-4D97-AF65-F5344CB8AC3E}">
        <p14:creationId xmlns:p14="http://schemas.microsoft.com/office/powerpoint/2010/main" val="232103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0F2-6C45-4AF0-A802-921B9181D9B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36E511F-BF92-400E-B663-155FEA5316E0}"/>
              </a:ext>
            </a:extLst>
          </p:cNvPr>
          <p:cNvSpPr>
            <a:spLocks noGrp="1"/>
          </p:cNvSpPr>
          <p:nvPr>
            <p:ph idx="1"/>
          </p:nvPr>
        </p:nvSpPr>
        <p:spPr>
          <a:xfrm>
            <a:off x="0" y="262527"/>
            <a:ext cx="12192000" cy="6602360"/>
          </a:xfrm>
        </p:spPr>
        <p:txBody>
          <a:bodyPr>
            <a:normAutofit/>
          </a:bodyPr>
          <a:lstStyle/>
          <a:p>
            <a:pPr marL="36900" indent="0" algn="ctr">
              <a:buNone/>
            </a:pPr>
            <a:r>
              <a:rPr lang="en-IN" sz="4000" b="1" dirty="0"/>
              <a:t>Face Detection</a:t>
            </a:r>
          </a:p>
          <a:p>
            <a:pPr>
              <a:lnSpc>
                <a:spcPct val="150000"/>
              </a:lnSpc>
              <a:buFont typeface="Wingdings" panose="05000000000000000000" pitchFamily="2" charset="2"/>
              <a:buChar char="q"/>
            </a:pPr>
            <a:r>
              <a:rPr lang="en-IN" sz="2200" dirty="0"/>
              <a:t>The formulated model uses following libraries:</a:t>
            </a:r>
          </a:p>
          <a:p>
            <a:pPr>
              <a:lnSpc>
                <a:spcPct val="150000"/>
              </a:lnSpc>
              <a:spcBef>
                <a:spcPts val="0"/>
              </a:spcBef>
              <a:spcAft>
                <a:spcPts val="0"/>
              </a:spcAft>
              <a:buFont typeface="Arial" panose="020B0604020202020204" pitchFamily="34" charset="0"/>
              <a:buChar char="•"/>
            </a:pPr>
            <a:r>
              <a:rPr lang="en-IN" sz="2200" dirty="0"/>
              <a:t>cv2</a:t>
            </a:r>
          </a:p>
          <a:p>
            <a:pPr>
              <a:lnSpc>
                <a:spcPct val="150000"/>
              </a:lnSpc>
              <a:spcBef>
                <a:spcPts val="0"/>
              </a:spcBef>
              <a:spcAft>
                <a:spcPts val="0"/>
              </a:spcAft>
              <a:buFont typeface="Arial" panose="020B0604020202020204" pitchFamily="34" charset="0"/>
              <a:buChar char="•"/>
            </a:pPr>
            <a:r>
              <a:rPr lang="en-IN" sz="2200" dirty="0" err="1"/>
              <a:t>dlib</a:t>
            </a:r>
            <a:endParaRPr lang="en-IN" sz="2200" dirty="0"/>
          </a:p>
          <a:p>
            <a:pPr>
              <a:lnSpc>
                <a:spcPct val="150000"/>
              </a:lnSpc>
              <a:buFont typeface="Wingdings" panose="05000000000000000000" pitchFamily="2" charset="2"/>
              <a:buChar char="q"/>
            </a:pPr>
            <a:r>
              <a:rPr lang="en-IN" sz="2200" dirty="0"/>
              <a:t>The process of face detection starts with importing of single or multiple videos by the user.</a:t>
            </a:r>
          </a:p>
          <a:p>
            <a:pPr>
              <a:lnSpc>
                <a:spcPct val="150000"/>
              </a:lnSpc>
              <a:buFont typeface="Wingdings" panose="05000000000000000000" pitchFamily="2" charset="2"/>
              <a:buChar char="q"/>
            </a:pPr>
            <a:r>
              <a:rPr lang="en-IN" sz="2200" dirty="0"/>
              <a:t>Various Machine Learning Algorithms such as Eigenvalue, Histogram and Support Vector Machine(SVM) help in Face Detection.</a:t>
            </a:r>
          </a:p>
          <a:p>
            <a:pPr>
              <a:lnSpc>
                <a:spcPct val="150000"/>
              </a:lnSpc>
              <a:buFont typeface="Wingdings" panose="05000000000000000000" pitchFamily="2" charset="2"/>
              <a:buChar char="q"/>
            </a:pPr>
            <a:r>
              <a:rPr lang="en-IN" sz="2200" dirty="0"/>
              <a:t>The next step is the detection of face co-ordinates.</a:t>
            </a:r>
          </a:p>
          <a:p>
            <a:pPr>
              <a:lnSpc>
                <a:spcPct val="150000"/>
              </a:lnSpc>
              <a:buFont typeface="Wingdings" panose="05000000000000000000" pitchFamily="2" charset="2"/>
              <a:buChar char="q"/>
            </a:pPr>
            <a:r>
              <a:rPr lang="en-IN" sz="2200" dirty="0"/>
              <a:t>Furthermore when all the faces are accurately detected, the model forms a rectangular block around each face.</a:t>
            </a:r>
          </a:p>
          <a:p>
            <a:pPr>
              <a:buFont typeface="Wingdings" panose="05000000000000000000" pitchFamily="2" charset="2"/>
              <a:buChar char="q"/>
            </a:pPr>
            <a:endParaRPr lang="en-IN" sz="2400" dirty="0"/>
          </a:p>
          <a:p>
            <a:pPr>
              <a:buFont typeface="Wingdings" panose="05000000000000000000" pitchFamily="2" charset="2"/>
              <a:buChar char="q"/>
            </a:pPr>
            <a:endParaRPr lang="en-IN" sz="2400" dirty="0"/>
          </a:p>
          <a:p>
            <a:pPr marL="36900" indent="0">
              <a:buNone/>
            </a:pPr>
            <a:endParaRPr lang="en-IN" sz="2400" dirty="0"/>
          </a:p>
          <a:p>
            <a:pPr marL="36900" indent="0">
              <a:buNone/>
            </a:pPr>
            <a:endParaRPr lang="en-IN" sz="2400" dirty="0"/>
          </a:p>
          <a:p>
            <a:pPr marL="36900" indent="0">
              <a:buNone/>
            </a:pPr>
            <a:endParaRPr lang="en-IN" sz="2400" dirty="0"/>
          </a:p>
        </p:txBody>
      </p:sp>
    </p:spTree>
    <p:extLst>
      <p:ext uri="{BB962C8B-B14F-4D97-AF65-F5344CB8AC3E}">
        <p14:creationId xmlns:p14="http://schemas.microsoft.com/office/powerpoint/2010/main" val="392565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A62B-EC6D-4C94-9C96-D9A14D4F313A}"/>
              </a:ext>
            </a:extLst>
          </p:cNvPr>
          <p:cNvSpPr>
            <a:spLocks noGrp="1"/>
          </p:cNvSpPr>
          <p:nvPr>
            <p:ph type="title"/>
          </p:nvPr>
        </p:nvSpPr>
        <p:spPr/>
        <p:txBody>
          <a:bodyPr/>
          <a:lstStyle/>
          <a:p>
            <a:endParaRPr lang="en-IN" dirty="0"/>
          </a:p>
        </p:txBody>
      </p:sp>
      <p:pic>
        <p:nvPicPr>
          <p:cNvPr id="9" name="WhatsApp Video 2020-07-10 at 12.52.29 PM">
            <a:hlinkClick r:id="" action="ppaction://media"/>
            <a:extLst>
              <a:ext uri="{FF2B5EF4-FFF2-40B4-BE49-F238E27FC236}">
                <a16:creationId xmlns:a16="http://schemas.microsoft.com/office/drawing/2014/main" id="{E2D82586-4C28-463B-8567-D4B92BE6035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762054" y="1759956"/>
            <a:ext cx="6636470" cy="3697876"/>
          </a:xfrm>
        </p:spPr>
      </p:pic>
    </p:spTree>
    <p:extLst>
      <p:ext uri="{BB962C8B-B14F-4D97-AF65-F5344CB8AC3E}">
        <p14:creationId xmlns:p14="http://schemas.microsoft.com/office/powerpoint/2010/main" val="21214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5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7640-F04B-472B-B6D5-39635CE43EE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84A4DF4-9608-4656-933A-DF8AB40F6995}"/>
              </a:ext>
            </a:extLst>
          </p:cNvPr>
          <p:cNvSpPr>
            <a:spLocks noGrp="1"/>
          </p:cNvSpPr>
          <p:nvPr>
            <p:ph idx="1"/>
          </p:nvPr>
        </p:nvSpPr>
        <p:spPr>
          <a:xfrm>
            <a:off x="0" y="0"/>
            <a:ext cx="12192000" cy="6858000"/>
          </a:xfrm>
        </p:spPr>
        <p:txBody>
          <a:bodyPr>
            <a:normAutofit/>
          </a:bodyPr>
          <a:lstStyle/>
          <a:p>
            <a:pPr marL="36900" indent="0" algn="ctr">
              <a:buNone/>
            </a:pPr>
            <a:r>
              <a:rPr lang="en-IN" sz="3200" b="1" dirty="0"/>
              <a:t>Face Extraction</a:t>
            </a:r>
          </a:p>
          <a:p>
            <a:pPr marL="36900" indent="0" algn="ctr">
              <a:buNone/>
            </a:pPr>
            <a:endParaRPr lang="en-IN" sz="2400" dirty="0"/>
          </a:p>
          <a:p>
            <a:pPr>
              <a:lnSpc>
                <a:spcPct val="150000"/>
              </a:lnSpc>
            </a:pPr>
            <a:r>
              <a:rPr lang="en-IN" dirty="0"/>
              <a:t>The next stage of the model starts by extracting the faces inside the squared boxes. such as</a:t>
            </a:r>
          </a:p>
          <a:p>
            <a:pPr>
              <a:lnSpc>
                <a:spcPct val="150000"/>
              </a:lnSpc>
            </a:pPr>
            <a:r>
              <a:rPr lang="en-IN" dirty="0"/>
              <a:t>The squared boxes are detected with the help of facial landmarking technique.</a:t>
            </a:r>
          </a:p>
          <a:p>
            <a:pPr>
              <a:lnSpc>
                <a:spcPct val="150000"/>
              </a:lnSpc>
            </a:pPr>
            <a:r>
              <a:rPr lang="en-IN" dirty="0"/>
              <a:t>Facial landmarking technique include marking point over eyes, eyebrows, nose, jawline and lips.</a:t>
            </a:r>
          </a:p>
          <a:p>
            <a:pPr>
              <a:lnSpc>
                <a:spcPct val="150000"/>
              </a:lnSpc>
            </a:pPr>
            <a:r>
              <a:rPr lang="en-IN" dirty="0"/>
              <a:t>All the faces are extracted individually and stored in the database.</a:t>
            </a:r>
          </a:p>
          <a:p>
            <a:pPr>
              <a:lnSpc>
                <a:spcPct val="150000"/>
              </a:lnSpc>
            </a:pPr>
            <a:r>
              <a:rPr lang="en-IN" dirty="0"/>
              <a:t>The working of face extraction is shown below: </a:t>
            </a:r>
          </a:p>
          <a:p>
            <a:endParaRPr lang="en-IN" sz="2400" dirty="0"/>
          </a:p>
          <a:p>
            <a:endParaRPr lang="en-IN" sz="2400" dirty="0"/>
          </a:p>
          <a:p>
            <a:endParaRPr lang="en-IN" sz="2400" dirty="0"/>
          </a:p>
          <a:p>
            <a:endParaRPr lang="en-IN" sz="2400" dirty="0"/>
          </a:p>
          <a:p>
            <a:endParaRPr lang="en-IN" sz="2400" dirty="0"/>
          </a:p>
          <a:p>
            <a:endParaRPr lang="en-IN" sz="2400" dirty="0"/>
          </a:p>
          <a:p>
            <a:pPr marL="36900" indent="0">
              <a:buNone/>
            </a:pPr>
            <a:endParaRPr lang="en-IN" sz="2400" dirty="0"/>
          </a:p>
        </p:txBody>
      </p:sp>
      <p:pic>
        <p:nvPicPr>
          <p:cNvPr id="7" name="Picture 6">
            <a:extLst>
              <a:ext uri="{FF2B5EF4-FFF2-40B4-BE49-F238E27FC236}">
                <a16:creationId xmlns:a16="http://schemas.microsoft.com/office/drawing/2014/main" id="{63808BBE-1B36-40A5-AFB6-FCD38829E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93" y="4183929"/>
            <a:ext cx="11899765" cy="2674071"/>
          </a:xfrm>
          <a:prstGeom prst="rect">
            <a:avLst/>
          </a:prstGeom>
        </p:spPr>
      </p:pic>
    </p:spTree>
    <p:extLst>
      <p:ext uri="{BB962C8B-B14F-4D97-AF65-F5344CB8AC3E}">
        <p14:creationId xmlns:p14="http://schemas.microsoft.com/office/powerpoint/2010/main" val="94151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DBDD-2A8B-49A0-8060-C003D92960BB}"/>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3243C5B0-D5CB-423F-95FB-B61245DFFB9C}"/>
              </a:ext>
            </a:extLst>
          </p:cNvPr>
          <p:cNvSpPr>
            <a:spLocks noGrp="1"/>
          </p:cNvSpPr>
          <p:nvPr>
            <p:ph idx="1"/>
          </p:nvPr>
        </p:nvSpPr>
        <p:spPr/>
        <p:txBody>
          <a:bodyPr>
            <a:normAutofit/>
          </a:bodyPr>
          <a:lstStyle/>
          <a:p>
            <a:r>
              <a:rPr lang="en-IN" sz="2800" dirty="0"/>
              <a:t>All these faces are extracted and put up inside a folder.</a:t>
            </a:r>
          </a:p>
          <a:p>
            <a:r>
              <a:rPr lang="en-IN" sz="2800" dirty="0"/>
              <a:t>This folder basically contains extracted faces detected at each frame.</a:t>
            </a:r>
          </a:p>
        </p:txBody>
      </p:sp>
    </p:spTree>
    <p:extLst>
      <p:ext uri="{BB962C8B-B14F-4D97-AF65-F5344CB8AC3E}">
        <p14:creationId xmlns:p14="http://schemas.microsoft.com/office/powerpoint/2010/main" val="1657337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351</TotalTime>
  <Words>559</Words>
  <Application>Microsoft Office PowerPoint</Application>
  <PresentationFormat>Widescreen</PresentationFormat>
  <Paragraphs>76</Paragraphs>
  <Slides>12</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SemiBold</vt:lpstr>
      <vt:lpstr>Calibri</vt:lpstr>
      <vt:lpstr>Calisto MT</vt:lpstr>
      <vt:lpstr>Wingdings</vt:lpstr>
      <vt:lpstr>Wingdings 2</vt:lpstr>
      <vt:lpstr>Slate</vt:lpstr>
      <vt:lpstr> INTERNITY FOUNDATION</vt:lpstr>
      <vt:lpstr>CONTEXT:</vt:lpstr>
      <vt:lpstr>PROBLEM STATEMENT</vt:lpstr>
      <vt:lpstr> </vt:lpstr>
      <vt:lpstr> </vt:lpstr>
      <vt:lpstr> </vt:lpstr>
      <vt:lpstr>PowerPoint Presentation</vt:lpstr>
      <vt:lpstr> </vt:lpstr>
      <vt:lpstr>Database</vt:lpstr>
      <vt:lpstr>FACE RECOGNITION </vt:lpstr>
      <vt:lpstr>Limitations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INTERNITY FOUNDATION</dc:title>
  <dc:creator>Gauransh Singh</dc:creator>
  <cp:lastModifiedBy>priyankaparashar54@gmail.com</cp:lastModifiedBy>
  <cp:revision>37</cp:revision>
  <dcterms:created xsi:type="dcterms:W3CDTF">2020-07-05T08:22:12Z</dcterms:created>
  <dcterms:modified xsi:type="dcterms:W3CDTF">2020-07-12T15:53:22Z</dcterms:modified>
</cp:coreProperties>
</file>