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105" d="100"/>
          <a:sy n="105" d="100"/>
        </p:scale>
        <p:origin x="81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c5f690cc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c5f690c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c5f690c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c5f690cc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c5f690cc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c5f690cc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c5f690c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c5f690cc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c5f690c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
        <p:cNvGrpSpPr/>
        <p:nvPr/>
      </p:nvGrpSpPr>
      <p:grpSpPr>
        <a:xfrm>
          <a:off x="0" y="0"/>
          <a:ext cx="0" cy="0"/>
          <a:chOff x="0" y="0"/>
          <a:chExt cx="0" cy="0"/>
        </a:xfrm>
      </p:grpSpPr>
      <p:sp>
        <p:nvSpPr>
          <p:cNvPr id="111" name="Google Shape;111;p1"/>
          <p:cNvSpPr txBox="1">
            <a:spLocks noGrp="1"/>
          </p:cNvSpPr>
          <p:nvPr>
            <p:ph type="title"/>
          </p:nvPr>
        </p:nvSpPr>
        <p:spPr>
          <a:xfrm>
            <a:off x="-769258" y="1666780"/>
            <a:ext cx="5831387" cy="59159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0" dirty="0">
                <a:solidFill>
                  <a:srgbClr val="FF9900"/>
                </a:solidFill>
                <a:latin typeface="Microsoft Sans Serif" panose="020B0604020202020204" pitchFamily="34" charset="0"/>
                <a:ea typeface="Microsoft Sans Serif" panose="020B0604020202020204" pitchFamily="34" charset="0"/>
                <a:cs typeface="Microsoft Sans Serif" panose="020B0604020202020204" pitchFamily="34" charset="0"/>
                <a:sym typeface="Montserrat"/>
              </a:rPr>
              <a:t>Sanitizing Door</a:t>
            </a:r>
            <a:endParaRPr sz="4000" b="0" dirty="0">
              <a:solidFill>
                <a:srgbClr val="FF9900"/>
              </a:solidFill>
              <a:latin typeface="Microsoft Sans Serif" panose="020B0604020202020204" pitchFamily="34" charset="0"/>
              <a:ea typeface="Microsoft Sans Serif" panose="020B0604020202020204" pitchFamily="34" charset="0"/>
              <a:cs typeface="Microsoft Sans Serif" panose="020B0604020202020204" pitchFamily="34" charset="0"/>
              <a:sym typeface="Montserrat"/>
            </a:endParaRPr>
          </a:p>
          <a:p>
            <a:pPr marL="0" lvl="0" indent="0" algn="l" rtl="0">
              <a:lnSpc>
                <a:spcPct val="100000"/>
              </a:lnSpc>
              <a:spcBef>
                <a:spcPts val="0"/>
              </a:spcBef>
              <a:spcAft>
                <a:spcPts val="0"/>
              </a:spcAft>
              <a:buSzPts val="3600"/>
              <a:buNone/>
            </a:pPr>
            <a:endParaRPr dirty="0"/>
          </a:p>
        </p:txBody>
      </p:sp>
      <p:sp>
        <p:nvSpPr>
          <p:cNvPr id="112" name="Google Shape;112;p1"/>
          <p:cNvSpPr txBox="1">
            <a:spLocks noGrp="1"/>
          </p:cNvSpPr>
          <p:nvPr>
            <p:ph type="title"/>
          </p:nvPr>
        </p:nvSpPr>
        <p:spPr>
          <a:xfrm>
            <a:off x="-248601" y="2475911"/>
            <a:ext cx="4790071"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b="0" dirty="0">
                <a:solidFill>
                  <a:srgbClr val="FF9900"/>
                </a:solidFill>
                <a:latin typeface="Arial"/>
                <a:ea typeface="Arial"/>
                <a:cs typeface="Arial"/>
                <a:sym typeface="Arial"/>
              </a:rPr>
              <a:t>The best way to prevent spreading of corona.</a:t>
            </a:r>
            <a:endParaRPr sz="1400" b="0" dirty="0">
              <a:solidFill>
                <a:srgbClr val="FF9900"/>
              </a:solidFill>
              <a:latin typeface="Arial"/>
              <a:ea typeface="Arial"/>
              <a:cs typeface="Arial"/>
              <a:sym typeface="Arial"/>
            </a:endParaRPr>
          </a:p>
          <a:p>
            <a:pPr marL="0" lvl="0" indent="0" algn="l" rtl="0">
              <a:lnSpc>
                <a:spcPct val="100000"/>
              </a:lnSpc>
              <a:spcBef>
                <a:spcPts val="0"/>
              </a:spcBef>
              <a:spcAft>
                <a:spcPts val="0"/>
              </a:spcAft>
              <a:buSzPts val="3600"/>
              <a:buNone/>
            </a:pPr>
            <a:endParaRPr sz="1800" dirty="0"/>
          </a:p>
        </p:txBody>
      </p:sp>
      <p:pic>
        <p:nvPicPr>
          <p:cNvPr id="113" name="Google Shape;113;p1"/>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114" name="Google Shape;114;p1"/>
          <p:cNvPicPr preferRelativeResize="0"/>
          <p:nvPr/>
        </p:nvPicPr>
        <p:blipFill rotWithShape="1">
          <a:blip r:embed="rId4">
            <a:alphaModFix/>
          </a:blip>
          <a:srcRect/>
          <a:stretch/>
        </p:blipFill>
        <p:spPr>
          <a:xfrm>
            <a:off x="152405" y="133950"/>
            <a:ext cx="1895475" cy="428625"/>
          </a:xfrm>
          <a:prstGeom prst="rect">
            <a:avLst/>
          </a:prstGeom>
          <a:noFill/>
          <a:ln>
            <a:noFill/>
          </a:ln>
        </p:spPr>
      </p:pic>
      <p:pic>
        <p:nvPicPr>
          <p:cNvPr id="3" name="Picture 2">
            <a:extLst>
              <a:ext uri="{FF2B5EF4-FFF2-40B4-BE49-F238E27FC236}">
                <a16:creationId xmlns:a16="http://schemas.microsoft.com/office/drawing/2014/main" id="{B7B188DC-C06F-4205-8A1B-026739A92844}"/>
              </a:ext>
            </a:extLst>
          </p:cNvPr>
          <p:cNvPicPr>
            <a:picLocks noChangeAspect="1"/>
          </p:cNvPicPr>
          <p:nvPr/>
        </p:nvPicPr>
        <p:blipFill>
          <a:blip r:embed="rId5"/>
          <a:stretch>
            <a:fillRect/>
          </a:stretch>
        </p:blipFill>
        <p:spPr>
          <a:xfrm>
            <a:off x="4453164" y="778646"/>
            <a:ext cx="3394529" cy="33945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254993" y="1930981"/>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i="1"/>
              <a:t>“A Door That is foe with Corona”</a:t>
            </a:r>
            <a:endParaRPr i="1"/>
          </a:p>
        </p:txBody>
      </p:sp>
      <p:pic>
        <p:nvPicPr>
          <p:cNvPr id="117" name="Google Shape;117;p2"/>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118" name="Google Shape;118;p2"/>
          <p:cNvPicPr preferRelativeResize="0"/>
          <p:nvPr/>
        </p:nvPicPr>
        <p:blipFill rotWithShape="1">
          <a:blip r:embed="rId4">
            <a:alphaModFix/>
          </a:blip>
          <a:srcRect/>
          <a:stretch/>
        </p:blipFill>
        <p:spPr>
          <a:xfrm>
            <a:off x="152405" y="133950"/>
            <a:ext cx="1895475" cy="42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311700" y="7498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latin typeface="Calibri"/>
                <a:ea typeface="Calibri"/>
                <a:cs typeface="Calibri"/>
                <a:sym typeface="Calibri"/>
              </a:rPr>
              <a:t>Problem/s you are solving</a:t>
            </a:r>
            <a:endParaRPr>
              <a:latin typeface="Calibri"/>
              <a:ea typeface="Calibri"/>
              <a:cs typeface="Calibri"/>
              <a:sym typeface="Calibri"/>
            </a:endParaRPr>
          </a:p>
        </p:txBody>
      </p:sp>
      <p:sp>
        <p:nvSpPr>
          <p:cNvPr id="121" name="Google Shape;121;p3"/>
          <p:cNvSpPr txBox="1">
            <a:spLocks noGrp="1"/>
          </p:cNvSpPr>
          <p:nvPr>
            <p:ph type="body" idx="1"/>
          </p:nvPr>
        </p:nvSpPr>
        <p:spPr>
          <a:xfrm>
            <a:off x="311700" y="1304875"/>
            <a:ext cx="8520600" cy="3416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accent1"/>
              </a:buClr>
              <a:buSzPts val="1600"/>
              <a:buFont typeface="Arial"/>
              <a:buAutoNum type="arabicParenR"/>
            </a:pPr>
            <a:r>
              <a:rPr lang="en" sz="1600"/>
              <a:t> </a:t>
            </a:r>
            <a:r>
              <a:rPr lang="en" sz="1600">
                <a:solidFill>
                  <a:schemeClr val="accent1"/>
                </a:solidFill>
                <a:latin typeface="Arial"/>
                <a:ea typeface="Arial"/>
                <a:cs typeface="Arial"/>
                <a:sym typeface="Arial"/>
              </a:rPr>
              <a:t>Coronavirus disease (COVID-19) is an infectious disease caused by a newly discovered coronavirus.</a:t>
            </a:r>
            <a:endParaRPr sz="1600">
              <a:solidFill>
                <a:schemeClr val="accent1"/>
              </a:solidFill>
              <a:latin typeface="Arial"/>
              <a:ea typeface="Arial"/>
              <a:cs typeface="Arial"/>
              <a:sym typeface="Arial"/>
            </a:endParaRPr>
          </a:p>
          <a:p>
            <a:pPr marL="0" lvl="0" indent="0" algn="l" rtl="0">
              <a:lnSpc>
                <a:spcPct val="100000"/>
              </a:lnSpc>
              <a:spcBef>
                <a:spcPts val="1600"/>
              </a:spcBef>
              <a:spcAft>
                <a:spcPts val="0"/>
              </a:spcAft>
              <a:buNone/>
            </a:pPr>
            <a:endParaRPr sz="1600">
              <a:solidFill>
                <a:schemeClr val="accent1"/>
              </a:solidFill>
              <a:latin typeface="Arial"/>
              <a:ea typeface="Arial"/>
              <a:cs typeface="Arial"/>
              <a:sym typeface="Arial"/>
            </a:endParaRPr>
          </a:p>
          <a:p>
            <a:pPr marL="0" lvl="0" indent="0" algn="l" rtl="0">
              <a:lnSpc>
                <a:spcPct val="100000"/>
              </a:lnSpc>
              <a:spcBef>
                <a:spcPts val="0"/>
              </a:spcBef>
              <a:spcAft>
                <a:spcPts val="0"/>
              </a:spcAft>
              <a:buNone/>
            </a:pPr>
            <a:r>
              <a:rPr lang="en" sz="1600">
                <a:solidFill>
                  <a:schemeClr val="accent1"/>
                </a:solidFill>
                <a:latin typeface="Arial"/>
                <a:ea typeface="Arial"/>
                <a:cs typeface="Arial"/>
                <a:sym typeface="Arial"/>
              </a:rPr>
              <a:t>Most people infected with the COVID-19 virus will experience mild to moderate respiratory illness and recover without requiring special treatment.  Older people, and those with underlying medical problems like cardiovascular disease, diabetes, chronic respiratory disease, and cancer are more likely to develop serious illness.</a:t>
            </a:r>
            <a:endParaRPr sz="1600">
              <a:solidFill>
                <a:schemeClr val="accent1"/>
              </a:solidFill>
              <a:latin typeface="Arial"/>
              <a:ea typeface="Arial"/>
              <a:cs typeface="Arial"/>
              <a:sym typeface="Arial"/>
            </a:endParaRPr>
          </a:p>
          <a:p>
            <a:pPr marL="0" lvl="0" indent="0" algn="l" rtl="0">
              <a:lnSpc>
                <a:spcPct val="115000"/>
              </a:lnSpc>
              <a:spcBef>
                <a:spcPts val="0"/>
              </a:spcBef>
              <a:spcAft>
                <a:spcPts val="1600"/>
              </a:spcAft>
              <a:buSzPts val="1800"/>
              <a:buNone/>
            </a:pPr>
            <a:endParaRPr sz="1600"/>
          </a:p>
        </p:txBody>
      </p:sp>
      <p:pic>
        <p:nvPicPr>
          <p:cNvPr id="122" name="Google Shape;122;p3"/>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123" name="Google Shape;123;p3"/>
          <p:cNvPicPr preferRelativeResize="0"/>
          <p:nvPr/>
        </p:nvPicPr>
        <p:blipFill rotWithShape="1">
          <a:blip r:embed="rId4">
            <a:alphaModFix/>
          </a:blip>
          <a:srcRect/>
          <a:stretch/>
        </p:blipFill>
        <p:spPr>
          <a:xfrm>
            <a:off x="152405" y="133950"/>
            <a:ext cx="1895475" cy="42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235500" y="7498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t>Solution</a:t>
            </a:r>
            <a:endParaRPr/>
          </a:p>
        </p:txBody>
      </p:sp>
      <p:sp>
        <p:nvSpPr>
          <p:cNvPr id="126" name="Google Shape;126;p4"/>
          <p:cNvSpPr txBox="1">
            <a:spLocks noGrp="1"/>
          </p:cNvSpPr>
          <p:nvPr>
            <p:ph type="body" idx="1"/>
          </p:nvPr>
        </p:nvSpPr>
        <p:spPr>
          <a:xfrm>
            <a:off x="311700" y="1509775"/>
            <a:ext cx="8520600" cy="330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solidFill>
                  <a:srgbClr val="FF9900"/>
                </a:solidFill>
                <a:latin typeface="Arial"/>
                <a:ea typeface="Arial"/>
                <a:cs typeface="Arial"/>
                <a:sym typeface="Arial"/>
              </a:rPr>
              <a:t>You can protect yourself and help prevent spreading the virus to others if you:</a:t>
            </a:r>
            <a:endParaRPr sz="1600">
              <a:solidFill>
                <a:srgbClr val="FF9900"/>
              </a:solidFill>
              <a:latin typeface="Arial"/>
              <a:ea typeface="Arial"/>
              <a:cs typeface="Arial"/>
              <a:sym typeface="Arial"/>
            </a:endParaRPr>
          </a:p>
          <a:p>
            <a:pPr marL="914400" lvl="0" indent="0" algn="l" rtl="0">
              <a:lnSpc>
                <a:spcPct val="100000"/>
              </a:lnSpc>
              <a:spcBef>
                <a:spcPts val="0"/>
              </a:spcBef>
              <a:spcAft>
                <a:spcPts val="0"/>
              </a:spcAft>
              <a:buNone/>
            </a:pPr>
            <a:endParaRPr sz="1600">
              <a:solidFill>
                <a:srgbClr val="FF9900"/>
              </a:solidFill>
              <a:latin typeface="Arial"/>
              <a:ea typeface="Arial"/>
              <a:cs typeface="Arial"/>
              <a:sym typeface="Arial"/>
            </a:endParaRPr>
          </a:p>
          <a:p>
            <a:pPr marL="457200" lvl="0" indent="-330200" algn="l" rtl="0">
              <a:lnSpc>
                <a:spcPct val="100000"/>
              </a:lnSpc>
              <a:spcBef>
                <a:spcPts val="0"/>
              </a:spcBef>
              <a:spcAft>
                <a:spcPts val="0"/>
              </a:spcAft>
              <a:buClr>
                <a:srgbClr val="FF9900"/>
              </a:buClr>
              <a:buSzPts val="1600"/>
              <a:buFont typeface="Arial"/>
              <a:buChar char="+"/>
            </a:pPr>
            <a:r>
              <a:rPr lang="en" sz="1600">
                <a:solidFill>
                  <a:srgbClr val="FF9900"/>
                </a:solidFill>
                <a:latin typeface="Arial"/>
                <a:ea typeface="Arial"/>
                <a:cs typeface="Arial"/>
                <a:sym typeface="Arial"/>
              </a:rPr>
              <a:t>Do:</a:t>
            </a:r>
            <a:endParaRPr sz="1600">
              <a:solidFill>
                <a:srgbClr val="FF9900"/>
              </a:solidFill>
              <a:latin typeface="Arial"/>
              <a:ea typeface="Arial"/>
              <a:cs typeface="Arial"/>
              <a:sym typeface="Arial"/>
            </a:endParaRPr>
          </a:p>
          <a:p>
            <a:pPr marL="457200" lvl="0" indent="-330200" algn="l" rtl="0">
              <a:lnSpc>
                <a:spcPct val="100000"/>
              </a:lnSpc>
              <a:spcBef>
                <a:spcPts val="0"/>
              </a:spcBef>
              <a:spcAft>
                <a:spcPts val="0"/>
              </a:spcAft>
              <a:buClr>
                <a:srgbClr val="FF9900"/>
              </a:buClr>
              <a:buSzPts val="1600"/>
              <a:buFont typeface="Arial"/>
              <a:buChar char="●"/>
            </a:pPr>
            <a:r>
              <a:rPr lang="en" sz="1600">
                <a:solidFill>
                  <a:srgbClr val="FF9900"/>
                </a:solidFill>
                <a:latin typeface="Arial"/>
                <a:ea typeface="Arial"/>
                <a:cs typeface="Arial"/>
                <a:sym typeface="Arial"/>
              </a:rPr>
              <a:t>Wash your hands regularly for 20 seconds, with soap and water or alcohol-based hand rub</a:t>
            </a:r>
            <a:endParaRPr sz="1600">
              <a:solidFill>
                <a:srgbClr val="FF9900"/>
              </a:solidFill>
              <a:latin typeface="Arial"/>
              <a:ea typeface="Arial"/>
              <a:cs typeface="Arial"/>
              <a:sym typeface="Arial"/>
            </a:endParaRPr>
          </a:p>
          <a:p>
            <a:pPr marL="457200" lvl="0" indent="-330200" algn="l" rtl="0">
              <a:lnSpc>
                <a:spcPct val="100000"/>
              </a:lnSpc>
              <a:spcBef>
                <a:spcPts val="0"/>
              </a:spcBef>
              <a:spcAft>
                <a:spcPts val="0"/>
              </a:spcAft>
              <a:buClr>
                <a:srgbClr val="FF9900"/>
              </a:buClr>
              <a:buSzPts val="1600"/>
              <a:buFont typeface="Arial"/>
              <a:buChar char="●"/>
            </a:pPr>
            <a:r>
              <a:rPr lang="en" sz="1600">
                <a:solidFill>
                  <a:srgbClr val="FF9900"/>
                </a:solidFill>
                <a:latin typeface="Arial"/>
                <a:ea typeface="Arial"/>
                <a:cs typeface="Arial"/>
                <a:sym typeface="Arial"/>
              </a:rPr>
              <a:t>Cover your nose and mouth with a disposable tissue or flexed elbow when you cough or sneeze</a:t>
            </a:r>
            <a:endParaRPr sz="1600">
              <a:solidFill>
                <a:srgbClr val="FF9900"/>
              </a:solidFill>
              <a:latin typeface="Arial"/>
              <a:ea typeface="Arial"/>
              <a:cs typeface="Arial"/>
              <a:sym typeface="Arial"/>
            </a:endParaRPr>
          </a:p>
          <a:p>
            <a:pPr marL="457200" lvl="0" indent="-330200" algn="l" rtl="0">
              <a:lnSpc>
                <a:spcPct val="100000"/>
              </a:lnSpc>
              <a:spcBef>
                <a:spcPts val="0"/>
              </a:spcBef>
              <a:spcAft>
                <a:spcPts val="0"/>
              </a:spcAft>
              <a:buClr>
                <a:srgbClr val="FF9900"/>
              </a:buClr>
              <a:buSzPts val="1600"/>
              <a:buFont typeface="Arial"/>
              <a:buChar char="●"/>
            </a:pPr>
            <a:r>
              <a:rPr lang="en" sz="1600">
                <a:solidFill>
                  <a:srgbClr val="FF9900"/>
                </a:solidFill>
                <a:latin typeface="Arial"/>
                <a:ea typeface="Arial"/>
                <a:cs typeface="Arial"/>
                <a:sym typeface="Arial"/>
              </a:rPr>
              <a:t>Avoid close contact (1 meter or 3 feet) with people who are unwell</a:t>
            </a:r>
            <a:endParaRPr sz="1600">
              <a:solidFill>
                <a:srgbClr val="FF9900"/>
              </a:solidFill>
              <a:latin typeface="Arial"/>
              <a:ea typeface="Arial"/>
              <a:cs typeface="Arial"/>
              <a:sym typeface="Arial"/>
            </a:endParaRPr>
          </a:p>
          <a:p>
            <a:pPr marL="457200" lvl="0" indent="-330200" algn="l" rtl="0">
              <a:lnSpc>
                <a:spcPct val="100000"/>
              </a:lnSpc>
              <a:spcBef>
                <a:spcPts val="0"/>
              </a:spcBef>
              <a:spcAft>
                <a:spcPts val="0"/>
              </a:spcAft>
              <a:buClr>
                <a:srgbClr val="FF9900"/>
              </a:buClr>
              <a:buSzPts val="1600"/>
              <a:buFont typeface="Arial"/>
              <a:buChar char="●"/>
            </a:pPr>
            <a:r>
              <a:rPr lang="en" sz="1600">
                <a:solidFill>
                  <a:srgbClr val="FF9900"/>
                </a:solidFill>
                <a:latin typeface="Arial"/>
                <a:ea typeface="Arial"/>
                <a:cs typeface="Arial"/>
                <a:sym typeface="Arial"/>
              </a:rPr>
              <a:t>Stay home and self-isolate from others in the household if you feel unwell</a:t>
            </a:r>
            <a:endParaRPr sz="1600">
              <a:solidFill>
                <a:srgbClr val="FF9900"/>
              </a:solidFill>
              <a:latin typeface="Arial"/>
              <a:ea typeface="Arial"/>
              <a:cs typeface="Arial"/>
              <a:sym typeface="Arial"/>
            </a:endParaRPr>
          </a:p>
          <a:p>
            <a:pPr marL="914400" lvl="0" indent="0" algn="l" rtl="0">
              <a:lnSpc>
                <a:spcPct val="100000"/>
              </a:lnSpc>
              <a:spcBef>
                <a:spcPts val="0"/>
              </a:spcBef>
              <a:spcAft>
                <a:spcPts val="0"/>
              </a:spcAft>
              <a:buNone/>
            </a:pPr>
            <a:endParaRPr sz="1600">
              <a:solidFill>
                <a:srgbClr val="FF9900"/>
              </a:solidFill>
              <a:latin typeface="Arial"/>
              <a:ea typeface="Arial"/>
              <a:cs typeface="Arial"/>
              <a:sym typeface="Arial"/>
            </a:endParaRPr>
          </a:p>
          <a:p>
            <a:pPr marL="457200" lvl="0" indent="-330200" algn="l" rtl="0">
              <a:lnSpc>
                <a:spcPct val="100000"/>
              </a:lnSpc>
              <a:spcBef>
                <a:spcPts val="0"/>
              </a:spcBef>
              <a:spcAft>
                <a:spcPts val="0"/>
              </a:spcAft>
              <a:buClr>
                <a:srgbClr val="FF9900"/>
              </a:buClr>
              <a:buSzPts val="1600"/>
              <a:buFont typeface="Arial"/>
              <a:buChar char="+"/>
            </a:pPr>
            <a:r>
              <a:rPr lang="en" sz="1600">
                <a:solidFill>
                  <a:srgbClr val="FF9900"/>
                </a:solidFill>
                <a:latin typeface="Arial"/>
                <a:ea typeface="Arial"/>
                <a:cs typeface="Arial"/>
                <a:sym typeface="Arial"/>
              </a:rPr>
              <a:t>Don't:</a:t>
            </a:r>
            <a:endParaRPr sz="1600">
              <a:solidFill>
                <a:srgbClr val="FF9900"/>
              </a:solidFill>
              <a:latin typeface="Arial"/>
              <a:ea typeface="Arial"/>
              <a:cs typeface="Arial"/>
              <a:sym typeface="Arial"/>
            </a:endParaRPr>
          </a:p>
          <a:p>
            <a:pPr marL="457200" lvl="0" indent="-330200" algn="l" rtl="0">
              <a:lnSpc>
                <a:spcPct val="100000"/>
              </a:lnSpc>
              <a:spcBef>
                <a:spcPts val="0"/>
              </a:spcBef>
              <a:spcAft>
                <a:spcPts val="0"/>
              </a:spcAft>
              <a:buClr>
                <a:srgbClr val="FF9900"/>
              </a:buClr>
              <a:buSzPts val="1600"/>
              <a:buFont typeface="Arial"/>
              <a:buChar char="●"/>
            </a:pPr>
            <a:r>
              <a:rPr lang="en" sz="1600">
                <a:solidFill>
                  <a:srgbClr val="FF9900"/>
                </a:solidFill>
                <a:latin typeface="Arial"/>
                <a:ea typeface="Arial"/>
                <a:cs typeface="Arial"/>
                <a:sym typeface="Arial"/>
              </a:rPr>
              <a:t>Touch your eyes, nose, or mouth if your hands are not clean</a:t>
            </a:r>
            <a:endParaRPr sz="1600">
              <a:solidFill>
                <a:srgbClr val="FF9900"/>
              </a:solidFill>
              <a:latin typeface="Arial"/>
              <a:ea typeface="Arial"/>
              <a:cs typeface="Arial"/>
              <a:sym typeface="Arial"/>
            </a:endParaRPr>
          </a:p>
          <a:p>
            <a:pPr marL="0" lvl="0" indent="0" algn="l" rtl="0">
              <a:lnSpc>
                <a:spcPct val="115000"/>
              </a:lnSpc>
              <a:spcBef>
                <a:spcPts val="0"/>
              </a:spcBef>
              <a:spcAft>
                <a:spcPts val="1600"/>
              </a:spcAft>
              <a:buSzPts val="1800"/>
              <a:buNone/>
            </a:pPr>
            <a:endParaRPr sz="1600">
              <a:solidFill>
                <a:srgbClr val="FF9900"/>
              </a:solidFill>
            </a:endParaRPr>
          </a:p>
        </p:txBody>
      </p:sp>
      <p:pic>
        <p:nvPicPr>
          <p:cNvPr id="127" name="Google Shape;127;p4"/>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128" name="Google Shape;128;p4"/>
          <p:cNvPicPr preferRelativeResize="0"/>
          <p:nvPr/>
        </p:nvPicPr>
        <p:blipFill rotWithShape="1">
          <a:blip r:embed="rId4">
            <a:alphaModFix/>
          </a:blip>
          <a:srcRect/>
          <a:stretch/>
        </p:blipFill>
        <p:spPr>
          <a:xfrm>
            <a:off x="152405" y="133950"/>
            <a:ext cx="1895475" cy="42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159300" y="7498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a:t>Innovation you bring in</a:t>
            </a:r>
            <a:endParaRPr/>
          </a:p>
        </p:txBody>
      </p:sp>
      <p:sp>
        <p:nvSpPr>
          <p:cNvPr id="131" name="Google Shape;131;p5"/>
          <p:cNvSpPr txBox="1">
            <a:spLocks noGrp="1"/>
          </p:cNvSpPr>
          <p:nvPr>
            <p:ph type="body" idx="1"/>
          </p:nvPr>
        </p:nvSpPr>
        <p:spPr>
          <a:xfrm>
            <a:off x="235500" y="13810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solidFill>
                  <a:srgbClr val="FF9900"/>
                </a:solidFill>
                <a:latin typeface="Arial"/>
                <a:ea typeface="Arial"/>
                <a:cs typeface="Arial"/>
                <a:sym typeface="Arial"/>
              </a:rPr>
              <a:t>Sanitizing Public Before Entering societies, essential shops or residences. An infected person can transfer the pandemic,  Covid19 to more than 15 people. So we are focusing to sanitize the people. Before socially interacting.</a:t>
            </a:r>
            <a:endParaRPr sz="1600">
              <a:solidFill>
                <a:srgbClr val="FF9900"/>
              </a:solidFill>
              <a:latin typeface="Arial"/>
              <a:ea typeface="Arial"/>
              <a:cs typeface="Arial"/>
              <a:sym typeface="Arial"/>
            </a:endParaRPr>
          </a:p>
          <a:p>
            <a:pPr marL="0" lvl="0" indent="0" algn="l" rtl="0">
              <a:lnSpc>
                <a:spcPct val="100000"/>
              </a:lnSpc>
              <a:spcBef>
                <a:spcPts val="0"/>
              </a:spcBef>
              <a:spcAft>
                <a:spcPts val="0"/>
              </a:spcAft>
              <a:buNone/>
            </a:pPr>
            <a:endParaRPr sz="1600">
              <a:solidFill>
                <a:srgbClr val="FF9900"/>
              </a:solidFill>
              <a:latin typeface="Arial"/>
              <a:ea typeface="Arial"/>
              <a:cs typeface="Arial"/>
              <a:sym typeface="Arial"/>
            </a:endParaRPr>
          </a:p>
          <a:p>
            <a:pPr marL="0" lvl="0" indent="0" algn="l" rtl="0">
              <a:lnSpc>
                <a:spcPct val="100000"/>
              </a:lnSpc>
              <a:spcBef>
                <a:spcPts val="0"/>
              </a:spcBef>
              <a:spcAft>
                <a:spcPts val="0"/>
              </a:spcAft>
              <a:buNone/>
            </a:pPr>
            <a:r>
              <a:rPr lang="en" sz="1600">
                <a:solidFill>
                  <a:srgbClr val="FF9900"/>
                </a:solidFill>
                <a:latin typeface="Arial"/>
                <a:ea typeface="Arial"/>
                <a:cs typeface="Arial"/>
                <a:sym typeface="Arial"/>
              </a:rPr>
              <a:t>Making a portable sanitizing gate that sanitizes the people individually. one person can enter at a time coming from anywhere he/she would have pass through the sanitizing gate.</a:t>
            </a:r>
            <a:endParaRPr sz="1600">
              <a:solidFill>
                <a:srgbClr val="FF9900"/>
              </a:solidFill>
              <a:latin typeface="Arial"/>
              <a:ea typeface="Arial"/>
              <a:cs typeface="Arial"/>
              <a:sym typeface="Arial"/>
            </a:endParaRPr>
          </a:p>
          <a:p>
            <a:pPr marL="0" lvl="0" indent="0" algn="l" rtl="0">
              <a:lnSpc>
                <a:spcPct val="100000"/>
              </a:lnSpc>
              <a:spcBef>
                <a:spcPts val="0"/>
              </a:spcBef>
              <a:spcAft>
                <a:spcPts val="0"/>
              </a:spcAft>
              <a:buNone/>
            </a:pPr>
            <a:r>
              <a:rPr lang="en" sz="1600">
                <a:solidFill>
                  <a:srgbClr val="FF9900"/>
                </a:solidFill>
                <a:latin typeface="Arial"/>
                <a:ea typeface="Arial"/>
                <a:cs typeface="Arial"/>
                <a:sym typeface="Arial"/>
              </a:rPr>
              <a:t>It will be cost effect and portable and requiring a less need of manpower.  Adding a contactless thermometer would even help the government more to trace the people.</a:t>
            </a:r>
            <a:endParaRPr sz="1600">
              <a:solidFill>
                <a:srgbClr val="FF9900"/>
              </a:solidFill>
              <a:latin typeface="Arial"/>
              <a:ea typeface="Arial"/>
              <a:cs typeface="Arial"/>
              <a:sym typeface="Arial"/>
            </a:endParaRPr>
          </a:p>
          <a:p>
            <a:pPr marL="0" lvl="0" indent="0" algn="l" rtl="0">
              <a:lnSpc>
                <a:spcPct val="100000"/>
              </a:lnSpc>
              <a:spcBef>
                <a:spcPts val="0"/>
              </a:spcBef>
              <a:spcAft>
                <a:spcPts val="0"/>
              </a:spcAft>
              <a:buNone/>
            </a:pPr>
            <a:endParaRPr sz="1600">
              <a:solidFill>
                <a:srgbClr val="FF9900"/>
              </a:solidFill>
              <a:latin typeface="Arial"/>
              <a:ea typeface="Arial"/>
              <a:cs typeface="Arial"/>
              <a:sym typeface="Arial"/>
            </a:endParaRPr>
          </a:p>
          <a:p>
            <a:pPr marL="0" lvl="0" indent="0" algn="l" rtl="0">
              <a:lnSpc>
                <a:spcPct val="100000"/>
              </a:lnSpc>
              <a:spcBef>
                <a:spcPts val="0"/>
              </a:spcBef>
              <a:spcAft>
                <a:spcPts val="0"/>
              </a:spcAft>
              <a:buNone/>
            </a:pPr>
            <a:r>
              <a:rPr lang="en" sz="1600">
                <a:solidFill>
                  <a:srgbClr val="FF9900"/>
                </a:solidFill>
                <a:latin typeface="Arial"/>
                <a:ea typeface="Arial"/>
                <a:cs typeface="Arial"/>
                <a:sym typeface="Arial"/>
              </a:rPr>
              <a:t>The virus transfers from physical contact or coming close to the infected person so sanitizing the person before coming in contact with others. Will impact the upcoming number of cases in the future.</a:t>
            </a:r>
            <a:endParaRPr sz="1600">
              <a:solidFill>
                <a:srgbClr val="FF9900"/>
              </a:solidFill>
              <a:latin typeface="Arial"/>
              <a:ea typeface="Arial"/>
              <a:cs typeface="Arial"/>
              <a:sym typeface="Arial"/>
            </a:endParaRPr>
          </a:p>
          <a:p>
            <a:pPr marL="0" lvl="0" indent="0" algn="l" rtl="0">
              <a:lnSpc>
                <a:spcPct val="115000"/>
              </a:lnSpc>
              <a:spcBef>
                <a:spcPts val="0"/>
              </a:spcBef>
              <a:spcAft>
                <a:spcPts val="1600"/>
              </a:spcAft>
              <a:buSzPts val="1800"/>
              <a:buNone/>
            </a:pPr>
            <a:endParaRPr sz="1600">
              <a:solidFill>
                <a:srgbClr val="FF9900"/>
              </a:solidFill>
            </a:endParaRPr>
          </a:p>
        </p:txBody>
      </p:sp>
      <p:pic>
        <p:nvPicPr>
          <p:cNvPr id="132" name="Google Shape;132;p5"/>
          <p:cNvPicPr preferRelativeResize="0"/>
          <p:nvPr/>
        </p:nvPicPr>
        <p:blipFill rotWithShape="1">
          <a:blip r:embed="rId3">
            <a:alphaModFix/>
          </a:blip>
          <a:srcRect/>
          <a:stretch/>
        </p:blipFill>
        <p:spPr>
          <a:xfrm>
            <a:off x="8071750" y="133950"/>
            <a:ext cx="936176" cy="800124"/>
          </a:xfrm>
          <a:prstGeom prst="rect">
            <a:avLst/>
          </a:prstGeom>
          <a:noFill/>
          <a:ln>
            <a:noFill/>
          </a:ln>
        </p:spPr>
      </p:pic>
      <p:pic>
        <p:nvPicPr>
          <p:cNvPr id="133" name="Google Shape;133;p5"/>
          <p:cNvPicPr preferRelativeResize="0"/>
          <p:nvPr/>
        </p:nvPicPr>
        <p:blipFill rotWithShape="1">
          <a:blip r:embed="rId4">
            <a:alphaModFix/>
          </a:blip>
          <a:srcRect/>
          <a:stretch/>
        </p:blipFill>
        <p:spPr>
          <a:xfrm>
            <a:off x="152405" y="133950"/>
            <a:ext cx="1895475" cy="42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Aspects</a:t>
            </a:r>
            <a:endParaRPr/>
          </a:p>
        </p:txBody>
      </p:sp>
      <p:sp>
        <p:nvSpPr>
          <p:cNvPr id="106" name="Google Shape;106;p18"/>
          <p:cNvSpPr txBox="1">
            <a:spLocks noGrp="1"/>
          </p:cNvSpPr>
          <p:nvPr>
            <p:ph type="body" idx="1"/>
          </p:nvPr>
        </p:nvSpPr>
        <p:spPr>
          <a:xfrm>
            <a:off x="235500" y="13810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Add Thermal Imaging camera at most crowded areas.</a:t>
            </a:r>
          </a:p>
          <a:p>
            <a:pPr marL="285750" indent="-285750">
              <a:spcAft>
                <a:spcPts val="1600"/>
              </a:spcAft>
            </a:pPr>
            <a:r>
              <a:rPr lang="en-US" dirty="0"/>
              <a:t>Adding Contactless temperature checking.</a:t>
            </a:r>
          </a:p>
          <a:p>
            <a:pPr marL="0" indent="0">
              <a:spcAft>
                <a:spcPts val="1600"/>
              </a:spcAft>
              <a:buNone/>
            </a:pPr>
            <a:endParaRPr lang="en-US" dirty="0"/>
          </a:p>
          <a:p>
            <a:pPr marL="285750" indent="-285750">
              <a:spcAft>
                <a:spcPts val="1600"/>
              </a:spcAft>
            </a:pPr>
            <a:endParaRPr dirty="0"/>
          </a:p>
        </p:txBody>
      </p:sp>
      <p:pic>
        <p:nvPicPr>
          <p:cNvPr id="107" name="Google Shape;107;p18"/>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108" name="Google Shape;108;p18"/>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344</Words>
  <Application>Microsoft Office PowerPoint</Application>
  <PresentationFormat>On-screen Show (16:9)</PresentationFormat>
  <Paragraphs>28</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Microsoft Sans Serif</vt:lpstr>
      <vt:lpstr>Open Sans</vt:lpstr>
      <vt:lpstr>PT Sans Narrow</vt:lpstr>
      <vt:lpstr>Tropic</vt:lpstr>
      <vt:lpstr>Sanitizing Door </vt:lpstr>
      <vt:lpstr>“A Door That is foe with Corona”</vt:lpstr>
      <vt:lpstr>Problem/s you are solving</vt:lpstr>
      <vt:lpstr>Solution</vt:lpstr>
      <vt:lpstr>Innovation you bring in</vt:lpstr>
      <vt:lpstr>Future Aspects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Sanitizing Door</dc:title>
  <dc:creator>ARYANSHH</dc:creator>
  <cp:lastModifiedBy>aryanshh srivastava</cp:lastModifiedBy>
  <cp:revision>2</cp:revision>
  <dcterms:modified xsi:type="dcterms:W3CDTF">2020-04-12T04:16:52Z</dcterms:modified>
</cp:coreProperties>
</file>