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5" r:id="rId16"/>
    <p:sldId id="271" r:id="rId17"/>
    <p:sldId id="274"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9" r:id="rId31"/>
    <p:sldId id="290" r:id="rId32"/>
    <p:sldId id="29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1/3/2019</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1/3/2019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1/3/2019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1/3/2019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1/3/2019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aishalivarshney98@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8473" y="3013364"/>
            <a:ext cx="7406640" cy="1472184"/>
          </a:xfrm>
        </p:spPr>
        <p:txBody>
          <a:bodyPr/>
          <a:lstStyle/>
          <a:p>
            <a:pPr algn="r"/>
            <a:r>
              <a:rPr lang="en-US" dirty="0" smtClean="0"/>
              <a:t>JDBC</a:t>
            </a:r>
            <a:br>
              <a:rPr lang="en-US" dirty="0" smtClean="0"/>
            </a:br>
            <a:endParaRPr lang="en-US" dirty="0"/>
          </a:p>
        </p:txBody>
      </p:sp>
      <p:sp>
        <p:nvSpPr>
          <p:cNvPr id="3" name="Subtitle 2"/>
          <p:cNvSpPr>
            <a:spLocks noGrp="1"/>
          </p:cNvSpPr>
          <p:nvPr>
            <p:ph type="subTitle" idx="1"/>
          </p:nvPr>
        </p:nvSpPr>
        <p:spPr>
          <a:xfrm>
            <a:off x="1524000" y="4953000"/>
            <a:ext cx="7406640" cy="1752600"/>
          </a:xfrm>
        </p:spPr>
        <p:txBody>
          <a:bodyPr/>
          <a:lstStyle/>
          <a:p>
            <a:pPr algn="r"/>
            <a:r>
              <a:rPr lang="en-US" dirty="0" smtClean="0"/>
              <a:t>By: Vaishali Varshney</a:t>
            </a:r>
          </a:p>
          <a:p>
            <a:pPr algn="r"/>
            <a:r>
              <a:rPr lang="en-US" dirty="0" smtClean="0"/>
              <a:t>Contact: </a:t>
            </a:r>
            <a:r>
              <a:rPr lang="en-US" dirty="0" smtClean="0">
                <a:hlinkClick r:id="rId2"/>
              </a:rPr>
              <a:t>vaishalivarshney98@gmail.com</a:t>
            </a:r>
            <a:endParaRPr lang="en-US" dirty="0" smtClean="0"/>
          </a:p>
          <a:p>
            <a:pPr algn="r"/>
            <a:endParaRPr lang="en-US" dirty="0"/>
          </a:p>
        </p:txBody>
      </p:sp>
    </p:spTree>
    <p:extLst>
      <p:ext uri="{BB962C8B-B14F-4D97-AF65-F5344CB8AC3E}">
        <p14:creationId xmlns:p14="http://schemas.microsoft.com/office/powerpoint/2010/main" val="738285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JDBC-ODBC Driver		</a:t>
            </a:r>
            <a:endParaRPr lang="en-US" dirty="0"/>
          </a:p>
        </p:txBody>
      </p:sp>
      <p:sp>
        <p:nvSpPr>
          <p:cNvPr id="3" name="Content Placeholder 2"/>
          <p:cNvSpPr>
            <a:spLocks noGrp="1"/>
          </p:cNvSpPr>
          <p:nvPr>
            <p:ph idx="1"/>
          </p:nvPr>
        </p:nvSpPr>
        <p:spPr/>
        <p:txBody>
          <a:bodyPr>
            <a:normAutofit lnSpcReduction="10000"/>
          </a:bodyPr>
          <a:lstStyle/>
          <a:p>
            <a:r>
              <a:rPr lang="en-US" dirty="0" smtClean="0"/>
              <a:t>Also called type-1 driver.</a:t>
            </a:r>
          </a:p>
          <a:p>
            <a:r>
              <a:rPr lang="en-US" dirty="0" smtClean="0"/>
              <a:t>Converts the JDBC method calls into the ODBC- function calls </a:t>
            </a:r>
          </a:p>
          <a:p>
            <a:r>
              <a:rPr lang="en-US" dirty="0" smtClean="0"/>
              <a:t>JDBC-ODBC bridge driver enables a java application to use any database that supports the ODBC driver.</a:t>
            </a:r>
          </a:p>
          <a:p>
            <a:r>
              <a:rPr lang="en-US" dirty="0" smtClean="0"/>
              <a:t>The java application cannot interact directly with the ODBC Driver. This bridge works as an interface between both of them.</a:t>
            </a:r>
            <a:endParaRPr lang="en-US" dirty="0"/>
          </a:p>
        </p:txBody>
      </p:sp>
    </p:spTree>
    <p:extLst>
      <p:ext uri="{BB962C8B-B14F-4D97-AF65-F5344CB8AC3E}">
        <p14:creationId xmlns:p14="http://schemas.microsoft.com/office/powerpoint/2010/main" val="304945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381000"/>
            <a:ext cx="4953000" cy="6248400"/>
          </a:xfrm>
        </p:spPr>
      </p:pic>
    </p:spTree>
    <p:extLst>
      <p:ext uri="{BB962C8B-B14F-4D97-AF65-F5344CB8AC3E}">
        <p14:creationId xmlns:p14="http://schemas.microsoft.com/office/powerpoint/2010/main" val="4156312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Native API Driver	</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Also called type-2 driver.</a:t>
            </a:r>
          </a:p>
          <a:p>
            <a:r>
              <a:rPr lang="en-US" dirty="0" smtClean="0"/>
              <a:t>Uses local native libraries provided by the database vendors to access the database. </a:t>
            </a:r>
          </a:p>
          <a:p>
            <a:r>
              <a:rPr lang="en-US" dirty="0" smtClean="0"/>
              <a:t>It doesn’t have any ODBC intermediate layer. </a:t>
            </a:r>
          </a:p>
          <a:p>
            <a:r>
              <a:rPr lang="en-US" dirty="0" smtClean="0"/>
              <a:t>Used for network based applications.</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62600" y="1295400"/>
            <a:ext cx="3352799" cy="5562600"/>
          </a:xfrm>
        </p:spPr>
      </p:pic>
    </p:spTree>
    <p:extLst>
      <p:ext uri="{BB962C8B-B14F-4D97-AF65-F5344CB8AC3E}">
        <p14:creationId xmlns:p14="http://schemas.microsoft.com/office/powerpoint/2010/main" val="36543230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Network Protocol Driver</a:t>
            </a:r>
            <a:endParaRPr lang="en-US" dirty="0"/>
          </a:p>
        </p:txBody>
      </p:sp>
      <p:sp>
        <p:nvSpPr>
          <p:cNvPr id="3" name="Content Placeholder 2"/>
          <p:cNvSpPr>
            <a:spLocks noGrp="1"/>
          </p:cNvSpPr>
          <p:nvPr>
            <p:ph sz="half" idx="1"/>
          </p:nvPr>
        </p:nvSpPr>
        <p:spPr/>
        <p:txBody>
          <a:bodyPr/>
          <a:lstStyle/>
          <a:p>
            <a:r>
              <a:rPr lang="en-US" dirty="0" smtClean="0"/>
              <a:t>Also called type-3 driver. </a:t>
            </a:r>
          </a:p>
          <a:p>
            <a:r>
              <a:rPr lang="en-US" dirty="0" smtClean="0"/>
              <a:t>Consists of client and server portions.</a:t>
            </a:r>
          </a:p>
          <a:p>
            <a:r>
              <a:rPr lang="en-US" dirty="0" smtClean="0"/>
              <a:t>The client portion contains java functions, and the server portion contains java and native methods.</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10200" y="1371600"/>
            <a:ext cx="3657599" cy="5257799"/>
          </a:xfrm>
        </p:spPr>
      </p:pic>
    </p:spTree>
    <p:extLst>
      <p:ext uri="{BB962C8B-B14F-4D97-AF65-F5344CB8AC3E}">
        <p14:creationId xmlns:p14="http://schemas.microsoft.com/office/powerpoint/2010/main" val="3226107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Native Protocol Driver	</a:t>
            </a:r>
            <a:endParaRPr lang="en-US" dirty="0"/>
          </a:p>
        </p:txBody>
      </p:sp>
      <p:sp>
        <p:nvSpPr>
          <p:cNvPr id="3" name="Content Placeholder 2"/>
          <p:cNvSpPr>
            <a:spLocks noGrp="1"/>
          </p:cNvSpPr>
          <p:nvPr>
            <p:ph sz="half" idx="1"/>
          </p:nvPr>
        </p:nvSpPr>
        <p:spPr/>
        <p:txBody>
          <a:bodyPr/>
          <a:lstStyle/>
          <a:p>
            <a:r>
              <a:rPr lang="en-US" dirty="0" smtClean="0"/>
              <a:t>Also called Type-4 Driver</a:t>
            </a:r>
          </a:p>
          <a:p>
            <a:r>
              <a:rPr lang="en-US" dirty="0" smtClean="0"/>
              <a:t>Java driver that interacts with the database directly using a vendor specific network protocol. </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62601" y="1447799"/>
            <a:ext cx="3352800" cy="5181601"/>
          </a:xfrm>
        </p:spPr>
      </p:pic>
    </p:spTree>
    <p:extLst>
      <p:ext uri="{BB962C8B-B14F-4D97-AF65-F5344CB8AC3E}">
        <p14:creationId xmlns:p14="http://schemas.microsoft.com/office/powerpoint/2010/main" val="41485052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Interfaces used:</a:t>
            </a:r>
            <a:endParaRPr lang="en-US" dirty="0"/>
          </a:p>
        </p:txBody>
      </p:sp>
      <p:sp>
        <p:nvSpPr>
          <p:cNvPr id="3" name="Content Placeholder 2"/>
          <p:cNvSpPr>
            <a:spLocks noGrp="1"/>
          </p:cNvSpPr>
          <p:nvPr>
            <p:ph idx="1"/>
          </p:nvPr>
        </p:nvSpPr>
        <p:spPr/>
        <p:txBody>
          <a:bodyPr>
            <a:normAutofit fontScale="77500" lnSpcReduction="20000"/>
          </a:bodyPr>
          <a:lstStyle/>
          <a:p>
            <a:r>
              <a:rPr lang="en-US" b="1" u="sng" dirty="0" smtClean="0"/>
              <a:t>The </a:t>
            </a:r>
            <a:r>
              <a:rPr lang="en-US" b="1" u="sng" dirty="0" err="1" smtClean="0"/>
              <a:t>DriverManager</a:t>
            </a:r>
            <a:r>
              <a:rPr lang="en-US" b="1" u="sng" dirty="0" smtClean="0"/>
              <a:t> Class</a:t>
            </a:r>
            <a:r>
              <a:rPr lang="en-US" dirty="0" smtClean="0"/>
              <a:t>: Loads the driver for the database.</a:t>
            </a:r>
          </a:p>
          <a:p>
            <a:r>
              <a:rPr lang="en-US" b="1" u="sng" dirty="0" smtClean="0"/>
              <a:t>The Driver interface:</a:t>
            </a:r>
            <a:r>
              <a:rPr lang="en-US" dirty="0" smtClean="0"/>
              <a:t> represents the database driver.</a:t>
            </a:r>
          </a:p>
          <a:p>
            <a:r>
              <a:rPr lang="en-US" b="1" u="sng" dirty="0" smtClean="0"/>
              <a:t>The Connection interface</a:t>
            </a:r>
            <a:r>
              <a:rPr lang="en-US" dirty="0" smtClean="0"/>
              <a:t>: Enables you to establish the connection between a java application and a database.</a:t>
            </a:r>
          </a:p>
          <a:p>
            <a:r>
              <a:rPr lang="en-US" b="1" u="sng" dirty="0" smtClean="0"/>
              <a:t>The Statement interface:</a:t>
            </a:r>
            <a:r>
              <a:rPr lang="en-US" dirty="0" smtClean="0"/>
              <a:t> enables you to execute the SQL statements.</a:t>
            </a:r>
          </a:p>
          <a:p>
            <a:r>
              <a:rPr lang="en-US" b="1" u="sng" dirty="0" smtClean="0"/>
              <a:t>The </a:t>
            </a:r>
            <a:r>
              <a:rPr lang="en-US" b="1" u="sng" dirty="0" err="1" smtClean="0"/>
              <a:t>ResultSet</a:t>
            </a:r>
            <a:r>
              <a:rPr lang="en-US" b="1" u="sng" dirty="0" smtClean="0"/>
              <a:t> Interface:</a:t>
            </a:r>
            <a:r>
              <a:rPr lang="en-US" dirty="0" smtClean="0"/>
              <a:t> represents the information retrieved from the database. </a:t>
            </a:r>
            <a:endParaRPr lang="en-US" b="1" u="sng" dirty="0" smtClean="0"/>
          </a:p>
          <a:p>
            <a:r>
              <a:rPr lang="en-US" b="1" u="sng" dirty="0" smtClean="0"/>
              <a:t>The </a:t>
            </a:r>
            <a:r>
              <a:rPr lang="en-US" b="1" u="sng" dirty="0" err="1" smtClean="0"/>
              <a:t>SQLException</a:t>
            </a:r>
            <a:r>
              <a:rPr lang="en-US" b="1" u="sng" dirty="0" smtClean="0"/>
              <a:t> class:</a:t>
            </a:r>
            <a:r>
              <a:rPr lang="en-US" dirty="0" smtClean="0"/>
              <a:t> Provides information about exceptions that occur while interacting with databases.</a:t>
            </a:r>
          </a:p>
          <a:p>
            <a:endParaRPr lang="en-US" dirty="0"/>
          </a:p>
        </p:txBody>
      </p:sp>
    </p:spTree>
    <p:extLst>
      <p:ext uri="{BB962C8B-B14F-4D97-AF65-F5344CB8AC3E}">
        <p14:creationId xmlns:p14="http://schemas.microsoft.com/office/powerpoint/2010/main" val="29787081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Connect:</a:t>
            </a:r>
            <a:endParaRPr lang="en-US" dirty="0"/>
          </a:p>
        </p:txBody>
      </p:sp>
      <p:sp>
        <p:nvSpPr>
          <p:cNvPr id="3" name="Content Placeholder 2"/>
          <p:cNvSpPr>
            <a:spLocks noGrp="1"/>
          </p:cNvSpPr>
          <p:nvPr>
            <p:ph idx="1"/>
          </p:nvPr>
        </p:nvSpPr>
        <p:spPr/>
        <p:txBody>
          <a:bodyPr/>
          <a:lstStyle/>
          <a:p>
            <a:r>
              <a:rPr lang="en-US" dirty="0" smtClean="0"/>
              <a:t>Define the connection URL.</a:t>
            </a:r>
          </a:p>
          <a:p>
            <a:r>
              <a:rPr lang="en-US" dirty="0" smtClean="0"/>
              <a:t>Established the connection.</a:t>
            </a:r>
          </a:p>
          <a:p>
            <a:r>
              <a:rPr lang="en-US" dirty="0" smtClean="0"/>
              <a:t>Create the statement object.</a:t>
            </a:r>
          </a:p>
          <a:p>
            <a:r>
              <a:rPr lang="en-US" dirty="0" smtClean="0"/>
              <a:t>Execute a query.</a:t>
            </a:r>
          </a:p>
          <a:p>
            <a:r>
              <a:rPr lang="en-US" dirty="0" smtClean="0"/>
              <a:t>Process the results.</a:t>
            </a:r>
          </a:p>
          <a:p>
            <a:r>
              <a:rPr lang="en-US" dirty="0" smtClean="0"/>
              <a:t>Close the connection</a:t>
            </a:r>
            <a:r>
              <a:rPr lang="en-US" dirty="0"/>
              <a:t>.</a:t>
            </a:r>
            <a:endParaRPr lang="en-US" dirty="0" smtClean="0"/>
          </a:p>
        </p:txBody>
      </p:sp>
    </p:spTree>
    <p:extLst>
      <p:ext uri="{BB962C8B-B14F-4D97-AF65-F5344CB8AC3E}">
        <p14:creationId xmlns:p14="http://schemas.microsoft.com/office/powerpoint/2010/main" val="16131149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Loading and Register to the database.</a:t>
            </a:r>
            <a:br>
              <a:rPr lang="en-US" dirty="0" smtClean="0"/>
            </a:br>
            <a:endParaRPr lang="en-US" dirty="0"/>
          </a:p>
        </p:txBody>
      </p:sp>
      <p:sp>
        <p:nvSpPr>
          <p:cNvPr id="3" name="Content Placeholder 2"/>
          <p:cNvSpPr>
            <a:spLocks noGrp="1"/>
          </p:cNvSpPr>
          <p:nvPr>
            <p:ph idx="1"/>
          </p:nvPr>
        </p:nvSpPr>
        <p:spPr>
          <a:xfrm>
            <a:off x="1371600" y="1181100"/>
            <a:ext cx="7498080" cy="4800600"/>
          </a:xfrm>
        </p:spPr>
        <p:txBody>
          <a:bodyPr/>
          <a:lstStyle/>
          <a:p>
            <a:r>
              <a:rPr lang="en-US" dirty="0" smtClean="0"/>
              <a:t>You can load and register a driver by: </a:t>
            </a:r>
          </a:p>
          <a:p>
            <a:pPr lvl="1"/>
            <a:r>
              <a:rPr lang="en-US" dirty="0" smtClean="0"/>
              <a:t>Using the </a:t>
            </a:r>
            <a:r>
              <a:rPr lang="en-US" dirty="0" err="1" smtClean="0"/>
              <a:t>forName</a:t>
            </a:r>
            <a:r>
              <a:rPr lang="en-US" dirty="0" smtClean="0"/>
              <a:t>() method of </a:t>
            </a:r>
            <a:r>
              <a:rPr lang="en-US" dirty="0" err="1" smtClean="0"/>
              <a:t>java.lang.Class</a:t>
            </a:r>
            <a:r>
              <a:rPr lang="en-US" dirty="0"/>
              <a:t> </a:t>
            </a:r>
            <a:r>
              <a:rPr lang="en-US" dirty="0" smtClean="0"/>
              <a:t>class.</a:t>
            </a:r>
          </a:p>
          <a:p>
            <a:pPr lvl="1"/>
            <a:r>
              <a:rPr lang="en-US" dirty="0" smtClean="0"/>
              <a:t>Using the </a:t>
            </a:r>
            <a:r>
              <a:rPr lang="en-US" dirty="0" err="1" smtClean="0"/>
              <a:t>registerDriver</a:t>
            </a:r>
            <a:r>
              <a:rPr lang="en-US" dirty="0" smtClean="0"/>
              <a:t>() static method of the </a:t>
            </a:r>
            <a:r>
              <a:rPr lang="en-US" dirty="0" err="1" smtClean="0"/>
              <a:t>DriverManager</a:t>
            </a:r>
            <a:r>
              <a:rPr lang="en-US" dirty="0" smtClean="0"/>
              <a:t> Class.</a:t>
            </a:r>
          </a:p>
          <a:p>
            <a:pPr marL="916686" lvl="1" indent="-514350">
              <a:buFont typeface="+mj-lt"/>
              <a:buAutoNum type="arabicPeriod"/>
            </a:pPr>
            <a:r>
              <a:rPr lang="en-US" dirty="0" smtClean="0"/>
              <a:t>Using the </a:t>
            </a:r>
            <a:r>
              <a:rPr lang="en-US" dirty="0" err="1" smtClean="0"/>
              <a:t>forName</a:t>
            </a:r>
            <a:r>
              <a:rPr lang="en-US" dirty="0" smtClean="0"/>
              <a:t>() method:</a:t>
            </a:r>
          </a:p>
          <a:p>
            <a:pPr lvl="1"/>
            <a:r>
              <a:rPr lang="en-US" dirty="0" smtClean="0"/>
              <a:t>This method loads the JDBC Driver and registers the driver. </a:t>
            </a:r>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5105400"/>
            <a:ext cx="7543800" cy="1600200"/>
          </a:xfrm>
          <a:prstGeom prst="rect">
            <a:avLst/>
          </a:prstGeom>
        </p:spPr>
      </p:pic>
    </p:spTree>
    <p:extLst>
      <p:ext uri="{BB962C8B-B14F-4D97-AF65-F5344CB8AC3E}">
        <p14:creationId xmlns:p14="http://schemas.microsoft.com/office/powerpoint/2010/main" val="11977651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09600"/>
            <a:ext cx="7498080" cy="5638800"/>
          </a:xfrm>
        </p:spPr>
        <p:txBody>
          <a:bodyPr/>
          <a:lstStyle/>
          <a:p>
            <a:r>
              <a:rPr lang="en-US" dirty="0" smtClean="0"/>
              <a:t>Using the </a:t>
            </a:r>
            <a:r>
              <a:rPr lang="en-US" dirty="0" err="1" smtClean="0"/>
              <a:t>registerDriver</a:t>
            </a:r>
            <a:r>
              <a:rPr lang="en-US" dirty="0" smtClean="0"/>
              <a:t>() method:</a:t>
            </a:r>
          </a:p>
          <a:p>
            <a:pPr marL="82296"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524000"/>
            <a:ext cx="7656915" cy="4114800"/>
          </a:xfrm>
          <a:prstGeom prst="rect">
            <a:avLst/>
          </a:prstGeom>
        </p:spPr>
      </p:pic>
    </p:spTree>
    <p:extLst>
      <p:ext uri="{BB962C8B-B14F-4D97-AF65-F5344CB8AC3E}">
        <p14:creationId xmlns:p14="http://schemas.microsoft.com/office/powerpoint/2010/main" val="37102492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If you are having any other </a:t>
            </a:r>
            <a:r>
              <a:rPr lang="en-US" dirty="0" err="1" smtClean="0"/>
              <a:t>datbase</a:t>
            </a:r>
            <a:r>
              <a:rPr lang="en-US" dirty="0" smtClean="0"/>
              <a:t>, you can use:</a:t>
            </a:r>
          </a:p>
          <a:p>
            <a:pPr marL="82296"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2552576"/>
            <a:ext cx="6172200" cy="2933823"/>
          </a:xfrm>
          <a:prstGeom prst="rect">
            <a:avLst/>
          </a:prstGeom>
        </p:spPr>
      </p:pic>
    </p:spTree>
    <p:extLst>
      <p:ext uri="{BB962C8B-B14F-4D97-AF65-F5344CB8AC3E}">
        <p14:creationId xmlns:p14="http://schemas.microsoft.com/office/powerpoint/2010/main" val="479196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Discussions</a:t>
            </a:r>
            <a:br>
              <a:rPr lang="en-US" dirty="0" smtClean="0"/>
            </a:br>
            <a:r>
              <a:rPr lang="en-US" dirty="0"/>
              <a:t>	</a:t>
            </a:r>
            <a:r>
              <a:rPr lang="en-US" dirty="0" smtClean="0"/>
              <a:t>	</a:t>
            </a:r>
            <a:endParaRPr lang="en-US" dirty="0"/>
          </a:p>
        </p:txBody>
      </p:sp>
      <p:sp>
        <p:nvSpPr>
          <p:cNvPr id="3" name="Content Placeholder 2"/>
          <p:cNvSpPr>
            <a:spLocks noGrp="1"/>
          </p:cNvSpPr>
          <p:nvPr>
            <p:ph idx="1"/>
          </p:nvPr>
        </p:nvSpPr>
        <p:spPr/>
        <p:txBody>
          <a:bodyPr/>
          <a:lstStyle/>
          <a:p>
            <a:r>
              <a:rPr lang="en-US" dirty="0" smtClean="0"/>
              <a:t>What?</a:t>
            </a:r>
          </a:p>
          <a:p>
            <a:r>
              <a:rPr lang="en-US" dirty="0" smtClean="0"/>
              <a:t>Why?</a:t>
            </a:r>
          </a:p>
          <a:p>
            <a:r>
              <a:rPr lang="en-US" dirty="0" smtClean="0"/>
              <a:t>Architecture of JDBC</a:t>
            </a:r>
          </a:p>
          <a:p>
            <a:r>
              <a:rPr lang="en-US" dirty="0" smtClean="0"/>
              <a:t> Types of JDBC driver available</a:t>
            </a:r>
          </a:p>
          <a:p>
            <a:r>
              <a:rPr lang="en-US" dirty="0" smtClean="0"/>
              <a:t>Steps to connect to DB</a:t>
            </a:r>
          </a:p>
          <a:p>
            <a:r>
              <a:rPr lang="en-US" dirty="0" smtClean="0"/>
              <a:t>Types of Statement</a:t>
            </a:r>
          </a:p>
          <a:p>
            <a:r>
              <a:rPr lang="en-US" dirty="0" smtClean="0"/>
              <a:t>Difference</a:t>
            </a:r>
          </a:p>
          <a:p>
            <a:pPr marL="82296" indent="0">
              <a:buNone/>
            </a:pPr>
            <a:endParaRPr lang="en-US" dirty="0"/>
          </a:p>
        </p:txBody>
      </p:sp>
    </p:spTree>
    <p:extLst>
      <p:ext uri="{BB962C8B-B14F-4D97-AF65-F5344CB8AC3E}">
        <p14:creationId xmlns:p14="http://schemas.microsoft.com/office/powerpoint/2010/main" val="1411113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Steps to Connect:</a:t>
            </a:r>
            <a:br>
              <a:rPr lang="en-US" dirty="0" smtClean="0"/>
            </a:br>
            <a:r>
              <a:rPr lang="en-US" dirty="0" smtClean="0"/>
              <a:t>2. Established the Connection:</a:t>
            </a:r>
            <a:endParaRPr lang="en-US" dirty="0"/>
          </a:p>
        </p:txBody>
      </p:sp>
      <p:sp>
        <p:nvSpPr>
          <p:cNvPr id="3" name="Content Placeholder 2"/>
          <p:cNvSpPr>
            <a:spLocks noGrp="1"/>
          </p:cNvSpPr>
          <p:nvPr>
            <p:ph idx="1"/>
          </p:nvPr>
        </p:nvSpPr>
        <p:spPr>
          <a:xfrm>
            <a:off x="1143000" y="1447800"/>
            <a:ext cx="7790688" cy="4800600"/>
          </a:xfrm>
        </p:spPr>
        <p:txBody>
          <a:bodyPr/>
          <a:lstStyle/>
          <a:p>
            <a:pPr marL="82296" indent="0">
              <a:buNone/>
            </a:pPr>
            <a:endParaRPr lang="en-US" dirty="0"/>
          </a:p>
          <a:p>
            <a:pPr marL="82296" indent="0">
              <a:buNone/>
            </a:pPr>
            <a:endParaRPr lang="en-US" dirty="0" smtClean="0"/>
          </a:p>
          <a:p>
            <a:pPr marL="82296" indent="0">
              <a:buNone/>
            </a:pPr>
            <a:r>
              <a:rPr lang="en-US" dirty="0" smtClean="0"/>
              <a:t>Connection con=</a:t>
            </a:r>
            <a:r>
              <a:rPr lang="en-US" dirty="0" err="1" smtClean="0"/>
              <a:t>DriverManager.getConnection</a:t>
            </a:r>
            <a:r>
              <a:rPr lang="en-US" dirty="0" smtClean="0"/>
              <a:t>(“</a:t>
            </a:r>
            <a:r>
              <a:rPr lang="en-US" dirty="0" err="1" smtClean="0"/>
              <a:t>url</a:t>
            </a:r>
            <a:r>
              <a:rPr lang="en-US" dirty="0" smtClean="0"/>
              <a:t>”,”</a:t>
            </a:r>
            <a:r>
              <a:rPr lang="en-US" dirty="0" err="1" smtClean="0"/>
              <a:t>username”,”pass</a:t>
            </a:r>
            <a:r>
              <a:rPr lang="en-US" dirty="0" smtClean="0"/>
              <a:t>”);</a:t>
            </a:r>
            <a:endParaRPr lang="en-US" dirty="0"/>
          </a:p>
        </p:txBody>
      </p:sp>
    </p:spTree>
    <p:extLst>
      <p:ext uri="{BB962C8B-B14F-4D97-AF65-F5344CB8AC3E}">
        <p14:creationId xmlns:p14="http://schemas.microsoft.com/office/powerpoint/2010/main" val="11567582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Steps to connect:</a:t>
            </a:r>
            <a:br>
              <a:rPr lang="en-US" dirty="0" smtClean="0"/>
            </a:br>
            <a:r>
              <a:rPr lang="en-US" dirty="0" smtClean="0"/>
              <a:t>3. Create a Statement Object</a:t>
            </a:r>
            <a:endParaRPr lang="en-US" dirty="0"/>
          </a:p>
        </p:txBody>
      </p:sp>
      <p:sp>
        <p:nvSpPr>
          <p:cNvPr id="3" name="Content Placeholder 2"/>
          <p:cNvSpPr>
            <a:spLocks noGrp="1"/>
          </p:cNvSpPr>
          <p:nvPr>
            <p:ph idx="1"/>
          </p:nvPr>
        </p:nvSpPr>
        <p:spPr/>
        <p:txBody>
          <a:bodyPr/>
          <a:lstStyle/>
          <a:p>
            <a:endParaRPr lang="en-US" dirty="0"/>
          </a:p>
          <a:p>
            <a:endParaRPr lang="en-US" dirty="0" smtClean="0"/>
          </a:p>
          <a:p>
            <a:r>
              <a:rPr lang="en-US" dirty="0" smtClean="0"/>
              <a:t>Statement </a:t>
            </a:r>
            <a:r>
              <a:rPr lang="en-US" dirty="0" err="1" smtClean="0"/>
              <a:t>stmt</a:t>
            </a:r>
            <a:r>
              <a:rPr lang="en-US" dirty="0" smtClean="0"/>
              <a:t>=</a:t>
            </a:r>
            <a:r>
              <a:rPr lang="en-US" dirty="0" err="1" smtClean="0"/>
              <a:t>con.createStatement</a:t>
            </a:r>
            <a:r>
              <a:rPr lang="en-US" dirty="0" smtClean="0"/>
              <a:t>();</a:t>
            </a:r>
          </a:p>
          <a:p>
            <a:pPr marL="82296" indent="0">
              <a:buNone/>
            </a:pPr>
            <a:endParaRPr lang="en-US" dirty="0"/>
          </a:p>
        </p:txBody>
      </p:sp>
    </p:spTree>
    <p:extLst>
      <p:ext uri="{BB962C8B-B14F-4D97-AF65-F5344CB8AC3E}">
        <p14:creationId xmlns:p14="http://schemas.microsoft.com/office/powerpoint/2010/main" val="40942604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Steps to connect:</a:t>
            </a:r>
            <a:br>
              <a:rPr lang="en-US" dirty="0" smtClean="0"/>
            </a:br>
            <a:r>
              <a:rPr lang="en-US" dirty="0" smtClean="0"/>
              <a:t>4. Execute the query:</a:t>
            </a:r>
            <a:endParaRPr lang="en-US" dirty="0"/>
          </a:p>
        </p:txBody>
      </p:sp>
      <p:sp>
        <p:nvSpPr>
          <p:cNvPr id="3" name="Content Placeholder 2"/>
          <p:cNvSpPr>
            <a:spLocks noGrp="1"/>
          </p:cNvSpPr>
          <p:nvPr>
            <p:ph idx="1"/>
          </p:nvPr>
        </p:nvSpPr>
        <p:spPr/>
        <p:txBody>
          <a:bodyPr/>
          <a:lstStyle/>
          <a:p>
            <a:r>
              <a:rPr lang="en-US" dirty="0" smtClean="0"/>
              <a:t>For the Select query:</a:t>
            </a:r>
          </a:p>
          <a:p>
            <a:pPr lvl="1">
              <a:buFont typeface="Wingdings" pitchFamily="2" charset="2"/>
              <a:buChar char="Ø"/>
            </a:pPr>
            <a:r>
              <a:rPr lang="en-US" dirty="0" smtClean="0"/>
              <a:t>String </a:t>
            </a:r>
            <a:r>
              <a:rPr lang="en-US" dirty="0" err="1" smtClean="0"/>
              <a:t>sql</a:t>
            </a:r>
            <a:r>
              <a:rPr lang="en-US" dirty="0" smtClean="0"/>
              <a:t>=“SELECT * from EMP”;</a:t>
            </a:r>
          </a:p>
          <a:p>
            <a:pPr lvl="1">
              <a:buFont typeface="Wingdings" pitchFamily="2" charset="2"/>
              <a:buChar char="Ø"/>
            </a:pPr>
            <a:r>
              <a:rPr lang="en-US" dirty="0" err="1" smtClean="0"/>
              <a:t>Stmt.executeQuery</a:t>
            </a:r>
            <a:r>
              <a:rPr lang="en-US" dirty="0" smtClean="0"/>
              <a:t>(</a:t>
            </a:r>
            <a:r>
              <a:rPr lang="en-US" dirty="0" err="1" smtClean="0"/>
              <a:t>sql</a:t>
            </a:r>
            <a:r>
              <a:rPr lang="en-US" dirty="0" smtClean="0"/>
              <a:t>);</a:t>
            </a:r>
          </a:p>
          <a:p>
            <a:pPr lvl="1">
              <a:buFont typeface="Wingdings" pitchFamily="2" charset="2"/>
              <a:buChar char="Ø"/>
            </a:pPr>
            <a:endParaRPr lang="en-US" dirty="0"/>
          </a:p>
          <a:p>
            <a:pPr lvl="1"/>
            <a:r>
              <a:rPr lang="en-US" dirty="0" smtClean="0"/>
              <a:t>For the Insert/Update query:</a:t>
            </a:r>
          </a:p>
          <a:p>
            <a:pPr lvl="2">
              <a:buFont typeface="Wingdings" pitchFamily="2" charset="2"/>
              <a:buChar char="Ø"/>
            </a:pPr>
            <a:r>
              <a:rPr lang="en-US" dirty="0" smtClean="0"/>
              <a:t>String </a:t>
            </a:r>
            <a:r>
              <a:rPr lang="en-US" dirty="0" err="1" smtClean="0"/>
              <a:t>sql</a:t>
            </a:r>
            <a:r>
              <a:rPr lang="en-US" dirty="0" smtClean="0"/>
              <a:t>=“INSERT into </a:t>
            </a:r>
            <a:r>
              <a:rPr lang="en-US" dirty="0" err="1" smtClean="0"/>
              <a:t>Emp</a:t>
            </a:r>
            <a:r>
              <a:rPr lang="en-US" dirty="0" smtClean="0"/>
              <a:t> values(47,”TEDDY”);</a:t>
            </a:r>
          </a:p>
          <a:p>
            <a:pPr lvl="2">
              <a:buFont typeface="Wingdings" pitchFamily="2" charset="2"/>
              <a:buChar char="Ø"/>
            </a:pPr>
            <a:r>
              <a:rPr lang="en-US" dirty="0" err="1" smtClean="0"/>
              <a:t>Stmt.executeUpdate</a:t>
            </a:r>
            <a:r>
              <a:rPr lang="en-US" dirty="0" smtClean="0"/>
              <a:t>(</a:t>
            </a:r>
            <a:r>
              <a:rPr lang="en-US" dirty="0" err="1" smtClean="0"/>
              <a:t>sql</a:t>
            </a:r>
            <a:r>
              <a:rPr lang="en-US" dirty="0" smtClean="0"/>
              <a:t>);</a:t>
            </a:r>
          </a:p>
          <a:p>
            <a:pPr lvl="2">
              <a:buFont typeface="Wingdings" pitchFamily="2" charset="2"/>
              <a:buChar char="Ø"/>
            </a:pPr>
            <a:endParaRPr lang="en-US" dirty="0" smtClean="0"/>
          </a:p>
          <a:p>
            <a:pPr lvl="1"/>
            <a:endParaRPr lang="en-US" dirty="0" smtClean="0"/>
          </a:p>
        </p:txBody>
      </p:sp>
    </p:spTree>
    <p:extLst>
      <p:ext uri="{BB962C8B-B14F-4D97-AF65-F5344CB8AC3E}">
        <p14:creationId xmlns:p14="http://schemas.microsoft.com/office/powerpoint/2010/main" val="352932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Steps to Connect:</a:t>
            </a:r>
            <a:br>
              <a:rPr lang="en-US" dirty="0" smtClean="0"/>
            </a:br>
            <a:r>
              <a:rPr lang="en-US" dirty="0" smtClean="0"/>
              <a:t>5. Process the Result</a:t>
            </a:r>
            <a:br>
              <a:rPr lang="en-US" dirty="0" smtClean="0"/>
            </a:br>
            <a:endParaRPr lang="en-US" dirty="0"/>
          </a:p>
        </p:txBody>
      </p:sp>
      <p:sp>
        <p:nvSpPr>
          <p:cNvPr id="3" name="Content Placeholder 2"/>
          <p:cNvSpPr>
            <a:spLocks noGrp="1"/>
          </p:cNvSpPr>
          <p:nvPr>
            <p:ph idx="1"/>
          </p:nvPr>
        </p:nvSpPr>
        <p:spPr/>
        <p:txBody>
          <a:bodyPr/>
          <a:lstStyle/>
          <a:p>
            <a:pPr marL="82296" indent="0">
              <a:buNone/>
            </a:pPr>
            <a:r>
              <a:rPr lang="en-US" dirty="0" err="1" smtClean="0"/>
              <a:t>ResultSet</a:t>
            </a:r>
            <a:r>
              <a:rPr lang="en-US" dirty="0" smtClean="0"/>
              <a:t> </a:t>
            </a:r>
            <a:r>
              <a:rPr lang="en-US" dirty="0" err="1" smtClean="0"/>
              <a:t>rs</a:t>
            </a:r>
            <a:r>
              <a:rPr lang="en-US" dirty="0" smtClean="0"/>
              <a:t>= </a:t>
            </a:r>
            <a:r>
              <a:rPr lang="en-US" dirty="0" err="1" smtClean="0"/>
              <a:t>stmt.executeQuery</a:t>
            </a:r>
            <a:r>
              <a:rPr lang="en-US" dirty="0" smtClean="0"/>
              <a:t>(</a:t>
            </a:r>
            <a:r>
              <a:rPr lang="en-US" dirty="0" err="1" smtClean="0"/>
              <a:t>sql</a:t>
            </a:r>
            <a:r>
              <a:rPr lang="en-US" dirty="0" smtClean="0"/>
              <a:t>);</a:t>
            </a:r>
          </a:p>
          <a:p>
            <a:pPr marL="82296" indent="0">
              <a:buNone/>
            </a:pPr>
            <a:r>
              <a:rPr lang="en-US" dirty="0" smtClean="0"/>
              <a:t>While(</a:t>
            </a:r>
            <a:r>
              <a:rPr lang="en-US" dirty="0" err="1" smtClean="0"/>
              <a:t>rs.next</a:t>
            </a:r>
            <a:r>
              <a:rPr lang="en-US" dirty="0" smtClean="0"/>
              <a:t>())</a:t>
            </a:r>
          </a:p>
          <a:p>
            <a:pPr marL="82296" indent="0">
              <a:buNone/>
            </a:pPr>
            <a:r>
              <a:rPr lang="en-US" dirty="0" smtClean="0"/>
              <a:t>{</a:t>
            </a:r>
          </a:p>
          <a:p>
            <a:pPr marL="82296" indent="0">
              <a:buNone/>
            </a:pPr>
            <a:r>
              <a:rPr lang="en-US" dirty="0" err="1" smtClean="0"/>
              <a:t>System.out.println</a:t>
            </a:r>
            <a:r>
              <a:rPr lang="en-US" dirty="0" smtClean="0"/>
              <a:t>(</a:t>
            </a:r>
            <a:r>
              <a:rPr lang="en-US" dirty="0" err="1" smtClean="0"/>
              <a:t>rs.getInt</a:t>
            </a:r>
            <a:r>
              <a:rPr lang="en-US" dirty="0" smtClean="0"/>
              <a:t>(id));</a:t>
            </a:r>
          </a:p>
          <a:p>
            <a:pPr marL="82296" indent="0">
              <a:buNone/>
            </a:pPr>
            <a:r>
              <a:rPr lang="en-US" dirty="0" err="1" smtClean="0"/>
              <a:t>System.out.println</a:t>
            </a:r>
            <a:r>
              <a:rPr lang="en-US" dirty="0" smtClean="0"/>
              <a:t>(</a:t>
            </a:r>
            <a:r>
              <a:rPr lang="en-US" dirty="0" err="1" smtClean="0"/>
              <a:t>rs.getString</a:t>
            </a:r>
            <a:r>
              <a:rPr lang="en-US" dirty="0" smtClean="0"/>
              <a:t>(name));</a:t>
            </a:r>
          </a:p>
          <a:p>
            <a:pPr marL="82296" indent="0">
              <a:buNone/>
            </a:pPr>
            <a:r>
              <a:rPr lang="en-US" dirty="0" smtClean="0"/>
              <a:t>}</a:t>
            </a:r>
          </a:p>
          <a:p>
            <a:pPr marL="82296" indent="0">
              <a:buNone/>
            </a:pPr>
            <a:endParaRPr lang="en-US" dirty="0"/>
          </a:p>
        </p:txBody>
      </p:sp>
    </p:spTree>
    <p:extLst>
      <p:ext uri="{BB962C8B-B14F-4D97-AF65-F5344CB8AC3E}">
        <p14:creationId xmlns:p14="http://schemas.microsoft.com/office/powerpoint/2010/main" val="12541287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Steps to Connect:</a:t>
            </a:r>
            <a:br>
              <a:rPr lang="en-US" dirty="0" smtClean="0"/>
            </a:br>
            <a:r>
              <a:rPr lang="en-US" dirty="0" smtClean="0"/>
              <a:t>6.Close the connection.	</a:t>
            </a:r>
            <a:endParaRPr lang="en-US" dirty="0"/>
          </a:p>
        </p:txBody>
      </p:sp>
      <p:sp>
        <p:nvSpPr>
          <p:cNvPr id="3" name="Content Placeholder 2"/>
          <p:cNvSpPr>
            <a:spLocks noGrp="1"/>
          </p:cNvSpPr>
          <p:nvPr>
            <p:ph idx="1"/>
          </p:nvPr>
        </p:nvSpPr>
        <p:spPr/>
        <p:txBody>
          <a:bodyPr/>
          <a:lstStyle/>
          <a:p>
            <a:r>
              <a:rPr lang="en-US" dirty="0" smtClean="0"/>
              <a:t>It release all the resources that the connection is holding. </a:t>
            </a:r>
          </a:p>
          <a:p>
            <a:pPr marL="82296" indent="0">
              <a:buNone/>
            </a:pPr>
            <a:r>
              <a:rPr lang="en-US" dirty="0" smtClean="0"/>
              <a:t>   </a:t>
            </a:r>
            <a:r>
              <a:rPr lang="en-US" dirty="0" err="1" smtClean="0"/>
              <a:t>stmt.close</a:t>
            </a:r>
            <a:r>
              <a:rPr lang="en-US" dirty="0" smtClean="0"/>
              <a:t>();</a:t>
            </a:r>
          </a:p>
          <a:p>
            <a:pPr marL="82296" indent="0">
              <a:buNone/>
            </a:pPr>
            <a:r>
              <a:rPr lang="en-US" dirty="0" smtClean="0"/>
              <a:t>   </a:t>
            </a:r>
            <a:r>
              <a:rPr lang="en-US" dirty="0" err="1" smtClean="0"/>
              <a:t>con.close</a:t>
            </a:r>
            <a:r>
              <a:rPr lang="en-US" dirty="0" smtClean="0"/>
              <a:t>();</a:t>
            </a:r>
          </a:p>
        </p:txBody>
      </p:sp>
    </p:spTree>
    <p:extLst>
      <p:ext uri="{BB962C8B-B14F-4D97-AF65-F5344CB8AC3E}">
        <p14:creationId xmlns:p14="http://schemas.microsoft.com/office/powerpoint/2010/main" val="34397904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371600"/>
            <a:ext cx="7848600" cy="5181600"/>
          </a:xfrm>
        </p:spPr>
      </p:pic>
    </p:spTree>
    <p:extLst>
      <p:ext uri="{BB962C8B-B14F-4D97-AF65-F5344CB8AC3E}">
        <p14:creationId xmlns:p14="http://schemas.microsoft.com/office/powerpoint/2010/main" val="2629357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Statement:</a:t>
            </a:r>
            <a:endParaRPr lang="en-US" dirty="0"/>
          </a:p>
        </p:txBody>
      </p:sp>
      <p:sp>
        <p:nvSpPr>
          <p:cNvPr id="3" name="Content Placeholder 2"/>
          <p:cNvSpPr>
            <a:spLocks noGrp="1"/>
          </p:cNvSpPr>
          <p:nvPr>
            <p:ph idx="1"/>
          </p:nvPr>
        </p:nvSpPr>
        <p:spPr/>
        <p:txBody>
          <a:bodyPr/>
          <a:lstStyle/>
          <a:p>
            <a:r>
              <a:rPr lang="en-US" dirty="0" smtClean="0"/>
              <a:t>There are three types of statement available in statement class:</a:t>
            </a:r>
          </a:p>
          <a:p>
            <a:pPr>
              <a:buFont typeface="Wingdings" pitchFamily="2" charset="2"/>
              <a:buChar char="Ø"/>
            </a:pPr>
            <a:r>
              <a:rPr lang="en-US" dirty="0" smtClean="0"/>
              <a:t>Statement</a:t>
            </a:r>
          </a:p>
          <a:p>
            <a:pPr>
              <a:buFont typeface="Wingdings" pitchFamily="2" charset="2"/>
              <a:buChar char="Ø"/>
            </a:pPr>
            <a:r>
              <a:rPr lang="en-US" dirty="0" smtClean="0"/>
              <a:t>Prepared Statement</a:t>
            </a:r>
          </a:p>
          <a:p>
            <a:pPr>
              <a:buFont typeface="Wingdings" pitchFamily="2" charset="2"/>
              <a:buChar char="Ø"/>
            </a:pPr>
            <a:r>
              <a:rPr lang="en-US" dirty="0" smtClean="0"/>
              <a:t>Callable Statement</a:t>
            </a:r>
          </a:p>
          <a:p>
            <a:pPr marL="82296" indent="0">
              <a:buNone/>
            </a:pPr>
            <a:endParaRPr lang="en-US" dirty="0"/>
          </a:p>
        </p:txBody>
      </p:sp>
    </p:spTree>
    <p:extLst>
      <p:ext uri="{BB962C8B-B14F-4D97-AF65-F5344CB8AC3E}">
        <p14:creationId xmlns:p14="http://schemas.microsoft.com/office/powerpoint/2010/main" val="24469785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statement:</a:t>
            </a:r>
            <a:br>
              <a:rPr lang="en-US" dirty="0" smtClean="0"/>
            </a:br>
            <a:r>
              <a:rPr lang="en-US" dirty="0" smtClean="0"/>
              <a:t>1. Statement</a:t>
            </a:r>
            <a:endParaRPr lang="en-US" dirty="0"/>
          </a:p>
        </p:txBody>
      </p:sp>
      <p:sp>
        <p:nvSpPr>
          <p:cNvPr id="3" name="Content Placeholder 2"/>
          <p:cNvSpPr>
            <a:spLocks noGrp="1"/>
          </p:cNvSpPr>
          <p:nvPr>
            <p:ph idx="1"/>
          </p:nvPr>
        </p:nvSpPr>
        <p:spPr/>
        <p:txBody>
          <a:bodyPr/>
          <a:lstStyle/>
          <a:p>
            <a:r>
              <a:rPr lang="en-US" dirty="0" smtClean="0"/>
              <a:t>This represents  a simple </a:t>
            </a:r>
            <a:r>
              <a:rPr lang="en-US" dirty="0" err="1" smtClean="0"/>
              <a:t>sql</a:t>
            </a:r>
            <a:r>
              <a:rPr lang="en-US" dirty="0" smtClean="0"/>
              <a:t>/</a:t>
            </a:r>
            <a:r>
              <a:rPr lang="en-US" dirty="0" err="1" smtClean="0"/>
              <a:t>mysql</a:t>
            </a:r>
            <a:r>
              <a:rPr lang="en-US" dirty="0" smtClean="0"/>
              <a:t> statement.</a:t>
            </a:r>
          </a:p>
          <a:p>
            <a:pPr marL="82296" indent="0">
              <a:buNone/>
            </a:pPr>
            <a:r>
              <a:rPr lang="en-US" dirty="0"/>
              <a:t> </a:t>
            </a:r>
            <a:r>
              <a:rPr lang="en-US" dirty="0" smtClean="0"/>
              <a:t>   </a:t>
            </a:r>
          </a:p>
          <a:p>
            <a:pPr marL="82296" indent="0">
              <a:buNone/>
            </a:pPr>
            <a:r>
              <a:rPr lang="en-US" dirty="0"/>
              <a:t> </a:t>
            </a:r>
            <a:r>
              <a:rPr lang="en-US" dirty="0" smtClean="0"/>
              <a:t>   Statement </a:t>
            </a:r>
            <a:r>
              <a:rPr lang="en-US" dirty="0" err="1" smtClean="0"/>
              <a:t>stmt</a:t>
            </a:r>
            <a:r>
              <a:rPr lang="en-US" dirty="0" smtClean="0"/>
              <a:t>=</a:t>
            </a:r>
            <a:r>
              <a:rPr lang="en-US" dirty="0" err="1" smtClean="0"/>
              <a:t>con.createStatement</a:t>
            </a:r>
            <a:r>
              <a:rPr lang="en-US" dirty="0" smtClean="0"/>
              <a:t>();</a:t>
            </a:r>
          </a:p>
          <a:p>
            <a:pPr marL="82296" indent="0">
              <a:buNone/>
            </a:pPr>
            <a:endParaRPr lang="en-US" dirty="0"/>
          </a:p>
        </p:txBody>
      </p:sp>
    </p:spTree>
    <p:extLst>
      <p:ext uri="{BB962C8B-B14F-4D97-AF65-F5344CB8AC3E}">
        <p14:creationId xmlns:p14="http://schemas.microsoft.com/office/powerpoint/2010/main" val="598720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statement:</a:t>
            </a:r>
            <a:br>
              <a:rPr lang="en-US" dirty="0" smtClean="0"/>
            </a:br>
            <a:r>
              <a:rPr lang="en-US" dirty="0" smtClean="0"/>
              <a:t>2. Prepared statement:</a:t>
            </a:r>
            <a:endParaRPr lang="en-US" dirty="0"/>
          </a:p>
        </p:txBody>
      </p:sp>
      <p:sp>
        <p:nvSpPr>
          <p:cNvPr id="3" name="Content Placeholder 2"/>
          <p:cNvSpPr>
            <a:spLocks noGrp="1"/>
          </p:cNvSpPr>
          <p:nvPr>
            <p:ph idx="1"/>
          </p:nvPr>
        </p:nvSpPr>
        <p:spPr>
          <a:xfrm>
            <a:off x="1143000" y="1447800"/>
            <a:ext cx="7790688" cy="4800600"/>
          </a:xfrm>
        </p:spPr>
        <p:txBody>
          <a:bodyPr/>
          <a:lstStyle/>
          <a:p>
            <a:r>
              <a:rPr lang="en-US" dirty="0" smtClean="0"/>
              <a:t>This </a:t>
            </a:r>
            <a:r>
              <a:rPr lang="en-US" dirty="0" err="1" smtClean="0"/>
              <a:t>reperesent</a:t>
            </a:r>
            <a:r>
              <a:rPr lang="en-US" dirty="0" smtClean="0"/>
              <a:t> precompiled </a:t>
            </a:r>
            <a:r>
              <a:rPr lang="en-US" dirty="0" err="1" smtClean="0"/>
              <a:t>sql</a:t>
            </a:r>
            <a:r>
              <a:rPr lang="en-US" dirty="0" smtClean="0"/>
              <a:t> statement which allows improved performance. It allows to execute the query multiple times and we can set the values according to our need. </a:t>
            </a:r>
          </a:p>
          <a:p>
            <a:pPr marL="82296" indent="0">
              <a:buNone/>
            </a:pPr>
            <a:r>
              <a:rPr lang="en-US" dirty="0" err="1" smtClean="0"/>
              <a:t>PreparedStatement</a:t>
            </a:r>
            <a:r>
              <a:rPr lang="en-US" dirty="0" smtClean="0"/>
              <a:t>   </a:t>
            </a:r>
            <a:r>
              <a:rPr lang="en-US" dirty="0" err="1" smtClean="0"/>
              <a:t>pstmt</a:t>
            </a:r>
            <a:r>
              <a:rPr lang="en-US" dirty="0" smtClean="0"/>
              <a:t>=</a:t>
            </a:r>
            <a:r>
              <a:rPr lang="en-US" dirty="0" err="1" smtClean="0"/>
              <a:t>con.preparestatement</a:t>
            </a:r>
            <a:r>
              <a:rPr lang="en-US" dirty="0" smtClean="0"/>
              <a:t>();</a:t>
            </a:r>
          </a:p>
          <a:p>
            <a:pPr marL="82296" indent="0">
              <a:buNone/>
            </a:pPr>
            <a:endParaRPr lang="en-US" dirty="0"/>
          </a:p>
        </p:txBody>
      </p:sp>
    </p:spTree>
    <p:extLst>
      <p:ext uri="{BB962C8B-B14F-4D97-AF65-F5344CB8AC3E}">
        <p14:creationId xmlns:p14="http://schemas.microsoft.com/office/powerpoint/2010/main" val="35437583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statement available:</a:t>
            </a:r>
            <a:br>
              <a:rPr lang="en-US" dirty="0" smtClean="0"/>
            </a:br>
            <a:r>
              <a:rPr lang="en-US" dirty="0" smtClean="0"/>
              <a:t>3. Callable statement:</a:t>
            </a:r>
            <a:endParaRPr lang="en-US" dirty="0"/>
          </a:p>
        </p:txBody>
      </p:sp>
      <p:sp>
        <p:nvSpPr>
          <p:cNvPr id="3" name="Content Placeholder 2"/>
          <p:cNvSpPr>
            <a:spLocks noGrp="1"/>
          </p:cNvSpPr>
          <p:nvPr>
            <p:ph idx="1"/>
          </p:nvPr>
        </p:nvSpPr>
        <p:spPr/>
        <p:txBody>
          <a:bodyPr/>
          <a:lstStyle/>
          <a:p>
            <a:r>
              <a:rPr lang="en-US" dirty="0" smtClean="0"/>
              <a:t>This allows the access of stored procedures, that are stored on the database. </a:t>
            </a:r>
          </a:p>
          <a:p>
            <a:pPr marL="82296" indent="0">
              <a:buNone/>
            </a:pPr>
            <a:endParaRPr lang="en-US" dirty="0" smtClean="0"/>
          </a:p>
          <a:p>
            <a:pPr marL="82296" indent="0">
              <a:buNone/>
            </a:pPr>
            <a:r>
              <a:rPr lang="en-US" dirty="0"/>
              <a:t> </a:t>
            </a:r>
            <a:r>
              <a:rPr lang="en-US" dirty="0" err="1" smtClean="0"/>
              <a:t>CallableStatement</a:t>
            </a:r>
            <a:r>
              <a:rPr lang="en-US" dirty="0" smtClean="0"/>
              <a:t> </a:t>
            </a:r>
            <a:r>
              <a:rPr lang="en-US" dirty="0" err="1" smtClean="0"/>
              <a:t>csmt</a:t>
            </a:r>
            <a:r>
              <a:rPr lang="en-US" dirty="0" smtClean="0"/>
              <a:t>=</a:t>
            </a:r>
            <a:r>
              <a:rPr lang="en-US" dirty="0" err="1" smtClean="0"/>
              <a:t>con.prepareCall</a:t>
            </a:r>
            <a:r>
              <a:rPr lang="en-US" dirty="0" smtClean="0"/>
              <a:t>();</a:t>
            </a:r>
          </a:p>
          <a:p>
            <a:pPr marL="82296" indent="0">
              <a:buNone/>
            </a:pPr>
            <a:endParaRPr lang="en-US" dirty="0"/>
          </a:p>
        </p:txBody>
      </p:sp>
    </p:spTree>
    <p:extLst>
      <p:ext uri="{BB962C8B-B14F-4D97-AF65-F5344CB8AC3E}">
        <p14:creationId xmlns:p14="http://schemas.microsoft.com/office/powerpoint/2010/main" val="2158789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720" y="609600"/>
            <a:ext cx="7498080" cy="1143000"/>
          </a:xfrm>
        </p:spPr>
        <p:txBody>
          <a:bodyPr>
            <a:normAutofit fontScale="90000"/>
          </a:bodyPr>
          <a:lstStyle/>
          <a:p>
            <a:r>
              <a:rPr lang="en-US" dirty="0" smtClean="0"/>
              <a:t>What is JDBC?</a:t>
            </a:r>
            <a:br>
              <a:rPr lang="en-US" dirty="0" smtClean="0"/>
            </a:br>
            <a:r>
              <a:rPr lang="en-US" dirty="0"/>
              <a:t>	</a:t>
            </a:r>
            <a:r>
              <a:rPr lang="en-US" dirty="0" smtClean="0"/>
              <a:t>	</a:t>
            </a:r>
            <a:endParaRPr lang="en-US" dirty="0"/>
          </a:p>
        </p:txBody>
      </p:sp>
      <p:sp>
        <p:nvSpPr>
          <p:cNvPr id="3" name="Content Placeholder 2"/>
          <p:cNvSpPr>
            <a:spLocks noGrp="1"/>
          </p:cNvSpPr>
          <p:nvPr>
            <p:ph idx="1"/>
          </p:nvPr>
        </p:nvSpPr>
        <p:spPr/>
        <p:txBody>
          <a:bodyPr/>
          <a:lstStyle/>
          <a:p>
            <a:r>
              <a:rPr lang="en-US" dirty="0" smtClean="0"/>
              <a:t>JDBC acronym of Java Database Connectivity is an API that executes SQL statements.</a:t>
            </a:r>
          </a:p>
          <a:p>
            <a:r>
              <a:rPr lang="en-US" dirty="0" smtClean="0"/>
              <a:t>API : Application Programming Interface which includes packages consists of classes and interface required for implementing database operations.</a:t>
            </a:r>
          </a:p>
          <a:p>
            <a:r>
              <a:rPr lang="en-US" dirty="0" smtClean="0"/>
              <a:t>It is present in the “java.sql” package.</a:t>
            </a:r>
            <a:endParaRPr lang="en-US" dirty="0"/>
          </a:p>
        </p:txBody>
      </p:sp>
    </p:spTree>
    <p:extLst>
      <p:ext uri="{BB962C8B-B14F-4D97-AF65-F5344CB8AC3E}">
        <p14:creationId xmlns:p14="http://schemas.microsoft.com/office/powerpoint/2010/main" val="40854545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708392" cy="1143000"/>
          </a:xfrm>
        </p:spPr>
        <p:txBody>
          <a:bodyPr>
            <a:normAutofit fontScale="90000"/>
          </a:bodyPr>
          <a:lstStyle/>
          <a:p>
            <a:r>
              <a:rPr lang="en-US" dirty="0" smtClean="0"/>
              <a:t>Difference between </a:t>
            </a:r>
            <a:r>
              <a:rPr lang="en-US" dirty="0" err="1" smtClean="0"/>
              <a:t>executeQuery</a:t>
            </a:r>
            <a:r>
              <a:rPr lang="en-US" dirty="0" smtClean="0"/>
              <a:t>()and </a:t>
            </a:r>
            <a:r>
              <a:rPr lang="en-US" dirty="0" err="1" smtClean="0"/>
              <a:t>executeUpdate</a:t>
            </a:r>
            <a:r>
              <a:rPr lang="en-US" dirty="0" smtClean="0"/>
              <a:t>()</a:t>
            </a:r>
            <a:endParaRPr lang="en-US" dirty="0"/>
          </a:p>
        </p:txBody>
      </p:sp>
      <p:sp>
        <p:nvSpPr>
          <p:cNvPr id="3" name="Content Placeholder 2"/>
          <p:cNvSpPr>
            <a:spLocks noGrp="1"/>
          </p:cNvSpPr>
          <p:nvPr>
            <p:ph sz="half" idx="1"/>
          </p:nvPr>
        </p:nvSpPr>
        <p:spPr/>
        <p:txBody>
          <a:bodyPr>
            <a:normAutofit fontScale="92500"/>
          </a:bodyPr>
          <a:lstStyle/>
          <a:p>
            <a:r>
              <a:rPr lang="en-US" b="1" u="sng" dirty="0" err="1" smtClean="0"/>
              <a:t>executeQuery</a:t>
            </a:r>
            <a:r>
              <a:rPr lang="en-US" b="1" u="sng" dirty="0" smtClean="0"/>
              <a:t>():</a:t>
            </a:r>
          </a:p>
          <a:p>
            <a:pPr marL="82296" indent="0">
              <a:buNone/>
            </a:pPr>
            <a:r>
              <a:rPr lang="en-US" dirty="0" smtClean="0"/>
              <a:t>This method is used to execute the SQL statements which retrieves some data from the database.</a:t>
            </a:r>
          </a:p>
          <a:p>
            <a:pPr marL="82296" indent="0">
              <a:buNone/>
            </a:pPr>
            <a:r>
              <a:rPr lang="en-US" dirty="0" smtClean="0"/>
              <a:t>This method is used to only select variables.  </a:t>
            </a:r>
          </a:p>
        </p:txBody>
      </p:sp>
      <p:sp>
        <p:nvSpPr>
          <p:cNvPr id="4" name="Content Placeholder 3"/>
          <p:cNvSpPr>
            <a:spLocks noGrp="1"/>
          </p:cNvSpPr>
          <p:nvPr>
            <p:ph sz="half" idx="2"/>
          </p:nvPr>
        </p:nvSpPr>
        <p:spPr/>
        <p:txBody>
          <a:bodyPr>
            <a:normAutofit fontScale="92500"/>
          </a:bodyPr>
          <a:lstStyle/>
          <a:p>
            <a:r>
              <a:rPr lang="en-US" b="1" u="sng" dirty="0" err="1" smtClean="0"/>
              <a:t>executeUpdate</a:t>
            </a:r>
            <a:r>
              <a:rPr lang="en-US" b="1" u="sng" dirty="0" smtClean="0"/>
              <a:t>()</a:t>
            </a:r>
            <a:endParaRPr lang="en-US" b="1" u="sng" dirty="0"/>
          </a:p>
          <a:p>
            <a:pPr marL="82296" indent="0">
              <a:buNone/>
            </a:pPr>
            <a:r>
              <a:rPr lang="en-US" dirty="0" smtClean="0"/>
              <a:t>This method is used to execute the </a:t>
            </a:r>
            <a:r>
              <a:rPr lang="en-US" dirty="0" err="1" smtClean="0"/>
              <a:t>sql</a:t>
            </a:r>
            <a:r>
              <a:rPr lang="en-US" dirty="0" smtClean="0"/>
              <a:t> statements which update or modify the database.</a:t>
            </a:r>
          </a:p>
          <a:p>
            <a:pPr marL="82296" indent="0">
              <a:buNone/>
            </a:pPr>
            <a:r>
              <a:rPr lang="en-US" dirty="0" smtClean="0"/>
              <a:t>This method is used to execute only non-select query like insert, update and delete(DML), create and alter too.</a:t>
            </a:r>
          </a:p>
          <a:p>
            <a:pPr marL="82296" indent="0">
              <a:buNone/>
            </a:pPr>
            <a:endParaRPr lang="en-US" dirty="0"/>
          </a:p>
        </p:txBody>
      </p:sp>
    </p:spTree>
    <p:extLst>
      <p:ext uri="{BB962C8B-B14F-4D97-AF65-F5344CB8AC3E}">
        <p14:creationId xmlns:p14="http://schemas.microsoft.com/office/powerpoint/2010/main" val="1937953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09800"/>
            <a:ext cx="7498080" cy="1143000"/>
          </a:xfrm>
        </p:spPr>
        <p:txBody>
          <a:bodyPr/>
          <a:lstStyle/>
          <a:p>
            <a:r>
              <a:rPr lang="en-US" dirty="0" smtClean="0"/>
              <a:t>Thank you</a:t>
            </a:r>
            <a:r>
              <a:rPr lang="en-US" dirty="0" smtClean="0">
                <a:sym typeface="Wingdings" pitchFamily="2" charset="2"/>
              </a:rPr>
              <a:t></a:t>
            </a:r>
            <a:endParaRPr lang="en-US" dirty="0"/>
          </a:p>
        </p:txBody>
      </p:sp>
    </p:spTree>
    <p:extLst>
      <p:ext uri="{BB962C8B-B14F-4D97-AF65-F5344CB8AC3E}">
        <p14:creationId xmlns:p14="http://schemas.microsoft.com/office/powerpoint/2010/main" val="25937313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32584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we need JDBC?</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Difference between ODBC(Open Database Connectivity) and JDBC : Like ODBC is also an interface for accessing a database. However, ODBC isn’t appropriate for direct use for java applications. </a:t>
            </a:r>
          </a:p>
          <a:p>
            <a:r>
              <a:rPr lang="en-US" dirty="0" smtClean="0"/>
              <a:t>ODBC uses C interface, so it can’t be used with java directly. </a:t>
            </a:r>
          </a:p>
          <a:p>
            <a:r>
              <a:rPr lang="en-US" dirty="0" smtClean="0"/>
              <a:t>JDBC is used only for connectivity with java allows database application to run on different platforms and interact with different DBMS.</a:t>
            </a:r>
            <a:endParaRPr lang="en-US" dirty="0"/>
          </a:p>
        </p:txBody>
      </p:sp>
    </p:spTree>
    <p:extLst>
      <p:ext uri="{BB962C8B-B14F-4D97-AF65-F5344CB8AC3E}">
        <p14:creationId xmlns:p14="http://schemas.microsoft.com/office/powerpoint/2010/main" val="405983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For ex. Consider a scenario where you have to develop an application for an airlines company that maintains the record for daily transactions.  You will install SQL Server as an RDBMS, design the airlines database and ask the airlines personnel to use it. Will the database alone be of any use to the airlines personnel?</a:t>
            </a:r>
          </a:p>
          <a:p>
            <a:r>
              <a:rPr lang="en-US" dirty="0" smtClean="0"/>
              <a:t>The answer will be negative.</a:t>
            </a:r>
          </a:p>
          <a:p>
            <a:r>
              <a:rPr lang="en-US" dirty="0" smtClean="0"/>
              <a:t>Therefore you need to develop an application that communicates with the database to perform the following task:</a:t>
            </a:r>
          </a:p>
          <a:p>
            <a:pPr lvl="1"/>
            <a:r>
              <a:rPr lang="en-US" dirty="0" smtClean="0"/>
              <a:t>Store and update data </a:t>
            </a:r>
          </a:p>
          <a:p>
            <a:pPr lvl="1"/>
            <a:r>
              <a:rPr lang="en-US" dirty="0" smtClean="0"/>
              <a:t>Retrieve the data.</a:t>
            </a:r>
            <a:endParaRPr lang="en-US" dirty="0"/>
          </a:p>
        </p:txBody>
      </p:sp>
    </p:spTree>
    <p:extLst>
      <p:ext uri="{BB962C8B-B14F-4D97-AF65-F5344CB8AC3E}">
        <p14:creationId xmlns:p14="http://schemas.microsoft.com/office/powerpoint/2010/main" val="2429177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Airlines reservation system interacts with Airlines database.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600200"/>
            <a:ext cx="7239000" cy="5105399"/>
          </a:xfrm>
        </p:spPr>
      </p:pic>
    </p:spTree>
    <p:extLst>
      <p:ext uri="{BB962C8B-B14F-4D97-AF65-F5344CB8AC3E}">
        <p14:creationId xmlns:p14="http://schemas.microsoft.com/office/powerpoint/2010/main" val="174574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Database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371600"/>
            <a:ext cx="7980218" cy="5278582"/>
          </a:xfrm>
        </p:spPr>
      </p:pic>
    </p:spTree>
    <p:extLst>
      <p:ext uri="{BB962C8B-B14F-4D97-AF65-F5344CB8AC3E}">
        <p14:creationId xmlns:p14="http://schemas.microsoft.com/office/powerpoint/2010/main" val="4383111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Java Application layer: Signifies a java application that uses a JDBC API to interact with the JDBC drivers. A JDBC driver is the software that a java application uses to access a database.</a:t>
            </a:r>
          </a:p>
          <a:p>
            <a:r>
              <a:rPr lang="en-US" dirty="0" smtClean="0"/>
              <a:t>JDBC driver layer: Acts as a interface between a java application and a database. A driver sends the request of a java application to the database.</a:t>
            </a:r>
          </a:p>
          <a:p>
            <a:pPr marL="82296" indent="0">
              <a:buNone/>
            </a:pPr>
            <a:endParaRPr lang="en-US" dirty="0"/>
          </a:p>
        </p:txBody>
      </p:sp>
    </p:spTree>
    <p:extLst>
      <p:ext uri="{BB962C8B-B14F-4D97-AF65-F5344CB8AC3E}">
        <p14:creationId xmlns:p14="http://schemas.microsoft.com/office/powerpoint/2010/main" val="3597927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Identifying the types of JDBC Drivers.	</a:t>
            </a:r>
            <a:endParaRPr lang="en-US" dirty="0"/>
          </a:p>
        </p:txBody>
      </p:sp>
      <p:sp>
        <p:nvSpPr>
          <p:cNvPr id="3" name="Content Placeholder 2"/>
          <p:cNvSpPr>
            <a:spLocks noGrp="1"/>
          </p:cNvSpPr>
          <p:nvPr>
            <p:ph idx="1"/>
          </p:nvPr>
        </p:nvSpPr>
        <p:spPr/>
        <p:txBody>
          <a:bodyPr/>
          <a:lstStyle/>
          <a:p>
            <a:r>
              <a:rPr lang="en-US" dirty="0" smtClean="0"/>
              <a:t>You need to use JDBC drivers to convert queries into a form that a particular database can interpret. </a:t>
            </a:r>
          </a:p>
          <a:p>
            <a:r>
              <a:rPr lang="en-US" dirty="0" smtClean="0"/>
              <a:t>JDBC supports following type of drivers:</a:t>
            </a:r>
          </a:p>
          <a:p>
            <a:pPr lvl="1"/>
            <a:r>
              <a:rPr lang="en-US" dirty="0" smtClean="0"/>
              <a:t>JDBC-ODBC Bridge Driver</a:t>
            </a:r>
          </a:p>
          <a:p>
            <a:pPr lvl="1"/>
            <a:r>
              <a:rPr lang="en-US" dirty="0" smtClean="0"/>
              <a:t>Native-API Driver</a:t>
            </a:r>
          </a:p>
          <a:p>
            <a:pPr lvl="1"/>
            <a:r>
              <a:rPr lang="en-US" dirty="0" smtClean="0"/>
              <a:t>Network Protocol Driver</a:t>
            </a:r>
          </a:p>
          <a:p>
            <a:pPr lvl="1"/>
            <a:r>
              <a:rPr lang="en-US" dirty="0" smtClean="0"/>
              <a:t>Native Protocol Driver</a:t>
            </a:r>
            <a:endParaRPr lang="en-US" dirty="0"/>
          </a:p>
        </p:txBody>
      </p:sp>
    </p:spTree>
    <p:extLst>
      <p:ext uri="{BB962C8B-B14F-4D97-AF65-F5344CB8AC3E}">
        <p14:creationId xmlns:p14="http://schemas.microsoft.com/office/powerpoint/2010/main" val="2772002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537</TotalTime>
  <Words>964</Words>
  <Application>Microsoft Office PowerPoint</Application>
  <PresentationFormat>On-screen Show (4:3)</PresentationFormat>
  <Paragraphs>126</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Solstice</vt:lpstr>
      <vt:lpstr>JDBC </vt:lpstr>
      <vt:lpstr>Discussions   </vt:lpstr>
      <vt:lpstr>What is JDBC?   </vt:lpstr>
      <vt:lpstr>Why we need JDBC? </vt:lpstr>
      <vt:lpstr>PowerPoint Presentation</vt:lpstr>
      <vt:lpstr>Airlines reservation system interacts with Airlines database.</vt:lpstr>
      <vt:lpstr>Architecture of Database</vt:lpstr>
      <vt:lpstr>PowerPoint Presentation</vt:lpstr>
      <vt:lpstr>Identifying the types of JDBC Drivers. </vt:lpstr>
      <vt:lpstr>JDBC-ODBC Driver  </vt:lpstr>
      <vt:lpstr>PowerPoint Presentation</vt:lpstr>
      <vt:lpstr>The Native API Driver </vt:lpstr>
      <vt:lpstr>The Network Protocol Driver</vt:lpstr>
      <vt:lpstr>The Native Protocol Driver </vt:lpstr>
      <vt:lpstr>Classes and Interfaces used:</vt:lpstr>
      <vt:lpstr>Steps to Connect:</vt:lpstr>
      <vt:lpstr>Loading and Register to the database. </vt:lpstr>
      <vt:lpstr>PowerPoint Presentation</vt:lpstr>
      <vt:lpstr>PowerPoint Presentation</vt:lpstr>
      <vt:lpstr>Steps to Connect: 2. Established the Connection:</vt:lpstr>
      <vt:lpstr>Steps to connect: 3. Create a Statement Object</vt:lpstr>
      <vt:lpstr>Steps to connect: 4. Execute the query:</vt:lpstr>
      <vt:lpstr>Steps to Connect: 5. Process the Result </vt:lpstr>
      <vt:lpstr>Steps to Connect: 6.Close the connection. </vt:lpstr>
      <vt:lpstr>Overview:</vt:lpstr>
      <vt:lpstr>Types of Statement:</vt:lpstr>
      <vt:lpstr>Types of statement: 1. Statement</vt:lpstr>
      <vt:lpstr>Types of statement: 2. Prepared statement:</vt:lpstr>
      <vt:lpstr>Types of statement available: 3. Callable statement:</vt:lpstr>
      <vt:lpstr>Difference between executeQuery()and executeUpdate()</vt:lpstr>
      <vt:lpstr>Thank you</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 </dc:title>
  <dc:creator>Vaishali Varshney</dc:creator>
  <cp:lastModifiedBy>Vaishali Varshney</cp:lastModifiedBy>
  <cp:revision>20</cp:revision>
  <dcterms:created xsi:type="dcterms:W3CDTF">2006-08-16T00:00:00Z</dcterms:created>
  <dcterms:modified xsi:type="dcterms:W3CDTF">2019-01-03T17:46:57Z</dcterms:modified>
</cp:coreProperties>
</file>