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T Sans Narrow"/>
      <p:regular r:id="rId11"/>
      <p:bold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slide" Target="slides/slide6.xml"/><Relationship Id="rId13" Type="http://schemas.openxmlformats.org/officeDocument/2006/relationships/font" Target="fonts/OpenSans-regular.fntdata"/><Relationship Id="rId12"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2"/>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2" name="Google Shape;12;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cxnSp>
        <p:nvCxnSpPr>
          <p:cNvPr id="15" name="Google Shape;15;p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6" name="Google Shape;16;p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7" name="Google Shape;17;p3"/>
          <p:cNvGrpSpPr/>
          <p:nvPr/>
        </p:nvGrpSpPr>
        <p:grpSpPr>
          <a:xfrm>
            <a:off x="1004144" y="1022025"/>
            <a:ext cx="7136669" cy="152400"/>
            <a:chOff x="1346429" y="1011300"/>
            <a:chExt cx="6452100" cy="152400"/>
          </a:xfrm>
        </p:grpSpPr>
        <p:cxnSp>
          <p:nvCxnSpPr>
            <p:cNvPr id="18" name="Google Shape;18;p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9" name="Google Shape;19;p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20" name="Google Shape;20;p3"/>
          <p:cNvGrpSpPr/>
          <p:nvPr/>
        </p:nvGrpSpPr>
        <p:grpSpPr>
          <a:xfrm>
            <a:off x="1004151" y="3969100"/>
            <a:ext cx="7136669" cy="152400"/>
            <a:chOff x="1346435" y="3969088"/>
            <a:chExt cx="6452100" cy="152400"/>
          </a:xfrm>
        </p:grpSpPr>
        <p:cxnSp>
          <p:nvCxnSpPr>
            <p:cNvPr id="21" name="Google Shape;21;p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2" name="Google Shape;22;p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3" name="Google Shape;23;p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4" name="Google Shape;24;p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311700" y="15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SAPIO ANALYTICS</a:t>
            </a:r>
            <a:endParaRPr/>
          </a:p>
        </p:txBody>
      </p:sp>
      <p:sp>
        <p:nvSpPr>
          <p:cNvPr id="67" name="Google Shape;67;p13"/>
          <p:cNvSpPr txBox="1"/>
          <p:nvPr>
            <p:ph type="title"/>
          </p:nvPr>
        </p:nvSpPr>
        <p:spPr>
          <a:xfrm>
            <a:off x="171175" y="2585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2200"/>
              <a:t>Criminal Face Detector </a:t>
            </a:r>
            <a:endParaRPr sz="2200"/>
          </a:p>
        </p:txBody>
      </p:sp>
      <p:pic>
        <p:nvPicPr>
          <p:cNvPr id="68" name="Google Shape;68;p13"/>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69" name="Google Shape;69;p13"/>
          <p:cNvPicPr preferRelativeResize="0"/>
          <p:nvPr/>
        </p:nvPicPr>
        <p:blipFill rotWithShape="1">
          <a:blip r:embed="rId4">
            <a:alphaModFix/>
          </a:blip>
          <a:srcRect b="0" l="0" r="0" t="0"/>
          <a:stretch/>
        </p:blipFill>
        <p:spPr>
          <a:xfrm>
            <a:off x="311700" y="133950"/>
            <a:ext cx="1066834" cy="800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Detector which can be implemented in Security Systems</a:t>
            </a:r>
            <a:endParaRPr/>
          </a:p>
          <a:p>
            <a:pPr indent="0" lvl="0" marL="0" rtl="0" algn="l">
              <a:lnSpc>
                <a:spcPct val="100000"/>
              </a:lnSpc>
              <a:spcBef>
                <a:spcPts val="0"/>
              </a:spcBef>
              <a:spcAft>
                <a:spcPts val="0"/>
              </a:spcAft>
              <a:buSzPts val="3600"/>
              <a:buNone/>
            </a:pPr>
            <a:r>
              <a:t/>
            </a:r>
            <a:endParaRPr/>
          </a:p>
        </p:txBody>
      </p:sp>
      <p:pic>
        <p:nvPicPr>
          <p:cNvPr id="75" name="Google Shape;75;p14"/>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76" name="Google Shape;76;p14"/>
          <p:cNvPicPr preferRelativeResize="0"/>
          <p:nvPr/>
        </p:nvPicPr>
        <p:blipFill rotWithShape="1">
          <a:blip r:embed="rId4">
            <a:alphaModFix/>
          </a:blip>
          <a:srcRect b="0" l="0" r="0" t="0"/>
          <a:stretch/>
        </p:blipFill>
        <p:spPr>
          <a:xfrm>
            <a:off x="311700" y="133950"/>
            <a:ext cx="1259074" cy="94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3117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t/>
            </a:r>
            <a:endParaRPr>
              <a:latin typeface="Calibri"/>
              <a:ea typeface="Calibri"/>
              <a:cs typeface="Calibri"/>
              <a:sym typeface="Calibri"/>
            </a:endParaRPr>
          </a:p>
          <a:p>
            <a:pPr indent="0" lvl="0" marL="0" rtl="0" algn="l">
              <a:lnSpc>
                <a:spcPct val="100000"/>
              </a:lnSpc>
              <a:spcBef>
                <a:spcPts val="0"/>
              </a:spcBef>
              <a:spcAft>
                <a:spcPts val="0"/>
              </a:spcAft>
              <a:buSzPts val="3600"/>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82" name="Google Shape;82;p15"/>
          <p:cNvSpPr txBox="1"/>
          <p:nvPr>
            <p:ph idx="1" type="body"/>
          </p:nvPr>
        </p:nvSpPr>
        <p:spPr>
          <a:xfrm>
            <a:off x="311700" y="209185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Build a face recognition analytics system for law enforcement agencies.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The task here is to analyze a 30 second- 1 min video, and capture faces of the people in the same, and then analyze another video to see how many of the persons in the first video are seen again in the second video and at what times.</a:t>
            </a:r>
            <a:endParaRPr sz="2000"/>
          </a:p>
          <a:p>
            <a:pPr indent="0" lvl="0" marL="0" rtl="0" algn="l">
              <a:spcBef>
                <a:spcPts val="0"/>
              </a:spcBef>
              <a:spcAft>
                <a:spcPts val="0"/>
              </a:spcAft>
              <a:buNone/>
            </a:pPr>
            <a:r>
              <a:t/>
            </a:r>
            <a:endParaRPr/>
          </a:p>
        </p:txBody>
      </p:sp>
      <p:pic>
        <p:nvPicPr>
          <p:cNvPr id="83" name="Google Shape;83;p15"/>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84" name="Google Shape;84;p15"/>
          <p:cNvPicPr preferRelativeResize="0"/>
          <p:nvPr/>
        </p:nvPicPr>
        <p:blipFill rotWithShape="1">
          <a:blip r:embed="rId4">
            <a:alphaModFix/>
          </a:blip>
          <a:srcRect b="0" l="0" r="0" t="0"/>
          <a:stretch/>
        </p:blipFill>
        <p:spPr>
          <a:xfrm>
            <a:off x="114300" y="133950"/>
            <a:ext cx="1220000" cy="91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2974775" y="591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Solution</a:t>
            </a:r>
            <a:endParaRPr/>
          </a:p>
        </p:txBody>
      </p:sp>
      <p:sp>
        <p:nvSpPr>
          <p:cNvPr id="90" name="Google Shape;90;p16"/>
          <p:cNvSpPr txBox="1"/>
          <p:nvPr>
            <p:ph idx="1" type="body"/>
          </p:nvPr>
        </p:nvSpPr>
        <p:spPr>
          <a:xfrm>
            <a:off x="56225" y="1360500"/>
            <a:ext cx="8832300" cy="331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Firstly we have created a dataset by taking 100 samples to train . It can be modified according to time of video. 100 samples are numbered from 1-100. </a:t>
            </a:r>
            <a:endParaRPr/>
          </a:p>
          <a:p>
            <a:pPr indent="-342900" lvl="0" marL="457200" rtl="0" algn="l">
              <a:lnSpc>
                <a:spcPct val="115000"/>
              </a:lnSpc>
              <a:spcBef>
                <a:spcPts val="0"/>
              </a:spcBef>
              <a:spcAft>
                <a:spcPts val="0"/>
              </a:spcAft>
              <a:buSzPts val="1800"/>
              <a:buAutoNum type="arabicPeriod"/>
            </a:pPr>
            <a:r>
              <a:rPr lang="en"/>
              <a:t>Secondly, we have trained and used LBPH algorithm for our recognizer and a file is saved for 100 samples. </a:t>
            </a:r>
            <a:endParaRPr/>
          </a:p>
          <a:p>
            <a:pPr indent="-342900" lvl="0" marL="457200" rtl="0" algn="l">
              <a:lnSpc>
                <a:spcPct val="115000"/>
              </a:lnSpc>
              <a:spcBef>
                <a:spcPts val="0"/>
              </a:spcBef>
              <a:spcAft>
                <a:spcPts val="0"/>
              </a:spcAft>
              <a:buSzPts val="1800"/>
              <a:buAutoNum type="arabicPeriod"/>
            </a:pPr>
            <a:r>
              <a:rPr lang="en"/>
              <a:t>Lastly, we detected by opening webcam again . It matches the present image with the trained recognizer and corresponding image number. </a:t>
            </a:r>
            <a:endParaRPr/>
          </a:p>
          <a:p>
            <a:pPr indent="-342900" lvl="0" marL="457200" rtl="0" algn="l">
              <a:lnSpc>
                <a:spcPct val="115000"/>
              </a:lnSpc>
              <a:spcBef>
                <a:spcPts val="0"/>
              </a:spcBef>
              <a:spcAft>
                <a:spcPts val="0"/>
              </a:spcAft>
              <a:buSzPts val="1800"/>
              <a:buAutoNum type="arabicPeriod"/>
            </a:pPr>
            <a:r>
              <a:rPr lang="en"/>
              <a:t>Detection part can be used for second or more videos which will help in recognizing the criminal face in vedios corresponding to previous video.</a:t>
            </a:r>
            <a:endParaRPr/>
          </a:p>
          <a:p>
            <a:pPr indent="0" lvl="0" marL="0" rtl="0" algn="l">
              <a:lnSpc>
                <a:spcPct val="115000"/>
              </a:lnSpc>
              <a:spcBef>
                <a:spcPts val="1600"/>
              </a:spcBef>
              <a:spcAft>
                <a:spcPts val="1600"/>
              </a:spcAft>
              <a:buSzPts val="1800"/>
              <a:buNone/>
            </a:pPr>
            <a:r>
              <a:t/>
            </a:r>
            <a:endParaRPr/>
          </a:p>
        </p:txBody>
      </p:sp>
      <p:pic>
        <p:nvPicPr>
          <p:cNvPr id="91" name="Google Shape;91;p16"/>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92" name="Google Shape;92;p16"/>
          <p:cNvPicPr preferRelativeResize="0"/>
          <p:nvPr/>
        </p:nvPicPr>
        <p:blipFill rotWithShape="1">
          <a:blip r:embed="rId4">
            <a:alphaModFix/>
          </a:blip>
          <a:srcRect b="0" l="0" r="0" t="0"/>
          <a:stretch/>
        </p:blipFill>
        <p:spPr>
          <a:xfrm>
            <a:off x="235497" y="133950"/>
            <a:ext cx="1066828" cy="80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1593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Innovation you bring in</a:t>
            </a:r>
            <a:endParaRPr/>
          </a:p>
        </p:txBody>
      </p:sp>
      <p:sp>
        <p:nvSpPr>
          <p:cNvPr id="98" name="Google Shape;98;p17"/>
          <p:cNvSpPr txBox="1"/>
          <p:nvPr>
            <p:ph idx="1" type="body"/>
          </p:nvPr>
        </p:nvSpPr>
        <p:spPr>
          <a:xfrm>
            <a:off x="235500" y="2116625"/>
            <a:ext cx="8520600" cy="268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AutoNum type="arabicPeriod"/>
            </a:pPr>
            <a:r>
              <a:rPr lang="en">
                <a:solidFill>
                  <a:srgbClr val="24292E"/>
                </a:solidFill>
                <a:highlight>
                  <a:srgbClr val="FFFFFF"/>
                </a:highlight>
              </a:rPr>
              <a:t>We have made a python script to recognize multiple faces at a same time.</a:t>
            </a:r>
            <a:endParaRPr>
              <a:solidFill>
                <a:srgbClr val="24292E"/>
              </a:solidFill>
              <a:highlight>
                <a:srgbClr val="FFFFFF"/>
              </a:highlight>
            </a:endParaRPr>
          </a:p>
          <a:p>
            <a:pPr indent="-342900" lvl="0" marL="457200" rtl="0" algn="l">
              <a:spcBef>
                <a:spcPts val="0"/>
              </a:spcBef>
              <a:spcAft>
                <a:spcPts val="0"/>
              </a:spcAft>
              <a:buClr>
                <a:srgbClr val="24292E"/>
              </a:buClr>
              <a:buSzPts val="1800"/>
              <a:buAutoNum type="arabicPeriod"/>
            </a:pPr>
            <a:r>
              <a:rPr lang="en">
                <a:solidFill>
                  <a:srgbClr val="24292E"/>
                </a:solidFill>
                <a:highlight>
                  <a:srgbClr val="FFFFFF"/>
                </a:highlight>
              </a:rPr>
              <a:t>If a criminal gets arrested, criminal's data is updated to the police database. A dataset of criminal's face(about 100 photos) is created which will help the department for future investigation. </a:t>
            </a:r>
            <a:endParaRPr>
              <a:solidFill>
                <a:srgbClr val="24292E"/>
              </a:solidFill>
              <a:highlight>
                <a:srgbClr val="FFFFFF"/>
              </a:highlight>
            </a:endParaRPr>
          </a:p>
          <a:p>
            <a:pPr indent="-342900" lvl="0" marL="457200" rtl="0" algn="l">
              <a:spcBef>
                <a:spcPts val="0"/>
              </a:spcBef>
              <a:spcAft>
                <a:spcPts val="0"/>
              </a:spcAft>
              <a:buClr>
                <a:srgbClr val="24292E"/>
              </a:buClr>
              <a:buSzPts val="1800"/>
              <a:buAutoNum type="arabicPeriod"/>
            </a:pPr>
            <a:r>
              <a:rPr lang="en">
                <a:solidFill>
                  <a:srgbClr val="24292E"/>
                </a:solidFill>
                <a:highlight>
                  <a:srgbClr val="FFFFFF"/>
                </a:highlight>
              </a:rPr>
              <a:t>We have created a Machine Learning model using </a:t>
            </a:r>
            <a:r>
              <a:rPr i="1" lang="en">
                <a:solidFill>
                  <a:srgbClr val="24292E"/>
                </a:solidFill>
                <a:highlight>
                  <a:srgbClr val="FFFFFF"/>
                </a:highlight>
              </a:rPr>
              <a:t>OpenCv</a:t>
            </a:r>
            <a:r>
              <a:rPr lang="en">
                <a:solidFill>
                  <a:srgbClr val="24292E"/>
                </a:solidFill>
                <a:highlight>
                  <a:srgbClr val="FFFFFF"/>
                </a:highlight>
              </a:rPr>
              <a:t> and </a:t>
            </a:r>
            <a:r>
              <a:rPr i="1" lang="en">
                <a:solidFill>
                  <a:srgbClr val="24292E"/>
                </a:solidFill>
                <a:highlight>
                  <a:srgbClr val="FFFFFF"/>
                </a:highlight>
              </a:rPr>
              <a:t>LBPH</a:t>
            </a:r>
            <a:r>
              <a:rPr lang="en">
                <a:solidFill>
                  <a:srgbClr val="24292E"/>
                </a:solidFill>
                <a:highlight>
                  <a:srgbClr val="FFFFFF"/>
                </a:highlight>
              </a:rPr>
              <a:t> algorithm to train the dataSet of criminal's face.</a:t>
            </a:r>
            <a:endParaRPr>
              <a:solidFill>
                <a:srgbClr val="24292E"/>
              </a:solidFill>
              <a:highlight>
                <a:srgbClr val="FFFFFF"/>
              </a:highlight>
            </a:endParaRPr>
          </a:p>
          <a:p>
            <a:pPr indent="0" lvl="0" marL="0" rtl="0" algn="l">
              <a:lnSpc>
                <a:spcPct val="115000"/>
              </a:lnSpc>
              <a:spcBef>
                <a:spcPts val="1200"/>
              </a:spcBef>
              <a:spcAft>
                <a:spcPts val="1600"/>
              </a:spcAft>
              <a:buSzPts val="1800"/>
              <a:buNone/>
            </a:pPr>
            <a:r>
              <a:t/>
            </a:r>
            <a:endParaRPr/>
          </a:p>
        </p:txBody>
      </p:sp>
      <p:pic>
        <p:nvPicPr>
          <p:cNvPr id="99" name="Google Shape;99;p17"/>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00" name="Google Shape;100;p17"/>
          <p:cNvPicPr preferRelativeResize="0"/>
          <p:nvPr/>
        </p:nvPicPr>
        <p:blipFill rotWithShape="1">
          <a:blip r:embed="rId4">
            <a:alphaModFix/>
          </a:blip>
          <a:srcRect b="0" l="0" r="0" t="0"/>
          <a:stretch/>
        </p:blipFill>
        <p:spPr>
          <a:xfrm>
            <a:off x="235500" y="94162"/>
            <a:ext cx="1172950" cy="879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1593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Future Aspects</a:t>
            </a:r>
            <a:endParaRPr/>
          </a:p>
        </p:txBody>
      </p:sp>
      <p:sp>
        <p:nvSpPr>
          <p:cNvPr id="106" name="Google Shape;106;p18"/>
          <p:cNvSpPr txBox="1"/>
          <p:nvPr>
            <p:ph idx="1" type="body"/>
          </p:nvPr>
        </p:nvSpPr>
        <p:spPr>
          <a:xfrm>
            <a:off x="235500" y="1963075"/>
            <a:ext cx="8520600" cy="28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rPr lang="en">
                <a:solidFill>
                  <a:srgbClr val="24292E"/>
                </a:solidFill>
                <a:highlight>
                  <a:srgbClr val="FFFFFF"/>
                </a:highlight>
              </a:rPr>
              <a:t>This Detector can be implemented into the Security System to detect the criminal face such as in Atm CCTVs and Street cameras to detect the criminal, if the face of the criminal is in the database of Police Department.</a:t>
            </a:r>
            <a:endParaRPr/>
          </a:p>
        </p:txBody>
      </p:sp>
      <p:pic>
        <p:nvPicPr>
          <p:cNvPr id="107" name="Google Shape;107;p18"/>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08" name="Google Shape;108;p18"/>
          <p:cNvPicPr preferRelativeResize="0"/>
          <p:nvPr/>
        </p:nvPicPr>
        <p:blipFill rotWithShape="1">
          <a:blip r:embed="rId4">
            <a:alphaModFix/>
          </a:blip>
          <a:srcRect b="0" l="0" r="0" t="0"/>
          <a:stretch/>
        </p:blipFill>
        <p:spPr>
          <a:xfrm>
            <a:off x="159300" y="35025"/>
            <a:ext cx="1330626" cy="997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