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70" r:id="rId6"/>
    <p:sldId id="271" r:id="rId7"/>
    <p:sldId id="272" r:id="rId8"/>
    <p:sldId id="273" r:id="rId9"/>
    <p:sldId id="274" r:id="rId10"/>
    <p:sldId id="275" r:id="rId11"/>
    <p:sldId id="276" r:id="rId12"/>
    <p:sldId id="260" r:id="rId13"/>
    <p:sldId id="261"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PT Sans Narrow" panose="020B0604020202020204" charset="0"/>
      <p:regular r:id="rId20"/>
      <p:bold r:id="rId21"/>
    </p:embeddedFont>
    <p:embeddedFont>
      <p:font typeface="Comfortaa" panose="020B0604020202020204" charset="0"/>
      <p:regular r:id="rId22"/>
      <p:bold r:id="rId23"/>
    </p:embeddedFont>
    <p:embeddedFont>
      <p:font typeface="Open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223973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4c5f690cc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4c5f690cc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161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7"/>
        <p:cNvGrpSpPr/>
        <p:nvPr/>
      </p:nvGrpSpPr>
      <p:grpSpPr>
        <a:xfrm>
          <a:off x="0" y="0"/>
          <a:ext cx="0" cy="0"/>
          <a:chOff x="0" y="0"/>
          <a:chExt cx="0" cy="0"/>
        </a:xfrm>
      </p:grpSpPr>
      <p:sp>
        <p:nvSpPr>
          <p:cNvPr id="2368" name="Google Shape;2368;g828d47e5be_0_2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9" name="Google Shape;2369;g828d47e5be_0_2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1943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
        <p:cNvGrpSpPr/>
        <p:nvPr/>
      </p:nvGrpSpPr>
      <p:grpSpPr>
        <a:xfrm>
          <a:off x="0" y="0"/>
          <a:ext cx="0" cy="0"/>
          <a:chOff x="0" y="0"/>
          <a:chExt cx="0" cy="0"/>
        </a:xfrm>
      </p:grpSpPr>
      <p:sp>
        <p:nvSpPr>
          <p:cNvPr id="2374" name="Google Shape;2374;g828d47e5be_0_2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5" name="Google Shape;2375;g828d47e5be_0_2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012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c5f690cc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c5f690cc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690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c5f690cc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c5f690cc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854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c5f690cc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c5f690cc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567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4c5f690cc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4c5f690cc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2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c5f690cc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c5f690cc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965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1"/>
        <p:cNvGrpSpPr/>
        <p:nvPr/>
      </p:nvGrpSpPr>
      <p:grpSpPr>
        <a:xfrm>
          <a:off x="0" y="0"/>
          <a:ext cx="0" cy="0"/>
          <a:chOff x="0" y="0"/>
          <a:chExt cx="0" cy="0"/>
        </a:xfrm>
      </p:grpSpPr>
      <p:sp>
        <p:nvSpPr>
          <p:cNvPr id="2342" name="Google Shape;2342;g828d47e5be_0_2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3" name="Google Shape;2343;g828d47e5be_0_2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663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6"/>
        <p:cNvGrpSpPr/>
        <p:nvPr/>
      </p:nvGrpSpPr>
      <p:grpSpPr>
        <a:xfrm>
          <a:off x="0" y="0"/>
          <a:ext cx="0" cy="0"/>
          <a:chOff x="0" y="0"/>
          <a:chExt cx="0" cy="0"/>
        </a:xfrm>
      </p:grpSpPr>
      <p:sp>
        <p:nvSpPr>
          <p:cNvPr id="2347" name="Google Shape;2347;g828d47e5be_0_2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8" name="Google Shape;2348;g828d47e5be_0_2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568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2"/>
        <p:cNvGrpSpPr/>
        <p:nvPr/>
      </p:nvGrpSpPr>
      <p:grpSpPr>
        <a:xfrm>
          <a:off x="0" y="0"/>
          <a:ext cx="0" cy="0"/>
          <a:chOff x="0" y="0"/>
          <a:chExt cx="0" cy="0"/>
        </a:xfrm>
      </p:grpSpPr>
      <p:sp>
        <p:nvSpPr>
          <p:cNvPr id="2353" name="Google Shape;2353;g828d47e5be_0_2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4" name="Google Shape;2354;g828d47e5be_0_2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809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7"/>
        <p:cNvGrpSpPr/>
        <p:nvPr/>
      </p:nvGrpSpPr>
      <p:grpSpPr>
        <a:xfrm>
          <a:off x="0" y="0"/>
          <a:ext cx="0" cy="0"/>
          <a:chOff x="0" y="0"/>
          <a:chExt cx="0" cy="0"/>
        </a:xfrm>
      </p:grpSpPr>
      <p:sp>
        <p:nvSpPr>
          <p:cNvPr id="2358" name="Google Shape;2358;g828d47e5be_0_2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9" name="Google Shape;2359;g828d47e5be_0_2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085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2"/>
        <p:cNvGrpSpPr/>
        <p:nvPr/>
      </p:nvGrpSpPr>
      <p:grpSpPr>
        <a:xfrm>
          <a:off x="0" y="0"/>
          <a:ext cx="0" cy="0"/>
          <a:chOff x="0" y="0"/>
          <a:chExt cx="0" cy="0"/>
        </a:xfrm>
      </p:grpSpPr>
      <p:sp>
        <p:nvSpPr>
          <p:cNvPr id="2363" name="Google Shape;2363;g828d47e5be_0_2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4" name="Google Shape;2364;g828d47e5be_0_2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25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11700" y="15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HQ-App by HECOD</a:t>
            </a:r>
            <a:endParaRPr dirty="0"/>
          </a:p>
        </p:txBody>
      </p:sp>
      <p:sp>
        <p:nvSpPr>
          <p:cNvPr id="67" name="Google Shape;67;p13"/>
          <p:cNvSpPr txBox="1">
            <a:spLocks noGrp="1"/>
          </p:cNvSpPr>
          <p:nvPr>
            <p:ph type="title"/>
          </p:nvPr>
        </p:nvSpPr>
        <p:spPr>
          <a:xfrm>
            <a:off x="311700" y="2388825"/>
            <a:ext cx="8520600" cy="572700"/>
          </a:xfrm>
          <a:prstGeom prst="rect">
            <a:avLst/>
          </a:prstGeom>
        </p:spPr>
        <p:txBody>
          <a:bodyPr spcFirstLastPara="1" wrap="square" lIns="91425" tIns="91425" rIns="91425" bIns="91425" anchor="t" anchorCtr="0">
            <a:noAutofit/>
          </a:bodyPr>
          <a:lstStyle/>
          <a:p>
            <a:pPr lvl="0" algn="ctr"/>
            <a:r>
              <a:rPr lang="en-IN" sz="1800" dirty="0"/>
              <a:t>Digital solution to manage Quarantine situation</a:t>
            </a:r>
          </a:p>
        </p:txBody>
      </p:sp>
      <p:pic>
        <p:nvPicPr>
          <p:cNvPr id="68" name="Google Shape;68;p13"/>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69" name="Google Shape;69;p13"/>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0"/>
        <p:cNvGrpSpPr/>
        <p:nvPr/>
      </p:nvGrpSpPr>
      <p:grpSpPr>
        <a:xfrm>
          <a:off x="0" y="0"/>
          <a:ext cx="0" cy="0"/>
          <a:chOff x="0" y="0"/>
          <a:chExt cx="0" cy="0"/>
        </a:xfrm>
      </p:grpSpPr>
      <p:sp>
        <p:nvSpPr>
          <p:cNvPr id="2371" name="Google Shape;2371;p46"/>
          <p:cNvSpPr txBox="1">
            <a:spLocks noGrp="1"/>
          </p:cNvSpPr>
          <p:nvPr>
            <p:ph type="title"/>
          </p:nvPr>
        </p:nvSpPr>
        <p:spPr>
          <a:xfrm>
            <a:off x="808050" y="624261"/>
            <a:ext cx="75279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400" b="1" dirty="0">
                <a:solidFill>
                  <a:srgbClr val="FF0000"/>
                </a:solidFill>
                <a:highlight>
                  <a:srgbClr val="FFFFFF"/>
                </a:highlight>
                <a:latin typeface="Comfortaa"/>
                <a:ea typeface="Comfortaa"/>
                <a:cs typeface="Comfortaa"/>
                <a:sym typeface="Comfortaa"/>
              </a:rPr>
              <a:t>H-CMA</a:t>
            </a:r>
            <a:r>
              <a:rPr lang="en" sz="2400" b="1" dirty="0">
                <a:solidFill>
                  <a:srgbClr val="A64D79"/>
                </a:solidFill>
                <a:highlight>
                  <a:srgbClr val="FFFFFF"/>
                </a:highlight>
              </a:rPr>
              <a:t> </a:t>
            </a:r>
            <a:r>
              <a:rPr lang="en" sz="2400" b="1" dirty="0">
                <a:solidFill>
                  <a:srgbClr val="333333"/>
                </a:solidFill>
                <a:highlight>
                  <a:srgbClr val="FFFFFF"/>
                </a:highlight>
              </a:rPr>
              <a:t>-    Citizen Management Application (EMA)</a:t>
            </a:r>
            <a:endParaRPr sz="2400" b="1" dirty="0"/>
          </a:p>
        </p:txBody>
      </p:sp>
      <p:sp>
        <p:nvSpPr>
          <p:cNvPr id="2372" name="Google Shape;2372;p46"/>
          <p:cNvSpPr txBox="1"/>
          <p:nvPr/>
        </p:nvSpPr>
        <p:spPr>
          <a:xfrm>
            <a:off x="534000" y="1521741"/>
            <a:ext cx="8076000" cy="385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333333"/>
                </a:solidFill>
                <a:highlight>
                  <a:srgbClr val="FFFFFF"/>
                </a:highlight>
                <a:latin typeface="Comfortaa"/>
                <a:ea typeface="Comfortaa"/>
                <a:cs typeface="Comfortaa"/>
                <a:sym typeface="Comfortaa"/>
              </a:rPr>
              <a:t>The H-CMA app would be the go-to app for all the citizens and would be used to:</a:t>
            </a:r>
            <a:endParaRPr sz="1800" b="1" dirty="0">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dirty="0">
                <a:solidFill>
                  <a:srgbClr val="333333"/>
                </a:solidFill>
                <a:highlight>
                  <a:srgbClr val="FFFFFF"/>
                </a:highlight>
                <a:latin typeface="Comfortaa"/>
                <a:ea typeface="Comfortaa"/>
                <a:cs typeface="Comfortaa"/>
                <a:sym typeface="Comfortaa"/>
              </a:rPr>
              <a:t> </a:t>
            </a:r>
            <a:endParaRPr sz="1800" b="1" dirty="0">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dirty="0">
                <a:solidFill>
                  <a:srgbClr val="333333"/>
                </a:solidFill>
                <a:highlight>
                  <a:srgbClr val="FFFFFF"/>
                </a:highlight>
                <a:latin typeface="Comfortaa"/>
                <a:ea typeface="Comfortaa"/>
                <a:cs typeface="Comfortaa"/>
                <a:sym typeface="Comfortaa"/>
              </a:rPr>
              <a:t>1. Spread awareness about CoVID-19 </a:t>
            </a:r>
            <a:br>
              <a:rPr lang="en" sz="1800" b="1" dirty="0">
                <a:solidFill>
                  <a:srgbClr val="333333"/>
                </a:solidFill>
                <a:highlight>
                  <a:srgbClr val="FFFFFF"/>
                </a:highlight>
                <a:latin typeface="Comfortaa"/>
                <a:ea typeface="Comfortaa"/>
                <a:cs typeface="Comfortaa"/>
                <a:sym typeface="Comfortaa"/>
              </a:rPr>
            </a:br>
            <a:endParaRPr sz="1800" b="1" dirty="0">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dirty="0">
                <a:solidFill>
                  <a:srgbClr val="333333"/>
                </a:solidFill>
                <a:highlight>
                  <a:srgbClr val="FFFFFF"/>
                </a:highlight>
                <a:latin typeface="Comfortaa"/>
                <a:ea typeface="Comfortaa"/>
                <a:cs typeface="Comfortaa"/>
                <a:sym typeface="Comfortaa"/>
              </a:rPr>
              <a:t>2. Sending casual and regular notifications to wash hands and sanitize households/workplace</a:t>
            </a:r>
            <a:br>
              <a:rPr lang="en" sz="1800" b="1" dirty="0">
                <a:solidFill>
                  <a:srgbClr val="333333"/>
                </a:solidFill>
                <a:highlight>
                  <a:srgbClr val="FFFFFF"/>
                </a:highlight>
                <a:latin typeface="Comfortaa"/>
                <a:ea typeface="Comfortaa"/>
                <a:cs typeface="Comfortaa"/>
                <a:sym typeface="Comfortaa"/>
              </a:rPr>
            </a:br>
            <a:r>
              <a:rPr lang="en" sz="1800" b="1" dirty="0">
                <a:solidFill>
                  <a:srgbClr val="333333"/>
                </a:solidFill>
                <a:highlight>
                  <a:srgbClr val="FFFFFF"/>
                </a:highlight>
                <a:latin typeface="Comfortaa"/>
                <a:ea typeface="Comfortaa"/>
                <a:cs typeface="Comfortaa"/>
                <a:sym typeface="Comfortaa"/>
              </a:rPr>
              <a:t> </a:t>
            </a:r>
            <a:endParaRPr sz="1800" b="1" dirty="0">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dirty="0">
                <a:solidFill>
                  <a:srgbClr val="333333"/>
                </a:solidFill>
                <a:highlight>
                  <a:srgbClr val="FFFFFF"/>
                </a:highlight>
                <a:latin typeface="Comfortaa"/>
                <a:ea typeface="Comfortaa"/>
                <a:cs typeface="Comfortaa"/>
                <a:sym typeface="Comfortaa"/>
              </a:rPr>
              <a:t>3. Details of places visited by CoVID positive people, so that citizens can raise alarm and get themselves checked by a medical officer, using state’s dashboard in (EMA). </a:t>
            </a:r>
            <a:br>
              <a:rPr lang="en" sz="1800" b="1" dirty="0">
                <a:solidFill>
                  <a:srgbClr val="333333"/>
                </a:solidFill>
                <a:highlight>
                  <a:srgbClr val="FFFFFF"/>
                </a:highlight>
                <a:latin typeface="Comfortaa"/>
                <a:ea typeface="Comfortaa"/>
                <a:cs typeface="Comfortaa"/>
                <a:sym typeface="Comfortaa"/>
              </a:rPr>
            </a:br>
            <a:endParaRPr sz="1800" b="1" dirty="0">
              <a:solidFill>
                <a:srgbClr val="333333"/>
              </a:solidFill>
              <a:highlight>
                <a:srgbClr val="FFFFFF"/>
              </a:highlight>
              <a:latin typeface="Comfortaa"/>
              <a:ea typeface="Comfortaa"/>
              <a:cs typeface="Comfortaa"/>
              <a:sym typeface="Comfortaa"/>
            </a:endParaRPr>
          </a:p>
        </p:txBody>
      </p:sp>
      <p:pic>
        <p:nvPicPr>
          <p:cNvPr id="4" name="Google Shape;100;p17">
            <a:extLst>
              <a:ext uri="{FF2B5EF4-FFF2-40B4-BE49-F238E27FC236}">
                <a16:creationId xmlns:a16="http://schemas.microsoft.com/office/drawing/2014/main" xmlns="" id="{AA274B02-1134-413E-BAED-F81F3BC53C44}"/>
              </a:ext>
            </a:extLst>
          </p:cNvPr>
          <p:cNvPicPr preferRelativeResize="0"/>
          <p:nvPr/>
        </p:nvPicPr>
        <p:blipFill>
          <a:blip r:embed="rId3">
            <a:alphaModFix/>
          </a:blip>
          <a:stretch>
            <a:fillRect/>
          </a:stretch>
        </p:blipFill>
        <p:spPr>
          <a:xfrm>
            <a:off x="152405" y="133950"/>
            <a:ext cx="1895475" cy="428625"/>
          </a:xfrm>
          <a:prstGeom prst="rect">
            <a:avLst/>
          </a:prstGeom>
          <a:noFill/>
          <a:ln>
            <a:noFill/>
          </a:ln>
        </p:spPr>
      </p:pic>
      <p:pic>
        <p:nvPicPr>
          <p:cNvPr id="5" name="Google Shape;91;p16">
            <a:extLst>
              <a:ext uri="{FF2B5EF4-FFF2-40B4-BE49-F238E27FC236}">
                <a16:creationId xmlns:a16="http://schemas.microsoft.com/office/drawing/2014/main" xmlns="" id="{EFD3F2D6-F923-44BC-A2E1-AF1EC322AD09}"/>
              </a:ext>
            </a:extLst>
          </p:cNvPr>
          <p:cNvPicPr preferRelativeResize="0"/>
          <p:nvPr/>
        </p:nvPicPr>
        <p:blipFill>
          <a:blip r:embed="rId4">
            <a:alphaModFix/>
          </a:blip>
          <a:stretch>
            <a:fillRect/>
          </a:stretch>
        </p:blipFill>
        <p:spPr>
          <a:xfrm>
            <a:off x="8071750" y="133950"/>
            <a:ext cx="936176" cy="800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6"/>
        <p:cNvGrpSpPr/>
        <p:nvPr/>
      </p:nvGrpSpPr>
      <p:grpSpPr>
        <a:xfrm>
          <a:off x="0" y="0"/>
          <a:ext cx="0" cy="0"/>
          <a:chOff x="0" y="0"/>
          <a:chExt cx="0" cy="0"/>
        </a:xfrm>
      </p:grpSpPr>
      <p:sp>
        <p:nvSpPr>
          <p:cNvPr id="2377" name="Google Shape;2377;p47"/>
          <p:cNvSpPr txBox="1"/>
          <p:nvPr/>
        </p:nvSpPr>
        <p:spPr>
          <a:xfrm>
            <a:off x="513000" y="403575"/>
            <a:ext cx="8076000" cy="260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a:solidFill>
                  <a:srgbClr val="333333"/>
                </a:solidFill>
                <a:highlight>
                  <a:srgbClr val="FFFFFF"/>
                </a:highlight>
                <a:latin typeface="Comfortaa"/>
                <a:ea typeface="Comfortaa"/>
                <a:cs typeface="Comfortaa"/>
                <a:sym typeface="Comfortaa"/>
              </a:rPr>
              <a:t>4. The app will keep in account of the citizen’s travel history, location and contact history, and raise alarm accordingly. </a:t>
            </a:r>
            <a:endParaRPr sz="1800" b="1">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endParaRPr sz="1800" b="1">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Clr>
                <a:schemeClr val="dk1"/>
              </a:buClr>
              <a:buSzPts val="1100"/>
              <a:buFont typeface="Arial"/>
              <a:buNone/>
            </a:pPr>
            <a:r>
              <a:rPr lang="en" sz="1800" b="1">
                <a:solidFill>
                  <a:srgbClr val="333333"/>
                </a:solidFill>
                <a:highlight>
                  <a:srgbClr val="FFFFFF"/>
                </a:highlight>
                <a:latin typeface="Comfortaa"/>
                <a:ea typeface="Comfortaa"/>
                <a:cs typeface="Comfortaa"/>
                <a:sym typeface="Comfortaa"/>
              </a:rPr>
              <a:t>5. The details of citizen would be shared to medical officer using EMA, so that the person can be tested, allotted a Q-ID and quarantined, if needed. </a:t>
            </a:r>
            <a:endParaRPr sz="1800" b="1">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endParaRPr sz="1800" b="1">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a:solidFill>
                  <a:srgbClr val="333333"/>
                </a:solidFill>
                <a:highlight>
                  <a:srgbClr val="FFFFFF"/>
                </a:highlight>
                <a:latin typeface="Comfortaa"/>
                <a:ea typeface="Comfortaa"/>
                <a:cs typeface="Comfortaa"/>
                <a:sym typeface="Comfortaa"/>
              </a:rPr>
              <a:t>6. The maps of confirmed cases will be available as a heatmap in the city and any person can share their map history through Google API to generate possible link-ups with the confirmed cases and generate a risk score based on the same.</a:t>
            </a:r>
            <a:endParaRPr sz="1800" b="1">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endParaRPr sz="1800" b="1">
              <a:solidFill>
                <a:srgbClr val="333333"/>
              </a:solidFill>
              <a:highlight>
                <a:srgbClr val="FFFFFF"/>
              </a:highlight>
              <a:latin typeface="Comfortaa"/>
              <a:ea typeface="Comfortaa"/>
              <a:cs typeface="Comfortaa"/>
              <a:sym typeface="Comfortaa"/>
            </a:endParaRPr>
          </a:p>
          <a:p>
            <a:pPr marL="457200" lvl="0" indent="0" algn="l" rtl="0">
              <a:spcBef>
                <a:spcPts val="0"/>
              </a:spcBef>
              <a:spcAft>
                <a:spcPts val="0"/>
              </a:spcAft>
              <a:buNone/>
            </a:pPr>
            <a:endParaRPr sz="1800" b="1">
              <a:solidFill>
                <a:srgbClr val="333333"/>
              </a:solidFill>
              <a:highlight>
                <a:srgbClr val="FFFFFF"/>
              </a:highlight>
              <a:latin typeface="Comfortaa"/>
              <a:ea typeface="Comfortaa"/>
              <a:cs typeface="Comfortaa"/>
              <a:sym typeface="Comfortaa"/>
            </a:endParaRPr>
          </a:p>
        </p:txBody>
      </p:sp>
      <p:pic>
        <p:nvPicPr>
          <p:cNvPr id="3" name="Google Shape;91;p16">
            <a:extLst>
              <a:ext uri="{FF2B5EF4-FFF2-40B4-BE49-F238E27FC236}">
                <a16:creationId xmlns:a16="http://schemas.microsoft.com/office/drawing/2014/main" xmlns="" id="{3488216B-7AB9-4568-AB9A-D2AA43848B07}"/>
              </a:ext>
            </a:extLst>
          </p:cNvPr>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4" name="Google Shape;100;p17">
            <a:extLst>
              <a:ext uri="{FF2B5EF4-FFF2-40B4-BE49-F238E27FC236}">
                <a16:creationId xmlns:a16="http://schemas.microsoft.com/office/drawing/2014/main" xmlns="" id="{A118F0E4-3250-454E-A9A4-C271E06DE5C3}"/>
              </a:ext>
            </a:extLst>
          </p:cNvPr>
          <p:cNvPicPr preferRelativeResize="0"/>
          <p:nvPr/>
        </p:nvPicPr>
        <p:blipFill>
          <a:blip r:embed="rId4">
            <a:alphaModFix/>
          </a:blip>
          <a:stretch>
            <a:fillRect/>
          </a:stretch>
        </p:blipFill>
        <p:spPr>
          <a:xfrm>
            <a:off x="152405" y="121758"/>
            <a:ext cx="1895475" cy="428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Innovation you bring in</a:t>
            </a:r>
            <a:endParaRPr/>
          </a:p>
        </p:txBody>
      </p:sp>
      <p:sp>
        <p:nvSpPr>
          <p:cNvPr id="98" name="Google Shape;98;p17"/>
          <p:cNvSpPr txBox="1">
            <a:spLocks noGrp="1"/>
          </p:cNvSpPr>
          <p:nvPr>
            <p:ph type="body" idx="1"/>
          </p:nvPr>
        </p:nvSpPr>
        <p:spPr>
          <a:xfrm>
            <a:off x="235500" y="13810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dirty="0"/>
              <a:t>We are building one stop solution for all the entities involved in the process be it the infected citizen, uninfected citizen, medical officers or the governments. We have made bunch of apps that are inter-connected and leverage technology to fill in the gaps in the administrative powers of the authorities to contain the people with confirmed virus and suspected  citizens as well. It uses multiple features like live location, face recognition among others. It also makes it easy for the state to allocate MO to different areas, and different patients to each medical officer. The app also makes it easy for the people to book and track appointments and time for regular checkup by MO. </a:t>
            </a:r>
            <a:r>
              <a:rPr lang="en-US" b="1" dirty="0" smtClean="0"/>
              <a:t>We are implementing </a:t>
            </a:r>
            <a:r>
              <a:rPr lang="en-US" b="1" dirty="0" err="1" smtClean="0"/>
              <a:t>blockchain</a:t>
            </a:r>
            <a:r>
              <a:rPr lang="en-US" b="1" dirty="0" smtClean="0"/>
              <a:t> tools to prevent data breach.</a:t>
            </a:r>
            <a:endParaRPr b="1" dirty="0"/>
          </a:p>
        </p:txBody>
      </p:sp>
      <p:pic>
        <p:nvPicPr>
          <p:cNvPr id="99" name="Google Shape;99;p17"/>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0" name="Google Shape;100;p17"/>
          <p:cNvPicPr preferRelativeResize="0"/>
          <p:nvPr/>
        </p:nvPicPr>
        <p:blipFill>
          <a:blip r:embed="rId4">
            <a:alphaModFix/>
          </a:blip>
          <a:stretch>
            <a:fillRect/>
          </a:stretch>
        </p:blipFill>
        <p:spPr>
          <a:xfrm>
            <a:off x="152405" y="133950"/>
            <a:ext cx="1895475" cy="428625"/>
          </a:xfrm>
          <a:prstGeom prst="rect">
            <a:avLst/>
          </a:prstGeom>
          <a:noFill/>
          <a:ln>
            <a:noFill/>
          </a:ln>
        </p:spPr>
      </p:pic>
    </p:spTree>
    <p:extLst>
      <p:ext uri="{BB962C8B-B14F-4D97-AF65-F5344CB8AC3E}">
        <p14:creationId xmlns:p14="http://schemas.microsoft.com/office/powerpoint/2010/main" val="158873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593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Aspects</a:t>
            </a:r>
            <a:endParaRPr/>
          </a:p>
        </p:txBody>
      </p:sp>
      <p:sp>
        <p:nvSpPr>
          <p:cNvPr id="106" name="Google Shape;106;p18"/>
          <p:cNvSpPr txBox="1">
            <a:spLocks noGrp="1"/>
          </p:cNvSpPr>
          <p:nvPr>
            <p:ph type="body" idx="1"/>
          </p:nvPr>
        </p:nvSpPr>
        <p:spPr>
          <a:xfrm>
            <a:off x="235500" y="1381075"/>
            <a:ext cx="8520600" cy="3416400"/>
          </a:xfrm>
          <a:prstGeom prst="rect">
            <a:avLst/>
          </a:prstGeom>
        </p:spPr>
        <p:txBody>
          <a:bodyPr spcFirstLastPara="1" wrap="square" lIns="91425" tIns="91425" rIns="91425" bIns="91425" anchor="t" anchorCtr="0">
            <a:noAutofit/>
          </a:bodyPr>
          <a:lstStyle/>
          <a:p>
            <a:pPr marL="0" lvl="0" indent="0">
              <a:buNone/>
            </a:pPr>
            <a:r>
              <a:rPr lang="en-US" b="1" dirty="0">
                <a:solidFill>
                  <a:schemeClr val="bg2">
                    <a:lumMod val="50000"/>
                  </a:schemeClr>
                </a:solidFill>
                <a:latin typeface="Comfortaa"/>
                <a:ea typeface="Comfortaa"/>
                <a:cs typeface="Comfortaa"/>
                <a:sym typeface="Comfortaa"/>
              </a:rPr>
              <a:t>The 3 apps will be available to access be simple phone number verification for the citizens, and the medical officers will be verified via the MO database of the government. The citizen app will be promoted through the government channels whereas, the HQ-App (QMA) will be available to the people who have been shortlisted into the state database (the database will be made of the people the government wants to quarantine based on contact or travel history).</a:t>
            </a:r>
          </a:p>
          <a:p>
            <a:pPr marL="0" lvl="0" indent="0">
              <a:spcBef>
                <a:spcPts val="1000"/>
              </a:spcBef>
              <a:spcAft>
                <a:spcPts val="1000"/>
              </a:spcAft>
              <a:buNone/>
            </a:pPr>
            <a:r>
              <a:rPr lang="en-US" b="1" dirty="0">
                <a:solidFill>
                  <a:schemeClr val="bg2">
                    <a:lumMod val="50000"/>
                  </a:schemeClr>
                </a:solidFill>
                <a:latin typeface="Comfortaa"/>
                <a:ea typeface="Comfortaa"/>
                <a:cs typeface="Comfortaa"/>
                <a:sym typeface="Comfortaa"/>
              </a:rPr>
              <a:t>The information will be saved on secure servers and used directly from there with man power needed only for app management and no other task. The database will also store image data, location data and alerts generated by the quarantined persons.</a:t>
            </a:r>
          </a:p>
          <a:p>
            <a:pPr marL="0" lvl="0" indent="0" algn="l" rtl="0">
              <a:spcBef>
                <a:spcPts val="0"/>
              </a:spcBef>
              <a:spcAft>
                <a:spcPts val="1600"/>
              </a:spcAft>
              <a:buNone/>
            </a:pPr>
            <a:endParaRPr dirty="0">
              <a:solidFill>
                <a:schemeClr val="bg2">
                  <a:lumMod val="50000"/>
                </a:schemeClr>
              </a:solidFill>
            </a:endParaRPr>
          </a:p>
        </p:txBody>
      </p:sp>
      <p:pic>
        <p:nvPicPr>
          <p:cNvPr id="107" name="Google Shape;107;p18"/>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108" name="Google Shape;108;p18"/>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647724"/>
            <a:ext cx="8520600" cy="572700"/>
          </a:xfrm>
          <a:prstGeom prst="rect">
            <a:avLst/>
          </a:prstGeom>
        </p:spPr>
        <p:txBody>
          <a:bodyPr spcFirstLastPara="1" wrap="square" lIns="91425" tIns="91425" rIns="91425" bIns="91425" anchor="t" anchorCtr="0">
            <a:noAutofit/>
          </a:bodyPr>
          <a:lstStyle/>
          <a:p>
            <a:pPr lvl="0"/>
            <a:r>
              <a:rPr lang="en-US" sz="2800" dirty="0"/>
              <a:t>The current CoVid-19 outbreak has made the tracking of community cases and management of home based quarantines really difficult as there are limited capacities in administrations down the line to monitor, enforce and use the same. </a:t>
            </a:r>
            <a:br>
              <a:rPr lang="en-US" sz="2800" dirty="0"/>
            </a:br>
            <a:r>
              <a:rPr lang="en-US" sz="2800" dirty="0"/>
              <a:t/>
            </a:r>
            <a:br>
              <a:rPr lang="en-US" sz="2800" dirty="0"/>
            </a:br>
            <a:r>
              <a:rPr lang="en-US" sz="2800" dirty="0"/>
              <a:t>HECOD is going to provide below listed solution to government: - HQ-App - Quarantine Management Application (QMA) - H-EMA - Effort Management Application (EMA) - H-CMA - Citizen Management Application (CMA)</a:t>
            </a:r>
            <a:endParaRPr sz="2800" dirty="0"/>
          </a:p>
        </p:txBody>
      </p:sp>
      <p:pic>
        <p:nvPicPr>
          <p:cNvPr id="75" name="Google Shape;75;p14"/>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76" name="Google Shape;76;p14"/>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749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Problem/s you are solving</a:t>
            </a:r>
            <a:endParaRPr dirty="0">
              <a:latin typeface="Calibri"/>
              <a:ea typeface="Calibri"/>
              <a:cs typeface="Calibri"/>
              <a:sym typeface="Calibri"/>
            </a:endParaRPr>
          </a:p>
        </p:txBody>
      </p:sp>
      <p:sp>
        <p:nvSpPr>
          <p:cNvPr id="82" name="Google Shape;82;p15"/>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Autofit/>
          </a:bodyPr>
          <a:lstStyle/>
          <a:p>
            <a:pPr marL="342900" lvl="0">
              <a:spcAft>
                <a:spcPts val="1600"/>
              </a:spcAft>
              <a:buAutoNum type="arabicParenR"/>
            </a:pPr>
            <a:r>
              <a:rPr lang="en-IN" dirty="0"/>
              <a:t>tracking of community cases for state</a:t>
            </a:r>
          </a:p>
          <a:p>
            <a:pPr marL="342900" lvl="0">
              <a:spcAft>
                <a:spcPts val="1600"/>
              </a:spcAft>
              <a:buAutoNum type="arabicParenR"/>
            </a:pPr>
            <a:r>
              <a:rPr lang="en-US" dirty="0"/>
              <a:t>Lack of  inter-connected system for MO and state</a:t>
            </a:r>
          </a:p>
          <a:p>
            <a:pPr marL="342900" lvl="0">
              <a:spcAft>
                <a:spcPts val="1600"/>
              </a:spcAft>
              <a:buAutoNum type="arabicParenR"/>
            </a:pPr>
            <a:r>
              <a:rPr lang="en-US" dirty="0"/>
              <a:t>Lack Proper measures to track quarantined patients</a:t>
            </a:r>
          </a:p>
          <a:p>
            <a:pPr marL="342900" lvl="0">
              <a:spcAft>
                <a:spcPts val="1600"/>
              </a:spcAft>
              <a:buAutoNum type="arabicParenR"/>
            </a:pPr>
            <a:r>
              <a:rPr lang="en-US" dirty="0"/>
              <a:t>Lack of management system for proper information transfer</a:t>
            </a:r>
          </a:p>
          <a:p>
            <a:pPr marL="342900" lvl="0">
              <a:spcAft>
                <a:spcPts val="1600"/>
              </a:spcAft>
              <a:buAutoNum type="arabicParenR"/>
            </a:pPr>
            <a:r>
              <a:rPr lang="en-US" dirty="0"/>
              <a:t>No easy way for state to track state wide conditions</a:t>
            </a:r>
          </a:p>
          <a:p>
            <a:pPr marL="342900" lvl="0">
              <a:spcAft>
                <a:spcPts val="1600"/>
              </a:spcAft>
              <a:buAutoNum type="arabicParenR"/>
            </a:pPr>
            <a:endParaRPr dirty="0"/>
          </a:p>
        </p:txBody>
      </p:sp>
      <p:pic>
        <p:nvPicPr>
          <p:cNvPr id="83" name="Google Shape;83;p15"/>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84" name="Google Shape;84;p15"/>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152405" y="64702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Solution</a:t>
            </a:r>
            <a:endParaRPr sz="2400" dirty="0"/>
          </a:p>
        </p:txBody>
      </p:sp>
      <p:sp>
        <p:nvSpPr>
          <p:cNvPr id="90" name="Google Shape;90;p16"/>
          <p:cNvSpPr txBox="1">
            <a:spLocks noGrp="1"/>
          </p:cNvSpPr>
          <p:nvPr>
            <p:ph type="body" idx="1"/>
          </p:nvPr>
        </p:nvSpPr>
        <p:spPr>
          <a:xfrm>
            <a:off x="319866" y="1080074"/>
            <a:ext cx="8520600" cy="3929476"/>
          </a:xfrm>
          <a:prstGeom prst="rect">
            <a:avLst/>
          </a:prstGeom>
        </p:spPr>
        <p:txBody>
          <a:bodyPr spcFirstLastPara="1" wrap="square" lIns="91425" tIns="91425" rIns="91425" bIns="91425" anchor="t" anchorCtr="0">
            <a:noAutofit/>
          </a:bodyPr>
          <a:lstStyle/>
          <a:p>
            <a:pPr marL="0" lvl="0" indent="0">
              <a:buNone/>
            </a:pPr>
            <a:r>
              <a:rPr lang="en" sz="2000" b="1" dirty="0">
                <a:solidFill>
                  <a:srgbClr val="0B5394"/>
                </a:solidFill>
                <a:highlight>
                  <a:srgbClr val="FFFFFF"/>
                </a:highlight>
              </a:rPr>
              <a:t>HQ-App</a:t>
            </a:r>
            <a:r>
              <a:rPr lang="en" sz="2000" dirty="0">
                <a:solidFill>
                  <a:srgbClr val="333333"/>
                </a:solidFill>
                <a:highlight>
                  <a:srgbClr val="FFFFFF"/>
                </a:highlight>
              </a:rPr>
              <a:t> </a:t>
            </a:r>
            <a:r>
              <a:rPr lang="en" sz="2000" b="1" dirty="0">
                <a:solidFill>
                  <a:srgbClr val="333333"/>
                </a:solidFill>
                <a:highlight>
                  <a:srgbClr val="FFFFFF"/>
                </a:highlight>
              </a:rPr>
              <a:t>  -    Quarantine Management Application (QMA)</a:t>
            </a:r>
            <a:endParaRPr lang="en-US" sz="2000" b="1" dirty="0">
              <a:solidFill>
                <a:srgbClr val="333333"/>
              </a:solidFill>
              <a:highlight>
                <a:srgbClr val="FFFFFF"/>
              </a:highlight>
              <a:latin typeface="Comfortaa"/>
              <a:ea typeface="Comfortaa"/>
              <a:cs typeface="Comfortaa"/>
              <a:sym typeface="Comfortaa"/>
            </a:endParaRPr>
          </a:p>
          <a:p>
            <a:pPr marL="0" lvl="0" indent="0">
              <a:buNone/>
            </a:pPr>
            <a:r>
              <a:rPr lang="en-US" sz="1400" b="1" dirty="0">
                <a:solidFill>
                  <a:srgbClr val="333333"/>
                </a:solidFill>
                <a:highlight>
                  <a:srgbClr val="FFFFFF"/>
                </a:highlight>
                <a:latin typeface="Comfortaa"/>
                <a:ea typeface="Comfortaa"/>
                <a:cs typeface="Comfortaa"/>
                <a:sym typeface="Comfortaa"/>
              </a:rPr>
              <a:t>This application will work as quarantine application by providing below provided options and their feature:</a:t>
            </a:r>
          </a:p>
          <a:p>
            <a:pPr marL="114300" lvl="0" indent="0">
              <a:buClr>
                <a:srgbClr val="333333"/>
              </a:buClr>
              <a:buNone/>
            </a:pPr>
            <a:r>
              <a:rPr lang="en-US" sz="1400" b="1" dirty="0">
                <a:solidFill>
                  <a:srgbClr val="333333"/>
                </a:solidFill>
                <a:highlight>
                  <a:srgbClr val="FFFFFF"/>
                </a:highlight>
                <a:latin typeface="Comfortaa"/>
                <a:ea typeface="Comfortaa"/>
                <a:cs typeface="Comfortaa"/>
                <a:sym typeface="Comfortaa"/>
              </a:rPr>
              <a:t>-      COVID-19 Screening Tool:</a:t>
            </a:r>
            <a:br>
              <a:rPr lang="en-US" sz="1400" b="1" dirty="0">
                <a:solidFill>
                  <a:srgbClr val="333333"/>
                </a:solidFill>
                <a:highlight>
                  <a:srgbClr val="FFFFFF"/>
                </a:highlight>
                <a:latin typeface="Comfortaa"/>
                <a:ea typeface="Comfortaa"/>
                <a:cs typeface="Comfortaa"/>
                <a:sym typeface="Comfortaa"/>
              </a:rPr>
            </a:br>
            <a:r>
              <a:rPr lang="en-US" sz="1400" b="1" dirty="0">
                <a:solidFill>
                  <a:srgbClr val="333333"/>
                </a:solidFill>
                <a:highlight>
                  <a:srgbClr val="FFFFFF"/>
                </a:highlight>
                <a:latin typeface="Comfortaa"/>
                <a:ea typeface="Comfortaa"/>
                <a:cs typeface="Comfortaa"/>
                <a:sym typeface="Comfortaa"/>
              </a:rPr>
              <a:t>       `This tool will help self screening by questionnaire and will suggest them what to do next.</a:t>
            </a:r>
          </a:p>
          <a:p>
            <a:pPr marL="114300" lvl="0" indent="0">
              <a:buClr>
                <a:srgbClr val="333333"/>
              </a:buClr>
              <a:buNone/>
            </a:pPr>
            <a:r>
              <a:rPr lang="en-US" sz="1400" b="1" dirty="0">
                <a:solidFill>
                  <a:srgbClr val="333333"/>
                </a:solidFill>
                <a:highlight>
                  <a:srgbClr val="FFFFFF"/>
                </a:highlight>
                <a:latin typeface="Comfortaa"/>
                <a:ea typeface="Comfortaa"/>
                <a:cs typeface="Comfortaa"/>
                <a:sym typeface="Comfortaa"/>
              </a:rPr>
              <a:t>-       Profile Tab:</a:t>
            </a:r>
            <a:br>
              <a:rPr lang="en-US" sz="1400" b="1" dirty="0">
                <a:solidFill>
                  <a:srgbClr val="333333"/>
                </a:solidFill>
                <a:highlight>
                  <a:srgbClr val="FFFFFF"/>
                </a:highlight>
                <a:latin typeface="Comfortaa"/>
                <a:ea typeface="Comfortaa"/>
                <a:cs typeface="Comfortaa"/>
                <a:sym typeface="Comfortaa"/>
              </a:rPr>
            </a:br>
            <a:r>
              <a:rPr lang="en-US" sz="1400" b="1" dirty="0">
                <a:solidFill>
                  <a:srgbClr val="333333"/>
                </a:solidFill>
                <a:highlight>
                  <a:srgbClr val="FFFFFF"/>
                </a:highlight>
                <a:latin typeface="Comfortaa"/>
                <a:ea typeface="Comfortaa"/>
                <a:cs typeface="Comfortaa"/>
                <a:sym typeface="Comfortaa"/>
              </a:rPr>
              <a:t>       Containing complete detail of citizen.</a:t>
            </a:r>
          </a:p>
          <a:p>
            <a:pPr marL="0" lvl="0" indent="0">
              <a:buNone/>
            </a:pPr>
            <a:endParaRPr lang="en-US" sz="1400" b="1" dirty="0">
              <a:solidFill>
                <a:srgbClr val="333333"/>
              </a:solidFill>
              <a:highlight>
                <a:srgbClr val="FFFFFF"/>
              </a:highlight>
              <a:latin typeface="Comfortaa"/>
              <a:ea typeface="Comfortaa"/>
              <a:cs typeface="Comfortaa"/>
              <a:sym typeface="Comfortaa"/>
            </a:endParaRPr>
          </a:p>
          <a:p>
            <a:pPr lvl="0">
              <a:buClr>
                <a:srgbClr val="333333"/>
              </a:buClr>
              <a:buFont typeface="Comfortaa"/>
              <a:buChar char="-"/>
            </a:pPr>
            <a:r>
              <a:rPr lang="en-US" sz="1400" b="1" dirty="0">
                <a:solidFill>
                  <a:srgbClr val="333333"/>
                </a:solidFill>
                <a:highlight>
                  <a:srgbClr val="FFFFFF"/>
                </a:highlight>
                <a:latin typeface="Comfortaa"/>
                <a:ea typeface="Comfortaa"/>
                <a:cs typeface="Comfortaa"/>
                <a:sym typeface="Comfortaa"/>
              </a:rPr>
              <a:t>Body Temperature: with auto alert on symptoms </a:t>
            </a:r>
            <a:br>
              <a:rPr lang="en-US" sz="1400" b="1" dirty="0">
                <a:solidFill>
                  <a:srgbClr val="333333"/>
                </a:solidFill>
                <a:highlight>
                  <a:srgbClr val="FFFFFF"/>
                </a:highlight>
                <a:latin typeface="Comfortaa"/>
                <a:ea typeface="Comfortaa"/>
                <a:cs typeface="Comfortaa"/>
                <a:sym typeface="Comfortaa"/>
              </a:rPr>
            </a:br>
            <a:r>
              <a:rPr lang="en-US" sz="1400" b="1" dirty="0">
                <a:solidFill>
                  <a:srgbClr val="333333"/>
                </a:solidFill>
                <a:highlight>
                  <a:srgbClr val="FFFFFF"/>
                </a:highlight>
                <a:latin typeface="Comfortaa"/>
                <a:ea typeface="Comfortaa"/>
                <a:cs typeface="Comfortaa"/>
                <a:sym typeface="Comfortaa"/>
              </a:rPr>
              <a:t>History of body temperature measured by citizen history containing following details</a:t>
            </a:r>
            <a:br>
              <a:rPr lang="en-US" sz="1400" b="1" dirty="0">
                <a:solidFill>
                  <a:srgbClr val="333333"/>
                </a:solidFill>
                <a:highlight>
                  <a:srgbClr val="FFFFFF"/>
                </a:highlight>
                <a:latin typeface="Comfortaa"/>
                <a:ea typeface="Comfortaa"/>
                <a:cs typeface="Comfortaa"/>
                <a:sym typeface="Comfortaa"/>
              </a:rPr>
            </a:br>
            <a:r>
              <a:rPr lang="en-US" sz="1400" b="1" dirty="0">
                <a:solidFill>
                  <a:srgbClr val="333333"/>
                </a:solidFill>
                <a:highlight>
                  <a:srgbClr val="FFFFFF"/>
                </a:highlight>
                <a:latin typeface="Comfortaa"/>
                <a:ea typeface="Comfortaa"/>
                <a:cs typeface="Comfortaa"/>
                <a:sym typeface="Comfortaa"/>
              </a:rPr>
              <a:t>- Temperature</a:t>
            </a:r>
            <a:br>
              <a:rPr lang="en-US" sz="1400" b="1" dirty="0">
                <a:solidFill>
                  <a:srgbClr val="333333"/>
                </a:solidFill>
                <a:highlight>
                  <a:srgbClr val="FFFFFF"/>
                </a:highlight>
                <a:latin typeface="Comfortaa"/>
                <a:ea typeface="Comfortaa"/>
                <a:cs typeface="Comfortaa"/>
                <a:sym typeface="Comfortaa"/>
              </a:rPr>
            </a:br>
            <a:r>
              <a:rPr lang="en-US" sz="1400" b="1" dirty="0">
                <a:solidFill>
                  <a:srgbClr val="333333"/>
                </a:solidFill>
                <a:highlight>
                  <a:srgbClr val="FFFFFF"/>
                </a:highlight>
                <a:latin typeface="Comfortaa"/>
                <a:ea typeface="Comfortaa"/>
                <a:cs typeface="Comfortaa"/>
                <a:sym typeface="Comfortaa"/>
              </a:rPr>
              <a:t>- Date and Time measured </a:t>
            </a:r>
            <a:br>
              <a:rPr lang="en-US" sz="1400" b="1" dirty="0">
                <a:solidFill>
                  <a:srgbClr val="333333"/>
                </a:solidFill>
                <a:highlight>
                  <a:srgbClr val="FFFFFF"/>
                </a:highlight>
                <a:latin typeface="Comfortaa"/>
                <a:ea typeface="Comfortaa"/>
                <a:cs typeface="Comfortaa"/>
                <a:sym typeface="Comfortaa"/>
              </a:rPr>
            </a:br>
            <a:r>
              <a:rPr lang="en-US" sz="1400" b="1" dirty="0">
                <a:solidFill>
                  <a:srgbClr val="333333"/>
                </a:solidFill>
                <a:highlight>
                  <a:srgbClr val="FFFFFF"/>
                </a:highlight>
                <a:latin typeface="Comfortaa"/>
                <a:ea typeface="Comfortaa"/>
                <a:cs typeface="Comfortaa"/>
                <a:sym typeface="Comfortaa"/>
              </a:rPr>
              <a:t>- Location Temperature updated</a:t>
            </a:r>
            <a:br>
              <a:rPr lang="en-US" sz="1400" b="1" dirty="0">
                <a:solidFill>
                  <a:srgbClr val="333333"/>
                </a:solidFill>
                <a:highlight>
                  <a:srgbClr val="FFFFFF"/>
                </a:highlight>
                <a:latin typeface="Comfortaa"/>
                <a:ea typeface="Comfortaa"/>
                <a:cs typeface="Comfortaa"/>
                <a:sym typeface="Comfortaa"/>
              </a:rPr>
            </a:br>
            <a:r>
              <a:rPr lang="en-US" sz="1400" b="1" dirty="0">
                <a:solidFill>
                  <a:srgbClr val="333333"/>
                </a:solidFill>
                <a:highlight>
                  <a:srgbClr val="FFFFFF"/>
                </a:highlight>
                <a:latin typeface="Comfortaa"/>
                <a:ea typeface="Comfortaa"/>
                <a:cs typeface="Comfortaa"/>
                <a:sym typeface="Comfortaa"/>
              </a:rPr>
              <a:t>- Alert required or/ Not</a:t>
            </a:r>
          </a:p>
          <a:p>
            <a:pPr marL="0" lvl="0" indent="0" algn="l" rtl="0">
              <a:spcBef>
                <a:spcPts val="0"/>
              </a:spcBef>
              <a:spcAft>
                <a:spcPts val="1600"/>
              </a:spcAft>
              <a:buNone/>
            </a:pPr>
            <a:endParaRPr sz="1400" dirty="0"/>
          </a:p>
        </p:txBody>
      </p:sp>
      <p:pic>
        <p:nvPicPr>
          <p:cNvPr id="91" name="Google Shape;91;p16"/>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92" name="Google Shape;92;p16"/>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4"/>
        <p:cNvGrpSpPr/>
        <p:nvPr/>
      </p:nvGrpSpPr>
      <p:grpSpPr>
        <a:xfrm>
          <a:off x="0" y="0"/>
          <a:ext cx="0" cy="0"/>
          <a:chOff x="0" y="0"/>
          <a:chExt cx="0" cy="0"/>
        </a:xfrm>
      </p:grpSpPr>
      <p:sp>
        <p:nvSpPr>
          <p:cNvPr id="2345" name="Google Shape;2345;p41"/>
          <p:cNvSpPr txBox="1"/>
          <p:nvPr/>
        </p:nvSpPr>
        <p:spPr>
          <a:xfrm>
            <a:off x="534000" y="562575"/>
            <a:ext cx="8076000" cy="44742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333333"/>
              </a:buClr>
              <a:buSzPts val="1800"/>
              <a:buFont typeface="Comfortaa"/>
              <a:buChar char="-"/>
            </a:pPr>
            <a:r>
              <a:rPr lang="en" sz="1800" b="1" dirty="0">
                <a:solidFill>
                  <a:srgbClr val="333333"/>
                </a:solidFill>
                <a:highlight>
                  <a:srgbClr val="FFFFFF"/>
                </a:highlight>
                <a:latin typeface="Comfortaa"/>
                <a:ea typeface="Comfortaa"/>
                <a:cs typeface="Comfortaa"/>
                <a:sym typeface="Comfortaa"/>
              </a:rPr>
              <a:t>Camera:</a:t>
            </a:r>
            <a:br>
              <a:rPr lang="en" sz="1800" b="1" dirty="0">
                <a:solidFill>
                  <a:srgbClr val="333333"/>
                </a:solidFill>
                <a:highlight>
                  <a:srgbClr val="FFFFFF"/>
                </a:highlight>
                <a:latin typeface="Comfortaa"/>
                <a:ea typeface="Comfortaa"/>
                <a:cs typeface="Comfortaa"/>
                <a:sym typeface="Comfortaa"/>
              </a:rPr>
            </a:br>
            <a:r>
              <a:rPr lang="en" b="1" dirty="0">
                <a:solidFill>
                  <a:srgbClr val="333333"/>
                </a:solidFill>
                <a:highlight>
                  <a:srgbClr val="FFFFFF"/>
                </a:highlight>
                <a:latin typeface="Comfortaa"/>
                <a:ea typeface="Comfortaa"/>
                <a:cs typeface="Comfortaa"/>
                <a:sym typeface="Comfortaa"/>
              </a:rPr>
              <a:t>A selfie camera option with live location detection and face recognition or/ Detection.</a:t>
            </a:r>
            <a:br>
              <a:rPr lang="en" b="1" dirty="0">
                <a:solidFill>
                  <a:srgbClr val="333333"/>
                </a:solidFill>
                <a:highlight>
                  <a:srgbClr val="FFFFFF"/>
                </a:highlight>
                <a:latin typeface="Comfortaa"/>
                <a:ea typeface="Comfortaa"/>
                <a:cs typeface="Comfortaa"/>
                <a:sym typeface="Comfortaa"/>
              </a:rPr>
            </a:br>
            <a:endParaRPr b="1" dirty="0">
              <a:solidFill>
                <a:srgbClr val="333333"/>
              </a:solidFill>
              <a:highlight>
                <a:srgbClr val="FFFFFF"/>
              </a:highlight>
              <a:latin typeface="Comfortaa"/>
              <a:ea typeface="Comfortaa"/>
              <a:cs typeface="Comfortaa"/>
              <a:sym typeface="Comfortaa"/>
            </a:endParaRPr>
          </a:p>
          <a:p>
            <a:pPr marL="457200" lvl="0" indent="-342900" algn="l" rtl="0">
              <a:spcBef>
                <a:spcPts val="0"/>
              </a:spcBef>
              <a:spcAft>
                <a:spcPts val="0"/>
              </a:spcAft>
              <a:buClr>
                <a:srgbClr val="333333"/>
              </a:buClr>
              <a:buSzPts val="1800"/>
              <a:buFont typeface="Comfortaa"/>
              <a:buChar char="-"/>
            </a:pPr>
            <a:r>
              <a:rPr lang="en" sz="1800" b="1" dirty="0">
                <a:solidFill>
                  <a:srgbClr val="333333"/>
                </a:solidFill>
                <a:highlight>
                  <a:srgbClr val="FFFFFF"/>
                </a:highlight>
                <a:latin typeface="Comfortaa"/>
                <a:ea typeface="Comfortaa"/>
                <a:cs typeface="Comfortaa"/>
                <a:sym typeface="Comfortaa"/>
              </a:rPr>
              <a:t>Raise Alert Tab:</a:t>
            </a:r>
            <a:br>
              <a:rPr lang="en" sz="1800" b="1" dirty="0">
                <a:solidFill>
                  <a:srgbClr val="333333"/>
                </a:solidFill>
                <a:highlight>
                  <a:srgbClr val="FFFFFF"/>
                </a:highlight>
                <a:latin typeface="Comfortaa"/>
                <a:ea typeface="Comfortaa"/>
                <a:cs typeface="Comfortaa"/>
                <a:sym typeface="Comfortaa"/>
              </a:rPr>
            </a:br>
            <a:r>
              <a:rPr lang="en" b="1" dirty="0">
                <a:solidFill>
                  <a:srgbClr val="333333"/>
                </a:solidFill>
                <a:highlight>
                  <a:srgbClr val="FFFFFF"/>
                </a:highlight>
                <a:latin typeface="Comfortaa"/>
                <a:ea typeface="Comfortaa"/>
                <a:cs typeface="Comfortaa"/>
                <a:sym typeface="Comfortaa"/>
              </a:rPr>
              <a:t>A panic or/ emergency tab to raise alert and inform community or administration about condition with non mandate remark.</a:t>
            </a:r>
            <a:br>
              <a:rPr lang="en" b="1" dirty="0">
                <a:solidFill>
                  <a:srgbClr val="333333"/>
                </a:solidFill>
                <a:highlight>
                  <a:srgbClr val="FFFFFF"/>
                </a:highlight>
                <a:latin typeface="Comfortaa"/>
                <a:ea typeface="Comfortaa"/>
                <a:cs typeface="Comfortaa"/>
                <a:sym typeface="Comfortaa"/>
              </a:rPr>
            </a:br>
            <a:endParaRPr b="1" dirty="0">
              <a:solidFill>
                <a:srgbClr val="333333"/>
              </a:solidFill>
              <a:highlight>
                <a:srgbClr val="FFFFFF"/>
              </a:highlight>
              <a:latin typeface="Comfortaa"/>
              <a:ea typeface="Comfortaa"/>
              <a:cs typeface="Comfortaa"/>
              <a:sym typeface="Comfortaa"/>
            </a:endParaRPr>
          </a:p>
          <a:p>
            <a:pPr marL="457200" lvl="0" indent="-342900" algn="l" rtl="0">
              <a:spcBef>
                <a:spcPts val="0"/>
              </a:spcBef>
              <a:spcAft>
                <a:spcPts val="0"/>
              </a:spcAft>
              <a:buClr>
                <a:srgbClr val="333333"/>
              </a:buClr>
              <a:buSzPts val="1800"/>
              <a:buFont typeface="Comfortaa"/>
              <a:buChar char="-"/>
            </a:pPr>
            <a:r>
              <a:rPr lang="en" sz="1800" b="1" dirty="0">
                <a:solidFill>
                  <a:srgbClr val="333333"/>
                </a:solidFill>
                <a:highlight>
                  <a:srgbClr val="FFFFFF"/>
                </a:highlight>
                <a:latin typeface="Comfortaa"/>
                <a:ea typeface="Comfortaa"/>
                <a:cs typeface="Comfortaa"/>
                <a:sym typeface="Comfortaa"/>
              </a:rPr>
              <a:t>Live Location Tab:</a:t>
            </a:r>
            <a:br>
              <a:rPr lang="en" sz="1800" b="1" dirty="0">
                <a:solidFill>
                  <a:srgbClr val="333333"/>
                </a:solidFill>
                <a:highlight>
                  <a:srgbClr val="FFFFFF"/>
                </a:highlight>
                <a:latin typeface="Comfortaa"/>
                <a:ea typeface="Comfortaa"/>
                <a:cs typeface="Comfortaa"/>
                <a:sym typeface="Comfortaa"/>
              </a:rPr>
            </a:br>
            <a:r>
              <a:rPr lang="en" b="1" dirty="0">
                <a:solidFill>
                  <a:srgbClr val="333333"/>
                </a:solidFill>
                <a:highlight>
                  <a:srgbClr val="FFFFFF"/>
                </a:highlight>
                <a:latin typeface="Comfortaa"/>
                <a:ea typeface="Comfortaa"/>
                <a:cs typeface="Comfortaa"/>
                <a:sym typeface="Comfortaa"/>
              </a:rPr>
              <a:t>A live location tab to send live location of citizen on every X minutes, heat map where quarantine is sent or COVID-19 effected citizen is there. With worldwide or nationwide map showing insight graph of statistics of cases.</a:t>
            </a:r>
            <a:br>
              <a:rPr lang="en" b="1" dirty="0">
                <a:solidFill>
                  <a:srgbClr val="333333"/>
                </a:solidFill>
                <a:highlight>
                  <a:srgbClr val="FFFFFF"/>
                </a:highlight>
                <a:latin typeface="Comfortaa"/>
                <a:ea typeface="Comfortaa"/>
                <a:cs typeface="Comfortaa"/>
                <a:sym typeface="Comfortaa"/>
              </a:rPr>
            </a:br>
            <a:endParaRPr b="1" dirty="0">
              <a:solidFill>
                <a:srgbClr val="333333"/>
              </a:solidFill>
              <a:highlight>
                <a:srgbClr val="FFFFFF"/>
              </a:highlight>
              <a:latin typeface="Comfortaa"/>
              <a:ea typeface="Comfortaa"/>
              <a:cs typeface="Comfortaa"/>
              <a:sym typeface="Comfortaa"/>
            </a:endParaRPr>
          </a:p>
          <a:p>
            <a:pPr marL="457200" lvl="0" indent="-342900" algn="l" rtl="0">
              <a:spcBef>
                <a:spcPts val="0"/>
              </a:spcBef>
              <a:spcAft>
                <a:spcPts val="0"/>
              </a:spcAft>
              <a:buClr>
                <a:srgbClr val="333333"/>
              </a:buClr>
              <a:buSzPts val="1800"/>
              <a:buFont typeface="Comfortaa"/>
              <a:buChar char="-"/>
            </a:pPr>
            <a:r>
              <a:rPr lang="en" sz="1800" b="1" dirty="0">
                <a:solidFill>
                  <a:srgbClr val="333333"/>
                </a:solidFill>
                <a:highlight>
                  <a:srgbClr val="FFFFFF"/>
                </a:highlight>
                <a:latin typeface="Comfortaa"/>
                <a:ea typeface="Comfortaa"/>
                <a:cs typeface="Comfortaa"/>
                <a:sym typeface="Comfortaa"/>
              </a:rPr>
              <a:t>Notification Tab:</a:t>
            </a:r>
            <a:br>
              <a:rPr lang="en" sz="1800" b="1" dirty="0">
                <a:solidFill>
                  <a:srgbClr val="333333"/>
                </a:solidFill>
                <a:highlight>
                  <a:srgbClr val="FFFFFF"/>
                </a:highlight>
                <a:latin typeface="Comfortaa"/>
                <a:ea typeface="Comfortaa"/>
                <a:cs typeface="Comfortaa"/>
                <a:sym typeface="Comfortaa"/>
              </a:rPr>
            </a:br>
            <a:r>
              <a:rPr lang="en" b="1" dirty="0">
                <a:solidFill>
                  <a:srgbClr val="333333"/>
                </a:solidFill>
                <a:highlight>
                  <a:srgbClr val="FFFFFF"/>
                </a:highlight>
                <a:latin typeface="Comfortaa"/>
                <a:ea typeface="Comfortaa"/>
                <a:cs typeface="Comfortaa"/>
                <a:sym typeface="Comfortaa"/>
              </a:rPr>
              <a:t>Notification tab with every alert from doctor or/ administration regarding any alert and along with that if application detected any case nearby that will automatically alert or any other symptoms detected will inform user as well as administration will get alert too</a:t>
            </a:r>
            <a:endParaRPr b="1" dirty="0">
              <a:solidFill>
                <a:srgbClr val="333333"/>
              </a:solidFill>
              <a:highlight>
                <a:srgbClr val="FFFFFF"/>
              </a:highlight>
              <a:latin typeface="Comfortaa"/>
              <a:ea typeface="Comfortaa"/>
              <a:cs typeface="Comfortaa"/>
              <a:sym typeface="Comfortaa"/>
            </a:endParaRPr>
          </a:p>
        </p:txBody>
      </p:sp>
      <p:pic>
        <p:nvPicPr>
          <p:cNvPr id="3" name="Google Shape;100;p17">
            <a:extLst>
              <a:ext uri="{FF2B5EF4-FFF2-40B4-BE49-F238E27FC236}">
                <a16:creationId xmlns:a16="http://schemas.microsoft.com/office/drawing/2014/main" xmlns="" id="{0F8224DB-2284-49F7-AFAF-DA6CDEE562E6}"/>
              </a:ext>
            </a:extLst>
          </p:cNvPr>
          <p:cNvPicPr preferRelativeResize="0"/>
          <p:nvPr/>
        </p:nvPicPr>
        <p:blipFill>
          <a:blip r:embed="rId3">
            <a:alphaModFix/>
          </a:blip>
          <a:stretch>
            <a:fillRect/>
          </a:stretch>
        </p:blipFill>
        <p:spPr>
          <a:xfrm>
            <a:off x="152405" y="133950"/>
            <a:ext cx="1895475" cy="428625"/>
          </a:xfrm>
          <a:prstGeom prst="rect">
            <a:avLst/>
          </a:prstGeom>
          <a:noFill/>
          <a:ln>
            <a:noFill/>
          </a:ln>
        </p:spPr>
      </p:pic>
      <p:pic>
        <p:nvPicPr>
          <p:cNvPr id="4" name="Google Shape;91;p16">
            <a:extLst>
              <a:ext uri="{FF2B5EF4-FFF2-40B4-BE49-F238E27FC236}">
                <a16:creationId xmlns:a16="http://schemas.microsoft.com/office/drawing/2014/main" xmlns="" id="{5A8AEDF8-D33E-4575-9306-A2F33B127280}"/>
              </a:ext>
            </a:extLst>
          </p:cNvPr>
          <p:cNvPicPr preferRelativeResize="0"/>
          <p:nvPr/>
        </p:nvPicPr>
        <p:blipFill>
          <a:blip r:embed="rId4">
            <a:alphaModFix/>
          </a:blip>
          <a:stretch>
            <a:fillRect/>
          </a:stretch>
        </p:blipFill>
        <p:spPr>
          <a:xfrm>
            <a:off x="8071750" y="133950"/>
            <a:ext cx="936176" cy="800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9"/>
        <p:cNvGrpSpPr/>
        <p:nvPr/>
      </p:nvGrpSpPr>
      <p:grpSpPr>
        <a:xfrm>
          <a:off x="0" y="0"/>
          <a:ext cx="0" cy="0"/>
          <a:chOff x="0" y="0"/>
          <a:chExt cx="0" cy="0"/>
        </a:xfrm>
      </p:grpSpPr>
      <p:sp>
        <p:nvSpPr>
          <p:cNvPr id="2350" name="Google Shape;2350;p42"/>
          <p:cNvSpPr txBox="1">
            <a:spLocks noGrp="1"/>
          </p:cNvSpPr>
          <p:nvPr>
            <p:ph type="title"/>
          </p:nvPr>
        </p:nvSpPr>
        <p:spPr>
          <a:xfrm>
            <a:off x="808050" y="477957"/>
            <a:ext cx="7527900"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400" b="1" dirty="0">
                <a:solidFill>
                  <a:srgbClr val="A64D79"/>
                </a:solidFill>
                <a:highlight>
                  <a:srgbClr val="FFFFFF"/>
                </a:highlight>
              </a:rPr>
              <a:t>H-EMA </a:t>
            </a:r>
            <a:r>
              <a:rPr lang="en" sz="2400" b="1" dirty="0">
                <a:solidFill>
                  <a:srgbClr val="333333"/>
                </a:solidFill>
                <a:highlight>
                  <a:srgbClr val="FFFFFF"/>
                </a:highlight>
              </a:rPr>
              <a:t>-    Effort Management Application (EMA)</a:t>
            </a:r>
            <a:endParaRPr sz="2400" b="1" dirty="0"/>
          </a:p>
        </p:txBody>
      </p:sp>
      <p:sp>
        <p:nvSpPr>
          <p:cNvPr id="2351" name="Google Shape;2351;p42"/>
          <p:cNvSpPr txBox="1"/>
          <p:nvPr/>
        </p:nvSpPr>
        <p:spPr>
          <a:xfrm>
            <a:off x="421350" y="1283700"/>
            <a:ext cx="8076000" cy="3859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333333"/>
              </a:buClr>
              <a:buSzPts val="1800"/>
              <a:buFont typeface="Comfortaa"/>
              <a:buChar char="-"/>
            </a:pPr>
            <a:r>
              <a:rPr lang="en" sz="1800" b="1" dirty="0">
                <a:solidFill>
                  <a:srgbClr val="333333"/>
                </a:solidFill>
                <a:highlight>
                  <a:srgbClr val="FFFFFF"/>
                </a:highlight>
                <a:latin typeface="Comfortaa"/>
                <a:ea typeface="Comfortaa"/>
                <a:cs typeface="Comfortaa"/>
                <a:sym typeface="Comfortaa"/>
              </a:rPr>
              <a:t>Effort Management App (EMA) that would be used on the government’s end to keep track of coronavirus positive people and and will be able to allot on the basis of the area covered by the government officers at Primary Health Centres (PHCs) at each community health centres (CHCs) within each district.</a:t>
            </a:r>
            <a:endParaRPr sz="1800" b="1" dirty="0">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endParaRPr sz="1800" b="1" dirty="0">
              <a:solidFill>
                <a:srgbClr val="333333"/>
              </a:solidFill>
              <a:highlight>
                <a:srgbClr val="FFFFFF"/>
              </a:highlight>
              <a:latin typeface="Comfortaa"/>
              <a:ea typeface="Comfortaa"/>
              <a:cs typeface="Comfortaa"/>
              <a:sym typeface="Comfortaa"/>
            </a:endParaRPr>
          </a:p>
          <a:p>
            <a:pPr marL="457200" lvl="0" indent="-342900" algn="l" rtl="0">
              <a:spcBef>
                <a:spcPts val="0"/>
              </a:spcBef>
              <a:spcAft>
                <a:spcPts val="0"/>
              </a:spcAft>
              <a:buClr>
                <a:srgbClr val="333333"/>
              </a:buClr>
              <a:buSzPts val="1800"/>
              <a:buFont typeface="Comfortaa"/>
              <a:buChar char="-"/>
            </a:pPr>
            <a:r>
              <a:rPr lang="en" sz="1800" b="1" dirty="0">
                <a:solidFill>
                  <a:srgbClr val="333333"/>
                </a:solidFill>
                <a:highlight>
                  <a:srgbClr val="FFFFFF"/>
                </a:highlight>
                <a:latin typeface="Comfortaa"/>
                <a:ea typeface="Comfortaa"/>
                <a:cs typeface="Comfortaa"/>
                <a:sym typeface="Comfortaa"/>
              </a:rPr>
              <a:t>At the medical officer’s app, there will be list of patients assigned to them along with the details of address to the quarantined centre, phone number of the patients, integrated option to set up a visit with the quarantined person, this app will also push notification to the concerned person’s QMA with the details of visit. </a:t>
            </a:r>
            <a:endParaRPr sz="1800" b="1" dirty="0">
              <a:solidFill>
                <a:srgbClr val="333333"/>
              </a:solidFill>
              <a:highlight>
                <a:srgbClr val="FFFFFF"/>
              </a:highlight>
              <a:latin typeface="Comfortaa"/>
              <a:ea typeface="Comfortaa"/>
              <a:cs typeface="Comfortaa"/>
              <a:sym typeface="Comfortaa"/>
            </a:endParaRPr>
          </a:p>
        </p:txBody>
      </p:sp>
      <p:pic>
        <p:nvPicPr>
          <p:cNvPr id="4" name="Google Shape;100;p17">
            <a:extLst>
              <a:ext uri="{FF2B5EF4-FFF2-40B4-BE49-F238E27FC236}">
                <a16:creationId xmlns:a16="http://schemas.microsoft.com/office/drawing/2014/main" xmlns="" id="{56C460FF-EDDE-45AF-B354-A95ADA6B36F0}"/>
              </a:ext>
            </a:extLst>
          </p:cNvPr>
          <p:cNvPicPr preferRelativeResize="0"/>
          <p:nvPr/>
        </p:nvPicPr>
        <p:blipFill>
          <a:blip r:embed="rId3">
            <a:alphaModFix/>
          </a:blip>
          <a:stretch>
            <a:fillRect/>
          </a:stretch>
        </p:blipFill>
        <p:spPr>
          <a:xfrm>
            <a:off x="152405" y="133950"/>
            <a:ext cx="1895475" cy="428625"/>
          </a:xfrm>
          <a:prstGeom prst="rect">
            <a:avLst/>
          </a:prstGeom>
          <a:noFill/>
          <a:ln>
            <a:noFill/>
          </a:ln>
        </p:spPr>
      </p:pic>
      <p:pic>
        <p:nvPicPr>
          <p:cNvPr id="5" name="Google Shape;91;p16">
            <a:extLst>
              <a:ext uri="{FF2B5EF4-FFF2-40B4-BE49-F238E27FC236}">
                <a16:creationId xmlns:a16="http://schemas.microsoft.com/office/drawing/2014/main" xmlns="" id="{AE931C0C-D740-4CED-AFB9-2EA689E60F7F}"/>
              </a:ext>
            </a:extLst>
          </p:cNvPr>
          <p:cNvPicPr preferRelativeResize="0"/>
          <p:nvPr/>
        </p:nvPicPr>
        <p:blipFill>
          <a:blip r:embed="rId4">
            <a:alphaModFix/>
          </a:blip>
          <a:stretch>
            <a:fillRect/>
          </a:stretch>
        </p:blipFill>
        <p:spPr>
          <a:xfrm>
            <a:off x="8071750" y="133950"/>
            <a:ext cx="936176" cy="800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5"/>
        <p:cNvGrpSpPr/>
        <p:nvPr/>
      </p:nvGrpSpPr>
      <p:grpSpPr>
        <a:xfrm>
          <a:off x="0" y="0"/>
          <a:ext cx="0" cy="0"/>
          <a:chOff x="0" y="0"/>
          <a:chExt cx="0" cy="0"/>
        </a:xfrm>
      </p:grpSpPr>
      <p:sp>
        <p:nvSpPr>
          <p:cNvPr id="2356" name="Google Shape;2356;p43"/>
          <p:cNvSpPr txBox="1"/>
          <p:nvPr/>
        </p:nvSpPr>
        <p:spPr>
          <a:xfrm>
            <a:off x="338953" y="596715"/>
            <a:ext cx="8076000" cy="4486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333333"/>
              </a:buClr>
              <a:buSzPts val="1800"/>
              <a:buFont typeface="Comfortaa"/>
              <a:buChar char="-"/>
            </a:pPr>
            <a:r>
              <a:rPr lang="en" sz="1800" b="1" dirty="0">
                <a:solidFill>
                  <a:srgbClr val="333333"/>
                </a:solidFill>
                <a:highlight>
                  <a:srgbClr val="FFFFFF"/>
                </a:highlight>
                <a:latin typeface="Comfortaa"/>
                <a:ea typeface="Comfortaa"/>
                <a:cs typeface="Comfortaa"/>
                <a:sym typeface="Comfortaa"/>
              </a:rPr>
              <a:t>The details of citizen using the CMA would be shared to medical officer using EMA, so that the person can be tested, allotted a Q-ID and quarantined, if needed. In the following cases, the state’s dashboard will push alerts to medical officers and see status of the quarantined person using Q-IDs, generated by the system.:</a:t>
            </a:r>
            <a:endParaRPr sz="1800" b="1" dirty="0">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dirty="0">
                <a:solidFill>
                  <a:srgbClr val="333333"/>
                </a:solidFill>
                <a:highlight>
                  <a:srgbClr val="FFFFFF"/>
                </a:highlight>
                <a:latin typeface="Comfortaa"/>
                <a:ea typeface="Comfortaa"/>
                <a:cs typeface="Comfortaa"/>
                <a:sym typeface="Comfortaa"/>
              </a:rPr>
              <a:t>1. Quarantine citizens who have not activated app. </a:t>
            </a:r>
            <a:endParaRPr sz="1800" b="1" dirty="0">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dirty="0">
                <a:solidFill>
                  <a:srgbClr val="333333"/>
                </a:solidFill>
                <a:highlight>
                  <a:srgbClr val="FFFFFF"/>
                </a:highlight>
                <a:latin typeface="Comfortaa"/>
                <a:ea typeface="Comfortaa"/>
                <a:cs typeface="Comfortaa"/>
                <a:sym typeface="Comfortaa"/>
              </a:rPr>
              <a:t>2. Quarantine citizens who have turned off GPS. </a:t>
            </a:r>
            <a:endParaRPr sz="1800" b="1" dirty="0">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dirty="0">
                <a:solidFill>
                  <a:srgbClr val="333333"/>
                </a:solidFill>
                <a:highlight>
                  <a:srgbClr val="FFFFFF"/>
                </a:highlight>
                <a:latin typeface="Comfortaa"/>
                <a:ea typeface="Comfortaa"/>
                <a:cs typeface="Comfortaa"/>
                <a:sym typeface="Comfortaa"/>
              </a:rPr>
              <a:t>3. Quarantine citizens who have not sent day’s photos. </a:t>
            </a:r>
            <a:endParaRPr sz="1800" b="1" dirty="0">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dirty="0">
                <a:solidFill>
                  <a:srgbClr val="333333"/>
                </a:solidFill>
                <a:highlight>
                  <a:srgbClr val="FFFFFF"/>
                </a:highlight>
                <a:latin typeface="Comfortaa"/>
                <a:ea typeface="Comfortaa"/>
                <a:cs typeface="Comfortaa"/>
                <a:sym typeface="Comfortaa"/>
              </a:rPr>
              <a:t>4. Quarantine citizens who have raised alarm. </a:t>
            </a:r>
            <a:endParaRPr sz="1800" b="1" dirty="0">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dirty="0">
                <a:solidFill>
                  <a:srgbClr val="333333"/>
                </a:solidFill>
                <a:highlight>
                  <a:srgbClr val="FFFFFF"/>
                </a:highlight>
                <a:latin typeface="Comfortaa"/>
                <a:ea typeface="Comfortaa"/>
                <a:cs typeface="Comfortaa"/>
                <a:sym typeface="Comfortaa"/>
              </a:rPr>
              <a:t>5. Quarantine citizens who have gone outside a predetermined radius (2 kms). </a:t>
            </a:r>
            <a:endParaRPr sz="1800" b="1" dirty="0">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dirty="0">
                <a:solidFill>
                  <a:srgbClr val="333333"/>
                </a:solidFill>
                <a:highlight>
                  <a:srgbClr val="FFFFFF"/>
                </a:highlight>
                <a:latin typeface="Comfortaa"/>
                <a:ea typeface="Comfortaa"/>
                <a:cs typeface="Comfortaa"/>
                <a:sym typeface="Comfortaa"/>
              </a:rPr>
              <a:t>6. Quarantine citizens movement map in last 14 days. </a:t>
            </a:r>
            <a:endParaRPr sz="1800" b="1" dirty="0">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dirty="0">
                <a:solidFill>
                  <a:srgbClr val="333333"/>
                </a:solidFill>
                <a:highlight>
                  <a:srgbClr val="FFFFFF"/>
                </a:highlight>
                <a:latin typeface="Comfortaa"/>
                <a:ea typeface="Comfortaa"/>
                <a:cs typeface="Comfortaa"/>
                <a:sym typeface="Comfortaa"/>
              </a:rPr>
              <a:t>7. Quarantine citizens visited by administration (number of visits) </a:t>
            </a:r>
            <a:endParaRPr sz="1800" b="1" dirty="0">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dirty="0">
                <a:solidFill>
                  <a:srgbClr val="333333"/>
                </a:solidFill>
                <a:highlight>
                  <a:srgbClr val="FFFFFF"/>
                </a:highlight>
                <a:latin typeface="Comfortaa"/>
                <a:ea typeface="Comfortaa"/>
                <a:cs typeface="Comfortaa"/>
                <a:sym typeface="Comfortaa"/>
              </a:rPr>
              <a:t>8. Quarantine citizens medically tested and quarantined. </a:t>
            </a:r>
            <a:endParaRPr sz="1800" b="1" dirty="0">
              <a:solidFill>
                <a:srgbClr val="333333"/>
              </a:solidFill>
              <a:highlight>
                <a:srgbClr val="FFFFFF"/>
              </a:highlight>
              <a:latin typeface="Comfortaa"/>
              <a:ea typeface="Comfortaa"/>
              <a:cs typeface="Comfortaa"/>
              <a:sym typeface="Comfortaa"/>
            </a:endParaRPr>
          </a:p>
          <a:p>
            <a:pPr marL="0" lvl="0" indent="0" algn="l" rtl="0">
              <a:spcBef>
                <a:spcPts val="0"/>
              </a:spcBef>
              <a:spcAft>
                <a:spcPts val="0"/>
              </a:spcAft>
              <a:buNone/>
            </a:pPr>
            <a:r>
              <a:rPr lang="en" sz="1800" b="1" dirty="0">
                <a:solidFill>
                  <a:srgbClr val="333333"/>
                </a:solidFill>
                <a:highlight>
                  <a:srgbClr val="FFFFFF"/>
                </a:highlight>
                <a:latin typeface="Comfortaa"/>
                <a:ea typeface="Comfortaa"/>
                <a:cs typeface="Comfortaa"/>
                <a:sym typeface="Comfortaa"/>
              </a:rPr>
              <a:t>9. Quality of quarantine citizens for each Quarantine in last 24, 72 and lifetime</a:t>
            </a:r>
            <a:endParaRPr sz="1800" b="1" dirty="0">
              <a:solidFill>
                <a:srgbClr val="333333"/>
              </a:solidFill>
              <a:highlight>
                <a:srgbClr val="FFFFFF"/>
              </a:highlight>
              <a:latin typeface="Comfortaa"/>
              <a:ea typeface="Comfortaa"/>
              <a:cs typeface="Comfortaa"/>
              <a:sym typeface="Comfortaa"/>
            </a:endParaRPr>
          </a:p>
        </p:txBody>
      </p:sp>
      <p:pic>
        <p:nvPicPr>
          <p:cNvPr id="3" name="Google Shape;100;p17">
            <a:extLst>
              <a:ext uri="{FF2B5EF4-FFF2-40B4-BE49-F238E27FC236}">
                <a16:creationId xmlns:a16="http://schemas.microsoft.com/office/drawing/2014/main" xmlns="" id="{307A5CE6-D995-41EE-86D7-1257C0641B9C}"/>
              </a:ext>
            </a:extLst>
          </p:cNvPr>
          <p:cNvPicPr preferRelativeResize="0"/>
          <p:nvPr/>
        </p:nvPicPr>
        <p:blipFill>
          <a:blip r:embed="rId3">
            <a:alphaModFix/>
          </a:blip>
          <a:stretch>
            <a:fillRect/>
          </a:stretch>
        </p:blipFill>
        <p:spPr>
          <a:xfrm>
            <a:off x="152405" y="133950"/>
            <a:ext cx="1895475" cy="428625"/>
          </a:xfrm>
          <a:prstGeom prst="rect">
            <a:avLst/>
          </a:prstGeom>
          <a:noFill/>
          <a:ln>
            <a:noFill/>
          </a:ln>
        </p:spPr>
      </p:pic>
      <p:pic>
        <p:nvPicPr>
          <p:cNvPr id="4" name="Google Shape;91;p16">
            <a:extLst>
              <a:ext uri="{FF2B5EF4-FFF2-40B4-BE49-F238E27FC236}">
                <a16:creationId xmlns:a16="http://schemas.microsoft.com/office/drawing/2014/main" xmlns="" id="{1904104B-7B87-42D8-B636-B53A16D156B2}"/>
              </a:ext>
            </a:extLst>
          </p:cNvPr>
          <p:cNvPicPr preferRelativeResize="0"/>
          <p:nvPr/>
        </p:nvPicPr>
        <p:blipFill>
          <a:blip r:embed="rId4">
            <a:alphaModFix/>
          </a:blip>
          <a:stretch>
            <a:fillRect/>
          </a:stretch>
        </p:blipFill>
        <p:spPr>
          <a:xfrm>
            <a:off x="8071750" y="133950"/>
            <a:ext cx="936176" cy="800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0"/>
        <p:cNvGrpSpPr/>
        <p:nvPr/>
      </p:nvGrpSpPr>
      <p:grpSpPr>
        <a:xfrm>
          <a:off x="0" y="0"/>
          <a:ext cx="0" cy="0"/>
          <a:chOff x="0" y="0"/>
          <a:chExt cx="0" cy="0"/>
        </a:xfrm>
      </p:grpSpPr>
      <p:sp>
        <p:nvSpPr>
          <p:cNvPr id="2361" name="Google Shape;2361;p44"/>
          <p:cNvSpPr txBox="1"/>
          <p:nvPr/>
        </p:nvSpPr>
        <p:spPr>
          <a:xfrm>
            <a:off x="513000" y="210700"/>
            <a:ext cx="8076000" cy="458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b="1" dirty="0">
              <a:solidFill>
                <a:schemeClr val="bg2">
                  <a:lumMod val="50000"/>
                </a:schemeClr>
              </a:solidFill>
              <a:latin typeface="Comfortaa"/>
              <a:ea typeface="Comfortaa"/>
              <a:cs typeface="Comfortaa"/>
              <a:sym typeface="Comfortaa"/>
            </a:endParaRPr>
          </a:p>
          <a:p>
            <a:pPr marL="0" lvl="0" indent="0" algn="l" rtl="0">
              <a:lnSpc>
                <a:spcPct val="115000"/>
              </a:lnSpc>
              <a:spcBef>
                <a:spcPts val="0"/>
              </a:spcBef>
              <a:spcAft>
                <a:spcPts val="0"/>
              </a:spcAft>
              <a:buClr>
                <a:schemeClr val="dk1"/>
              </a:buClr>
              <a:buSzPts val="1100"/>
              <a:buFont typeface="Arial"/>
              <a:buNone/>
            </a:pPr>
            <a:r>
              <a:rPr lang="en" sz="1800" b="1" dirty="0">
                <a:solidFill>
                  <a:schemeClr val="bg2">
                    <a:lumMod val="50000"/>
                  </a:schemeClr>
                </a:solidFill>
                <a:latin typeface="Comfortaa"/>
                <a:ea typeface="Comfortaa"/>
                <a:cs typeface="Comfortaa"/>
                <a:sym typeface="Comfortaa"/>
              </a:rPr>
              <a:t>-	Quarantined List</a:t>
            </a:r>
            <a:endParaRPr sz="1800" b="1" dirty="0">
              <a:solidFill>
                <a:schemeClr val="bg2">
                  <a:lumMod val="50000"/>
                </a:schemeClr>
              </a:solidFill>
              <a:latin typeface="Comfortaa"/>
              <a:ea typeface="Comfortaa"/>
              <a:cs typeface="Comfortaa"/>
              <a:sym typeface="Comfortaa"/>
            </a:endParaRPr>
          </a:p>
          <a:p>
            <a:pPr marL="0" lvl="0" indent="0" algn="l" rtl="0">
              <a:lnSpc>
                <a:spcPct val="115000"/>
              </a:lnSpc>
              <a:spcBef>
                <a:spcPts val="0"/>
              </a:spcBef>
              <a:spcAft>
                <a:spcPts val="0"/>
              </a:spcAft>
              <a:buClr>
                <a:schemeClr val="dk1"/>
              </a:buClr>
              <a:buSzPts val="1100"/>
              <a:buFont typeface="Arial"/>
              <a:buNone/>
            </a:pPr>
            <a:r>
              <a:rPr lang="en" sz="1800" b="1" dirty="0">
                <a:solidFill>
                  <a:schemeClr val="bg2">
                    <a:lumMod val="50000"/>
                  </a:schemeClr>
                </a:solidFill>
                <a:latin typeface="Comfortaa"/>
                <a:ea typeface="Comfortaa"/>
                <a:cs typeface="Comfortaa"/>
                <a:sym typeface="Comfortaa"/>
              </a:rPr>
              <a:t>Description:	List of all persons who are using quarantine application by HECOD Q app. Along with following list</a:t>
            </a:r>
            <a:endParaRPr sz="1800" b="1" dirty="0">
              <a:solidFill>
                <a:schemeClr val="bg2">
                  <a:lumMod val="50000"/>
                </a:schemeClr>
              </a:solidFill>
              <a:latin typeface="Comfortaa"/>
              <a:ea typeface="Comfortaa"/>
              <a:cs typeface="Comfortaa"/>
              <a:sym typeface="Comfortaa"/>
            </a:endParaRPr>
          </a:p>
          <a:p>
            <a:pPr marL="457200" lvl="0" indent="-342900" algn="l" rtl="0">
              <a:lnSpc>
                <a:spcPct val="115000"/>
              </a:lnSpc>
              <a:spcBef>
                <a:spcPts val="0"/>
              </a:spcBef>
              <a:spcAft>
                <a:spcPts val="0"/>
              </a:spcAft>
              <a:buClr>
                <a:schemeClr val="dk1"/>
              </a:buClr>
              <a:buSzPts val="1800"/>
              <a:buFont typeface="Comfortaa"/>
              <a:buChar char="-"/>
            </a:pPr>
            <a:r>
              <a:rPr lang="en" sz="1800" b="1" dirty="0">
                <a:solidFill>
                  <a:schemeClr val="bg2">
                    <a:lumMod val="50000"/>
                  </a:schemeClr>
                </a:solidFill>
                <a:latin typeface="Comfortaa"/>
                <a:ea typeface="Comfortaa"/>
                <a:cs typeface="Comfortaa"/>
                <a:sym typeface="Comfortaa"/>
              </a:rPr>
              <a:t>Name </a:t>
            </a:r>
            <a:endParaRPr sz="1800" b="1" dirty="0">
              <a:solidFill>
                <a:schemeClr val="bg2">
                  <a:lumMod val="50000"/>
                </a:schemeClr>
              </a:solidFill>
              <a:latin typeface="Comfortaa"/>
              <a:ea typeface="Comfortaa"/>
              <a:cs typeface="Comfortaa"/>
              <a:sym typeface="Comfortaa"/>
            </a:endParaRPr>
          </a:p>
          <a:p>
            <a:pPr marL="457200" lvl="0" indent="-342900" algn="l" rtl="0">
              <a:lnSpc>
                <a:spcPct val="115000"/>
              </a:lnSpc>
              <a:spcBef>
                <a:spcPts val="0"/>
              </a:spcBef>
              <a:spcAft>
                <a:spcPts val="0"/>
              </a:spcAft>
              <a:buClr>
                <a:schemeClr val="dk1"/>
              </a:buClr>
              <a:buSzPts val="1800"/>
              <a:buFont typeface="Comfortaa"/>
              <a:buChar char="-"/>
            </a:pPr>
            <a:r>
              <a:rPr lang="en" sz="1800" b="1" dirty="0">
                <a:solidFill>
                  <a:schemeClr val="bg2">
                    <a:lumMod val="50000"/>
                  </a:schemeClr>
                </a:solidFill>
                <a:latin typeface="Comfortaa"/>
                <a:ea typeface="Comfortaa"/>
                <a:cs typeface="Comfortaa"/>
                <a:sym typeface="Comfortaa"/>
              </a:rPr>
              <a:t>Location</a:t>
            </a:r>
            <a:endParaRPr sz="1800" b="1" dirty="0">
              <a:solidFill>
                <a:schemeClr val="bg2">
                  <a:lumMod val="50000"/>
                </a:schemeClr>
              </a:solidFill>
              <a:latin typeface="Comfortaa"/>
              <a:ea typeface="Comfortaa"/>
              <a:cs typeface="Comfortaa"/>
              <a:sym typeface="Comfortaa"/>
            </a:endParaRPr>
          </a:p>
          <a:p>
            <a:pPr marL="457200" lvl="0" indent="-342900" algn="l" rtl="0">
              <a:lnSpc>
                <a:spcPct val="115000"/>
              </a:lnSpc>
              <a:spcBef>
                <a:spcPts val="0"/>
              </a:spcBef>
              <a:spcAft>
                <a:spcPts val="0"/>
              </a:spcAft>
              <a:buClr>
                <a:schemeClr val="dk1"/>
              </a:buClr>
              <a:buSzPts val="1800"/>
              <a:buFont typeface="Comfortaa"/>
              <a:buChar char="-"/>
            </a:pPr>
            <a:r>
              <a:rPr lang="en" sz="1800" b="1" dirty="0">
                <a:solidFill>
                  <a:schemeClr val="bg2">
                    <a:lumMod val="50000"/>
                  </a:schemeClr>
                </a:solidFill>
                <a:latin typeface="Comfortaa"/>
                <a:ea typeface="Comfortaa"/>
                <a:cs typeface="Comfortaa"/>
                <a:sym typeface="Comfortaa"/>
              </a:rPr>
              <a:t>No. of member in home</a:t>
            </a:r>
            <a:endParaRPr sz="1800" b="1" dirty="0">
              <a:solidFill>
                <a:schemeClr val="bg2">
                  <a:lumMod val="50000"/>
                </a:schemeClr>
              </a:solidFill>
              <a:latin typeface="Comfortaa"/>
              <a:ea typeface="Comfortaa"/>
              <a:cs typeface="Comfortaa"/>
              <a:sym typeface="Comfortaa"/>
            </a:endParaRPr>
          </a:p>
          <a:p>
            <a:pPr marL="0" lvl="0" indent="0" algn="l" rtl="0">
              <a:lnSpc>
                <a:spcPct val="115000"/>
              </a:lnSpc>
              <a:spcBef>
                <a:spcPts val="0"/>
              </a:spcBef>
              <a:spcAft>
                <a:spcPts val="0"/>
              </a:spcAft>
              <a:buClr>
                <a:schemeClr val="dk1"/>
              </a:buClr>
              <a:buSzPts val="1100"/>
              <a:buFont typeface="Arial"/>
              <a:buNone/>
            </a:pPr>
            <a:endParaRPr sz="1800" b="1" dirty="0">
              <a:solidFill>
                <a:schemeClr val="bg2">
                  <a:lumMod val="50000"/>
                </a:schemeClr>
              </a:solidFill>
              <a:latin typeface="Comfortaa"/>
              <a:ea typeface="Comfortaa"/>
              <a:cs typeface="Comfortaa"/>
              <a:sym typeface="Comfortaa"/>
            </a:endParaRPr>
          </a:p>
          <a:p>
            <a:pPr marL="0" lvl="0" indent="0" algn="l" rtl="0">
              <a:lnSpc>
                <a:spcPct val="115000"/>
              </a:lnSpc>
              <a:spcBef>
                <a:spcPts val="0"/>
              </a:spcBef>
              <a:spcAft>
                <a:spcPts val="0"/>
              </a:spcAft>
              <a:buClr>
                <a:schemeClr val="dk1"/>
              </a:buClr>
              <a:buSzPts val="1100"/>
              <a:buFont typeface="Arial"/>
              <a:buNone/>
            </a:pPr>
            <a:endParaRPr sz="1800" b="1" dirty="0">
              <a:solidFill>
                <a:schemeClr val="bg2">
                  <a:lumMod val="50000"/>
                </a:schemeClr>
              </a:solidFill>
              <a:latin typeface="Comfortaa"/>
              <a:ea typeface="Comfortaa"/>
              <a:cs typeface="Comfortaa"/>
              <a:sym typeface="Comfortaa"/>
            </a:endParaRPr>
          </a:p>
          <a:p>
            <a:pPr marL="0" lvl="0" indent="0" algn="l" rtl="0">
              <a:lnSpc>
                <a:spcPct val="115000"/>
              </a:lnSpc>
              <a:spcBef>
                <a:spcPts val="0"/>
              </a:spcBef>
              <a:spcAft>
                <a:spcPts val="0"/>
              </a:spcAft>
              <a:buClr>
                <a:schemeClr val="dk1"/>
              </a:buClr>
              <a:buSzPts val="1100"/>
              <a:buFont typeface="Arial"/>
              <a:buNone/>
            </a:pPr>
            <a:r>
              <a:rPr lang="en" sz="1800" b="1" dirty="0">
                <a:solidFill>
                  <a:schemeClr val="bg2">
                    <a:lumMod val="50000"/>
                  </a:schemeClr>
                </a:solidFill>
                <a:latin typeface="Comfortaa"/>
                <a:ea typeface="Comfortaa"/>
                <a:cs typeface="Comfortaa"/>
                <a:sym typeface="Comfortaa"/>
              </a:rPr>
              <a:t>After clicking on name of quarantined people this insight should be there on pop-up</a:t>
            </a:r>
            <a:endParaRPr sz="1800" b="1" dirty="0">
              <a:solidFill>
                <a:schemeClr val="bg2">
                  <a:lumMod val="50000"/>
                </a:schemeClr>
              </a:solidFill>
              <a:latin typeface="Comfortaa"/>
              <a:ea typeface="Comfortaa"/>
              <a:cs typeface="Comfortaa"/>
              <a:sym typeface="Comfortaa"/>
            </a:endParaRPr>
          </a:p>
          <a:p>
            <a:pPr marL="0" lvl="0" indent="0" algn="l" rtl="0">
              <a:lnSpc>
                <a:spcPct val="115000"/>
              </a:lnSpc>
              <a:spcBef>
                <a:spcPts val="0"/>
              </a:spcBef>
              <a:spcAft>
                <a:spcPts val="0"/>
              </a:spcAft>
              <a:buClr>
                <a:schemeClr val="dk1"/>
              </a:buClr>
              <a:buSzPts val="1100"/>
              <a:buFont typeface="Arial"/>
              <a:buNone/>
            </a:pPr>
            <a:endParaRPr sz="1800" b="1" dirty="0">
              <a:solidFill>
                <a:schemeClr val="bg2">
                  <a:lumMod val="50000"/>
                </a:schemeClr>
              </a:solidFill>
              <a:latin typeface="Comfortaa"/>
              <a:ea typeface="Comfortaa"/>
              <a:cs typeface="Comfortaa"/>
              <a:sym typeface="Comfortaa"/>
            </a:endParaRPr>
          </a:p>
          <a:p>
            <a:pPr marL="457200" lvl="0" indent="-342900" algn="l" rtl="0">
              <a:lnSpc>
                <a:spcPct val="115000"/>
              </a:lnSpc>
              <a:spcBef>
                <a:spcPts val="0"/>
              </a:spcBef>
              <a:spcAft>
                <a:spcPts val="0"/>
              </a:spcAft>
              <a:buClr>
                <a:schemeClr val="dk1"/>
              </a:buClr>
              <a:buSzPts val="1800"/>
              <a:buFont typeface="Comfortaa"/>
              <a:buChar char="-"/>
            </a:pPr>
            <a:r>
              <a:rPr lang="en" sz="1800" b="1" dirty="0">
                <a:solidFill>
                  <a:schemeClr val="bg2">
                    <a:lumMod val="50000"/>
                  </a:schemeClr>
                </a:solidFill>
                <a:latin typeface="Comfortaa"/>
                <a:ea typeface="Comfortaa"/>
                <a:cs typeface="Comfortaa"/>
                <a:sym typeface="Comfortaa"/>
              </a:rPr>
              <a:t>Location off / on status with alert</a:t>
            </a:r>
            <a:endParaRPr sz="1800" b="1" dirty="0">
              <a:solidFill>
                <a:schemeClr val="bg2">
                  <a:lumMod val="50000"/>
                </a:schemeClr>
              </a:solidFill>
              <a:latin typeface="Comfortaa"/>
              <a:ea typeface="Comfortaa"/>
              <a:cs typeface="Comfortaa"/>
              <a:sym typeface="Comfortaa"/>
            </a:endParaRPr>
          </a:p>
          <a:p>
            <a:pPr marL="0" lvl="0" indent="0" algn="l" rtl="0">
              <a:lnSpc>
                <a:spcPct val="115000"/>
              </a:lnSpc>
              <a:spcBef>
                <a:spcPts val="0"/>
              </a:spcBef>
              <a:spcAft>
                <a:spcPts val="0"/>
              </a:spcAft>
              <a:buNone/>
            </a:pPr>
            <a:endParaRPr sz="1800" b="1" dirty="0">
              <a:solidFill>
                <a:schemeClr val="bg2">
                  <a:lumMod val="50000"/>
                </a:schemeClr>
              </a:solidFill>
              <a:highlight>
                <a:srgbClr val="FFFFFF"/>
              </a:highlight>
              <a:latin typeface="Comfortaa"/>
              <a:ea typeface="Comfortaa"/>
              <a:cs typeface="Comfortaa"/>
              <a:sym typeface="Comfortaa"/>
            </a:endParaRPr>
          </a:p>
        </p:txBody>
      </p:sp>
      <p:pic>
        <p:nvPicPr>
          <p:cNvPr id="3" name="Google Shape;91;p16">
            <a:extLst>
              <a:ext uri="{FF2B5EF4-FFF2-40B4-BE49-F238E27FC236}">
                <a16:creationId xmlns:a16="http://schemas.microsoft.com/office/drawing/2014/main" xmlns="" id="{5B46A058-6BB1-4FDC-A53D-15C72D3E9878}"/>
              </a:ext>
            </a:extLst>
          </p:cNvPr>
          <p:cNvPicPr preferRelativeResize="0"/>
          <p:nvPr/>
        </p:nvPicPr>
        <p:blipFill>
          <a:blip r:embed="rId3">
            <a:alphaModFix/>
          </a:blip>
          <a:stretch>
            <a:fillRect/>
          </a:stretch>
        </p:blipFill>
        <p:spPr>
          <a:xfrm>
            <a:off x="8071750" y="133950"/>
            <a:ext cx="936176" cy="800124"/>
          </a:xfrm>
          <a:prstGeom prst="rect">
            <a:avLst/>
          </a:prstGeom>
          <a:noFill/>
          <a:ln>
            <a:noFill/>
          </a:ln>
        </p:spPr>
      </p:pic>
      <p:pic>
        <p:nvPicPr>
          <p:cNvPr id="5" name="Google Shape;100;p17">
            <a:extLst>
              <a:ext uri="{FF2B5EF4-FFF2-40B4-BE49-F238E27FC236}">
                <a16:creationId xmlns:a16="http://schemas.microsoft.com/office/drawing/2014/main" xmlns="" id="{A92F81D5-8C83-4E7A-8CF9-0F946A5053CE}"/>
              </a:ext>
            </a:extLst>
          </p:cNvPr>
          <p:cNvPicPr preferRelativeResize="0"/>
          <p:nvPr/>
        </p:nvPicPr>
        <p:blipFill>
          <a:blip r:embed="rId4">
            <a:alphaModFix/>
          </a:blip>
          <a:stretch>
            <a:fillRect/>
          </a:stretch>
        </p:blipFill>
        <p:spPr>
          <a:xfrm>
            <a:off x="152405" y="133950"/>
            <a:ext cx="1895475" cy="42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5"/>
        <p:cNvGrpSpPr/>
        <p:nvPr/>
      </p:nvGrpSpPr>
      <p:grpSpPr>
        <a:xfrm>
          <a:off x="0" y="0"/>
          <a:ext cx="0" cy="0"/>
          <a:chOff x="0" y="0"/>
          <a:chExt cx="0" cy="0"/>
        </a:xfrm>
      </p:grpSpPr>
      <p:sp>
        <p:nvSpPr>
          <p:cNvPr id="2366" name="Google Shape;2366;p45"/>
          <p:cNvSpPr txBox="1"/>
          <p:nvPr/>
        </p:nvSpPr>
        <p:spPr>
          <a:xfrm>
            <a:off x="513000" y="210700"/>
            <a:ext cx="8076000" cy="4585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800" b="1" dirty="0">
              <a:solidFill>
                <a:schemeClr val="bg2">
                  <a:lumMod val="50000"/>
                </a:schemeClr>
              </a:solidFill>
              <a:latin typeface="Comfortaa"/>
              <a:ea typeface="Comfortaa"/>
              <a:cs typeface="Comfortaa"/>
              <a:sym typeface="Comfortaa"/>
            </a:endParaRPr>
          </a:p>
          <a:p>
            <a:pPr marL="457200" lvl="0" indent="-342900" algn="l" rtl="0">
              <a:lnSpc>
                <a:spcPct val="115000"/>
              </a:lnSpc>
              <a:spcBef>
                <a:spcPts val="0"/>
              </a:spcBef>
              <a:spcAft>
                <a:spcPts val="0"/>
              </a:spcAft>
              <a:buClr>
                <a:schemeClr val="dk1"/>
              </a:buClr>
              <a:buSzPts val="1800"/>
              <a:buFont typeface="Comfortaa"/>
              <a:buChar char="-"/>
            </a:pPr>
            <a:r>
              <a:rPr lang="en" sz="1800" b="1" dirty="0">
                <a:solidFill>
                  <a:schemeClr val="bg2">
                    <a:lumMod val="50000"/>
                  </a:schemeClr>
                </a:solidFill>
                <a:latin typeface="Comfortaa"/>
                <a:ea typeface="Comfortaa"/>
                <a:cs typeface="Comfortaa"/>
                <a:sym typeface="Comfortaa"/>
              </a:rPr>
              <a:t>Not activated app with alert</a:t>
            </a:r>
            <a:endParaRPr sz="1800" b="1" dirty="0">
              <a:solidFill>
                <a:schemeClr val="bg2">
                  <a:lumMod val="50000"/>
                </a:schemeClr>
              </a:solidFill>
              <a:latin typeface="Comfortaa"/>
              <a:ea typeface="Comfortaa"/>
              <a:cs typeface="Comfortaa"/>
              <a:sym typeface="Comfortaa"/>
            </a:endParaRPr>
          </a:p>
          <a:p>
            <a:pPr marL="457200" lvl="0" indent="-342900" algn="l" rtl="0">
              <a:lnSpc>
                <a:spcPct val="115000"/>
              </a:lnSpc>
              <a:spcBef>
                <a:spcPts val="0"/>
              </a:spcBef>
              <a:spcAft>
                <a:spcPts val="0"/>
              </a:spcAft>
              <a:buClr>
                <a:schemeClr val="dk1"/>
              </a:buClr>
              <a:buSzPts val="1800"/>
              <a:buFont typeface="Comfortaa"/>
              <a:buChar char="-"/>
            </a:pPr>
            <a:r>
              <a:rPr lang="en" sz="1800" b="1" dirty="0">
                <a:solidFill>
                  <a:schemeClr val="bg2">
                    <a:lumMod val="50000"/>
                  </a:schemeClr>
                </a:solidFill>
                <a:latin typeface="Comfortaa"/>
                <a:ea typeface="Comfortaa"/>
                <a:cs typeface="Comfortaa"/>
                <a:sym typeface="Comfortaa"/>
              </a:rPr>
              <a:t>Photo sending status in Yes/ No with photos (All) with location</a:t>
            </a:r>
            <a:endParaRPr sz="1800" b="1" dirty="0">
              <a:solidFill>
                <a:schemeClr val="bg2">
                  <a:lumMod val="50000"/>
                </a:schemeClr>
              </a:solidFill>
              <a:latin typeface="Comfortaa"/>
              <a:ea typeface="Comfortaa"/>
              <a:cs typeface="Comfortaa"/>
              <a:sym typeface="Comfortaa"/>
            </a:endParaRPr>
          </a:p>
          <a:p>
            <a:pPr marL="457200" lvl="0" indent="-342900" algn="l" rtl="0">
              <a:lnSpc>
                <a:spcPct val="115000"/>
              </a:lnSpc>
              <a:spcBef>
                <a:spcPts val="0"/>
              </a:spcBef>
              <a:spcAft>
                <a:spcPts val="0"/>
              </a:spcAft>
              <a:buClr>
                <a:schemeClr val="dk1"/>
              </a:buClr>
              <a:buSzPts val="1800"/>
              <a:buFont typeface="Comfortaa"/>
              <a:buChar char="-"/>
            </a:pPr>
            <a:r>
              <a:rPr lang="en" sz="1800" b="1" dirty="0">
                <a:solidFill>
                  <a:schemeClr val="bg2">
                    <a:lumMod val="50000"/>
                  </a:schemeClr>
                </a:solidFill>
                <a:latin typeface="Comfortaa"/>
                <a:ea typeface="Comfortaa"/>
                <a:cs typeface="Comfortaa"/>
                <a:sym typeface="Comfortaa"/>
              </a:rPr>
              <a:t>Alert raised with non mandatory note</a:t>
            </a:r>
            <a:endParaRPr sz="1800" b="1" dirty="0">
              <a:solidFill>
                <a:schemeClr val="bg2">
                  <a:lumMod val="50000"/>
                </a:schemeClr>
              </a:solidFill>
              <a:latin typeface="Comfortaa"/>
              <a:ea typeface="Comfortaa"/>
              <a:cs typeface="Comfortaa"/>
              <a:sym typeface="Comfortaa"/>
            </a:endParaRPr>
          </a:p>
          <a:p>
            <a:pPr marL="457200" lvl="0" indent="-342900" algn="l" rtl="0">
              <a:lnSpc>
                <a:spcPct val="115000"/>
              </a:lnSpc>
              <a:spcBef>
                <a:spcPts val="0"/>
              </a:spcBef>
              <a:spcAft>
                <a:spcPts val="0"/>
              </a:spcAft>
              <a:buClr>
                <a:schemeClr val="dk1"/>
              </a:buClr>
              <a:buSzPts val="1800"/>
              <a:buFont typeface="Comfortaa"/>
              <a:buChar char="-"/>
            </a:pPr>
            <a:r>
              <a:rPr lang="en" sz="1800" b="1" dirty="0">
                <a:solidFill>
                  <a:schemeClr val="bg2">
                    <a:lumMod val="50000"/>
                  </a:schemeClr>
                </a:solidFill>
                <a:latin typeface="Comfortaa"/>
                <a:ea typeface="Comfortaa"/>
                <a:cs typeface="Comfortaa"/>
                <a:sym typeface="Comfortaa"/>
              </a:rPr>
              <a:t>Quarantine location history by API google maps</a:t>
            </a:r>
            <a:endParaRPr sz="1800" b="1" dirty="0">
              <a:solidFill>
                <a:schemeClr val="bg2">
                  <a:lumMod val="50000"/>
                </a:schemeClr>
              </a:solidFill>
              <a:latin typeface="Comfortaa"/>
              <a:ea typeface="Comfortaa"/>
              <a:cs typeface="Comfortaa"/>
              <a:sym typeface="Comfortaa"/>
            </a:endParaRPr>
          </a:p>
          <a:p>
            <a:pPr marL="457200" lvl="0" indent="-342900" algn="l" rtl="0">
              <a:lnSpc>
                <a:spcPct val="115000"/>
              </a:lnSpc>
              <a:spcBef>
                <a:spcPts val="0"/>
              </a:spcBef>
              <a:spcAft>
                <a:spcPts val="0"/>
              </a:spcAft>
              <a:buClr>
                <a:schemeClr val="dk1"/>
              </a:buClr>
              <a:buSzPts val="1800"/>
              <a:buFont typeface="Comfortaa"/>
              <a:buChar char="-"/>
            </a:pPr>
            <a:r>
              <a:rPr lang="en" sz="1800" b="1" dirty="0">
                <a:solidFill>
                  <a:schemeClr val="bg2">
                    <a:lumMod val="50000"/>
                  </a:schemeClr>
                </a:solidFill>
                <a:latin typeface="Comfortaa"/>
                <a:ea typeface="Comfortaa"/>
                <a:cs typeface="Comfortaa"/>
                <a:sym typeface="Comfortaa"/>
              </a:rPr>
              <a:t>Administration visited history</a:t>
            </a:r>
            <a:endParaRPr sz="1800" b="1" dirty="0">
              <a:solidFill>
                <a:schemeClr val="bg2">
                  <a:lumMod val="50000"/>
                </a:schemeClr>
              </a:solidFill>
              <a:latin typeface="Comfortaa"/>
              <a:ea typeface="Comfortaa"/>
              <a:cs typeface="Comfortaa"/>
              <a:sym typeface="Comfortaa"/>
            </a:endParaRPr>
          </a:p>
          <a:p>
            <a:pPr marL="457200" lvl="0" indent="0" algn="l" rtl="0">
              <a:lnSpc>
                <a:spcPct val="115000"/>
              </a:lnSpc>
              <a:spcBef>
                <a:spcPts val="0"/>
              </a:spcBef>
              <a:spcAft>
                <a:spcPts val="0"/>
              </a:spcAft>
              <a:buNone/>
            </a:pPr>
            <a:r>
              <a:rPr lang="en" sz="1800" b="1" dirty="0">
                <a:solidFill>
                  <a:schemeClr val="bg2">
                    <a:lumMod val="50000"/>
                  </a:schemeClr>
                </a:solidFill>
                <a:latin typeface="Comfortaa"/>
                <a:ea typeface="Comfortaa"/>
                <a:cs typeface="Comfortaa"/>
                <a:sym typeface="Comfortaa"/>
              </a:rPr>
              <a:t>- 	Administration Name</a:t>
            </a:r>
            <a:endParaRPr sz="1800" b="1" dirty="0">
              <a:solidFill>
                <a:schemeClr val="bg2">
                  <a:lumMod val="50000"/>
                </a:schemeClr>
              </a:solidFill>
              <a:latin typeface="Comfortaa"/>
              <a:ea typeface="Comfortaa"/>
              <a:cs typeface="Comfortaa"/>
              <a:sym typeface="Comfortaa"/>
            </a:endParaRPr>
          </a:p>
          <a:p>
            <a:pPr marL="457200" lvl="0" indent="0" algn="l" rtl="0">
              <a:lnSpc>
                <a:spcPct val="115000"/>
              </a:lnSpc>
              <a:spcBef>
                <a:spcPts val="0"/>
              </a:spcBef>
              <a:spcAft>
                <a:spcPts val="0"/>
              </a:spcAft>
              <a:buNone/>
            </a:pPr>
            <a:r>
              <a:rPr lang="en" sz="1800" b="1" dirty="0">
                <a:solidFill>
                  <a:schemeClr val="bg2">
                    <a:lumMod val="50000"/>
                  </a:schemeClr>
                </a:solidFill>
                <a:latin typeface="Comfortaa"/>
                <a:ea typeface="Comfortaa"/>
                <a:cs typeface="Comfortaa"/>
                <a:sym typeface="Comfortaa"/>
              </a:rPr>
              <a:t>-	ID no</a:t>
            </a:r>
            <a:br>
              <a:rPr lang="en" sz="1800" b="1" dirty="0">
                <a:solidFill>
                  <a:schemeClr val="bg2">
                    <a:lumMod val="50000"/>
                  </a:schemeClr>
                </a:solidFill>
                <a:latin typeface="Comfortaa"/>
                <a:ea typeface="Comfortaa"/>
                <a:cs typeface="Comfortaa"/>
                <a:sym typeface="Comfortaa"/>
              </a:rPr>
            </a:br>
            <a:r>
              <a:rPr lang="en" sz="1800" b="1" dirty="0">
                <a:solidFill>
                  <a:schemeClr val="bg2">
                    <a:lumMod val="50000"/>
                  </a:schemeClr>
                </a:solidFill>
                <a:latin typeface="Comfortaa"/>
                <a:ea typeface="Comfortaa"/>
                <a:cs typeface="Comfortaa"/>
                <a:sym typeface="Comfortaa"/>
              </a:rPr>
              <a:t>-	Date and time</a:t>
            </a:r>
            <a:br>
              <a:rPr lang="en" sz="1800" b="1" dirty="0">
                <a:solidFill>
                  <a:schemeClr val="bg2">
                    <a:lumMod val="50000"/>
                  </a:schemeClr>
                </a:solidFill>
                <a:latin typeface="Comfortaa"/>
                <a:ea typeface="Comfortaa"/>
                <a:cs typeface="Comfortaa"/>
                <a:sym typeface="Comfortaa"/>
              </a:rPr>
            </a:br>
            <a:r>
              <a:rPr lang="en" sz="1800" b="1" dirty="0">
                <a:solidFill>
                  <a:schemeClr val="bg2">
                    <a:lumMod val="50000"/>
                  </a:schemeClr>
                </a:solidFill>
                <a:latin typeface="Comfortaa"/>
                <a:ea typeface="Comfortaa"/>
                <a:cs typeface="Comfortaa"/>
                <a:sym typeface="Comfortaa"/>
              </a:rPr>
              <a:t>-	Remark</a:t>
            </a:r>
            <a:endParaRPr sz="1800" b="1" dirty="0">
              <a:solidFill>
                <a:schemeClr val="bg2">
                  <a:lumMod val="50000"/>
                </a:schemeClr>
              </a:solidFill>
              <a:latin typeface="Comfortaa"/>
              <a:ea typeface="Comfortaa"/>
              <a:cs typeface="Comfortaa"/>
              <a:sym typeface="Comfortaa"/>
            </a:endParaRPr>
          </a:p>
          <a:p>
            <a:pPr marL="457200" lvl="0" indent="-342900" algn="l" rtl="0">
              <a:lnSpc>
                <a:spcPct val="115000"/>
              </a:lnSpc>
              <a:spcBef>
                <a:spcPts val="0"/>
              </a:spcBef>
              <a:spcAft>
                <a:spcPts val="0"/>
              </a:spcAft>
              <a:buClr>
                <a:schemeClr val="dk1"/>
              </a:buClr>
              <a:buSzPts val="1800"/>
              <a:buFont typeface="Comfortaa"/>
              <a:buChar char="-"/>
            </a:pPr>
            <a:r>
              <a:rPr lang="en" sz="1800" b="1" dirty="0">
                <a:solidFill>
                  <a:schemeClr val="bg2">
                    <a:lumMod val="50000"/>
                  </a:schemeClr>
                </a:solidFill>
                <a:latin typeface="Comfortaa"/>
                <a:ea typeface="Comfortaa"/>
                <a:cs typeface="Comfortaa"/>
                <a:sym typeface="Comfortaa"/>
              </a:rPr>
              <a:t>Note from patient </a:t>
            </a:r>
            <a:endParaRPr sz="1800" b="1" dirty="0">
              <a:solidFill>
                <a:schemeClr val="bg2">
                  <a:lumMod val="50000"/>
                </a:schemeClr>
              </a:solidFill>
              <a:latin typeface="Comfortaa"/>
              <a:ea typeface="Comfortaa"/>
              <a:cs typeface="Comfortaa"/>
              <a:sym typeface="Comfortaa"/>
            </a:endParaRPr>
          </a:p>
          <a:p>
            <a:pPr marL="457200" lvl="0" indent="-342900" algn="l" rtl="0">
              <a:lnSpc>
                <a:spcPct val="115000"/>
              </a:lnSpc>
              <a:spcBef>
                <a:spcPts val="0"/>
              </a:spcBef>
              <a:spcAft>
                <a:spcPts val="0"/>
              </a:spcAft>
              <a:buClr>
                <a:schemeClr val="dk1"/>
              </a:buClr>
              <a:buSzPts val="1800"/>
              <a:buFont typeface="Comfortaa"/>
              <a:buChar char="-"/>
            </a:pPr>
            <a:r>
              <a:rPr lang="en" sz="1800" b="1" dirty="0">
                <a:solidFill>
                  <a:schemeClr val="bg2">
                    <a:lumMod val="50000"/>
                  </a:schemeClr>
                </a:solidFill>
                <a:latin typeface="Comfortaa"/>
                <a:ea typeface="Comfortaa"/>
                <a:cs typeface="Comfortaa"/>
                <a:sym typeface="Comfortaa"/>
              </a:rPr>
              <a:t>Medical facility required</a:t>
            </a:r>
            <a:endParaRPr sz="1800" b="1" dirty="0">
              <a:solidFill>
                <a:schemeClr val="bg2">
                  <a:lumMod val="50000"/>
                </a:schemeClr>
              </a:solidFill>
              <a:latin typeface="Comfortaa"/>
              <a:ea typeface="Comfortaa"/>
              <a:cs typeface="Comfortaa"/>
              <a:sym typeface="Comfortaa"/>
            </a:endParaRPr>
          </a:p>
          <a:p>
            <a:pPr marL="457200" lvl="0" indent="-342900" algn="l" rtl="0">
              <a:lnSpc>
                <a:spcPct val="115000"/>
              </a:lnSpc>
              <a:spcBef>
                <a:spcPts val="0"/>
              </a:spcBef>
              <a:spcAft>
                <a:spcPts val="0"/>
              </a:spcAft>
              <a:buClr>
                <a:schemeClr val="dk1"/>
              </a:buClr>
              <a:buSzPts val="1800"/>
              <a:buFont typeface="Comfortaa"/>
              <a:buChar char="-"/>
            </a:pPr>
            <a:r>
              <a:rPr lang="en" sz="1800" b="1" dirty="0">
                <a:solidFill>
                  <a:schemeClr val="bg2">
                    <a:lumMod val="50000"/>
                  </a:schemeClr>
                </a:solidFill>
                <a:latin typeface="Comfortaa"/>
                <a:ea typeface="Comfortaa"/>
                <a:cs typeface="Comfortaa"/>
                <a:sym typeface="Comfortaa"/>
              </a:rPr>
              <a:t>Travel History of Quarantined Citizen</a:t>
            </a:r>
            <a:endParaRPr sz="1800" b="1" dirty="0">
              <a:solidFill>
                <a:schemeClr val="bg2">
                  <a:lumMod val="50000"/>
                </a:schemeClr>
              </a:solidFill>
              <a:latin typeface="Comfortaa"/>
              <a:ea typeface="Comfortaa"/>
              <a:cs typeface="Comfortaa"/>
              <a:sym typeface="Comfortaa"/>
            </a:endParaRPr>
          </a:p>
          <a:p>
            <a:pPr marL="457200" lvl="0" indent="0" algn="l" rtl="0">
              <a:lnSpc>
                <a:spcPct val="115000"/>
              </a:lnSpc>
              <a:spcBef>
                <a:spcPts val="0"/>
              </a:spcBef>
              <a:spcAft>
                <a:spcPts val="0"/>
              </a:spcAft>
              <a:buNone/>
            </a:pPr>
            <a:endParaRPr sz="1800" b="1" dirty="0">
              <a:solidFill>
                <a:schemeClr val="bg2">
                  <a:lumMod val="50000"/>
                </a:schemeClr>
              </a:solidFill>
              <a:highlight>
                <a:srgbClr val="FFFFFF"/>
              </a:highlight>
              <a:latin typeface="Comfortaa"/>
              <a:ea typeface="Comfortaa"/>
              <a:cs typeface="Comfortaa"/>
              <a:sym typeface="Comfortaa"/>
            </a:endParaRPr>
          </a:p>
        </p:txBody>
      </p:sp>
      <p:pic>
        <p:nvPicPr>
          <p:cNvPr id="3" name="Google Shape;100;p17">
            <a:extLst>
              <a:ext uri="{FF2B5EF4-FFF2-40B4-BE49-F238E27FC236}">
                <a16:creationId xmlns:a16="http://schemas.microsoft.com/office/drawing/2014/main" xmlns="" id="{B190A057-7632-4872-AA1C-08AD5D1F2DF5}"/>
              </a:ext>
            </a:extLst>
          </p:cNvPr>
          <p:cNvPicPr preferRelativeResize="0"/>
          <p:nvPr/>
        </p:nvPicPr>
        <p:blipFill>
          <a:blip r:embed="rId3">
            <a:alphaModFix/>
          </a:blip>
          <a:stretch>
            <a:fillRect/>
          </a:stretch>
        </p:blipFill>
        <p:spPr>
          <a:xfrm>
            <a:off x="152405" y="133950"/>
            <a:ext cx="1895475" cy="428625"/>
          </a:xfrm>
          <a:prstGeom prst="rect">
            <a:avLst/>
          </a:prstGeom>
          <a:noFill/>
          <a:ln>
            <a:noFill/>
          </a:ln>
        </p:spPr>
      </p:pic>
      <p:pic>
        <p:nvPicPr>
          <p:cNvPr id="4" name="Google Shape;91;p16">
            <a:extLst>
              <a:ext uri="{FF2B5EF4-FFF2-40B4-BE49-F238E27FC236}">
                <a16:creationId xmlns:a16="http://schemas.microsoft.com/office/drawing/2014/main" xmlns="" id="{4E195B93-8026-401A-AAE2-89BB8B467244}"/>
              </a:ext>
            </a:extLst>
          </p:cNvPr>
          <p:cNvPicPr preferRelativeResize="0"/>
          <p:nvPr/>
        </p:nvPicPr>
        <p:blipFill>
          <a:blip r:embed="rId4">
            <a:alphaModFix/>
          </a:blip>
          <a:stretch>
            <a:fillRect/>
          </a:stretch>
        </p:blipFill>
        <p:spPr>
          <a:xfrm>
            <a:off x="8071750" y="133950"/>
            <a:ext cx="936176" cy="800124"/>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853</Words>
  <Application>Microsoft Office PowerPoint</Application>
  <PresentationFormat>On-screen Show (16:9)</PresentationFormat>
  <Paragraphs>73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PT Sans Narrow</vt:lpstr>
      <vt:lpstr>Comfortaa</vt:lpstr>
      <vt:lpstr>Arial</vt:lpstr>
      <vt:lpstr>Open Sans</vt:lpstr>
      <vt:lpstr>Tropic</vt:lpstr>
      <vt:lpstr>HQ-App by HECOD</vt:lpstr>
      <vt:lpstr>The current CoVid-19 outbreak has made the tracking of community cases and management of home based quarantines really difficult as there are limited capacities in administrations down the line to monitor, enforce and use the same.   HECOD is going to provide below listed solution to government: - HQ-App - Quarantine Management Application (QMA) - H-EMA - Effort Management Application (EMA) - H-CMA - Citizen Management Application (CMA)</vt:lpstr>
      <vt:lpstr>Problem/s you are solving</vt:lpstr>
      <vt:lpstr>Solution</vt:lpstr>
      <vt:lpstr>PowerPoint Presentation</vt:lpstr>
      <vt:lpstr>H-EMA -    Effort Management Application (EMA)</vt:lpstr>
      <vt:lpstr>PowerPoint Presentation</vt:lpstr>
      <vt:lpstr>PowerPoint Presentation</vt:lpstr>
      <vt:lpstr>PowerPoint Presentation</vt:lpstr>
      <vt:lpstr>H-CMA -    Citizen Management Application (EMA)</vt:lpstr>
      <vt:lpstr>PowerPoint Presentation</vt:lpstr>
      <vt:lpstr>Innovation you bring in</vt:lpstr>
      <vt:lpstr>Future Aspects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HQ-App by HECOD</dc:title>
  <cp:lastModifiedBy>Abhiroop Mishra</cp:lastModifiedBy>
  <cp:revision>7</cp:revision>
  <dcterms:modified xsi:type="dcterms:W3CDTF">2020-04-12T04:23:41Z</dcterms:modified>
</cp:coreProperties>
</file>