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1"/>
  </p:notesMasterIdLst>
  <p:sldIdLst>
    <p:sldId id="2147475043" r:id="rId5"/>
    <p:sldId id="2147475049" r:id="rId6"/>
    <p:sldId id="2147475057" r:id="rId7"/>
    <p:sldId id="2147475058" r:id="rId8"/>
    <p:sldId id="2147475048" r:id="rId9"/>
    <p:sldId id="2147475050" r:id="rId10"/>
    <p:sldId id="2147475044" r:id="rId11"/>
    <p:sldId id="2147475046" r:id="rId12"/>
    <p:sldId id="2147475047" r:id="rId13"/>
    <p:sldId id="2147475051" r:id="rId14"/>
    <p:sldId id="2147475054" r:id="rId15"/>
    <p:sldId id="2147475052" r:id="rId16"/>
    <p:sldId id="2147475055" r:id="rId17"/>
    <p:sldId id="2147475056" r:id="rId18"/>
    <p:sldId id="2147475059" r:id="rId19"/>
    <p:sldId id="214747504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13" autoAdjust="0"/>
    <p:restoredTop sz="78834" autoAdjust="0"/>
  </p:normalViewPr>
  <p:slideViewPr>
    <p:cSldViewPr snapToGrid="0">
      <p:cViewPr varScale="1">
        <p:scale>
          <a:sx n="87" d="100"/>
          <a:sy n="87" d="100"/>
        </p:scale>
        <p:origin x="15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23F20-9F46-44D0-A4CF-B78D878A3190}" type="datetimeFigureOut">
              <a:rPr lang="en-GB" smtClean="0"/>
              <a:t>07/01/2025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8CCCD-6B6C-42CF-87C2-18D9840D142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4697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8CCCD-6B6C-42CF-87C2-18D9840D1427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174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8CCCD-6B6C-42CF-87C2-18D9840D1427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724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8CCCD-6B6C-42CF-87C2-18D9840D1427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0590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8CCCD-6B6C-42CF-87C2-18D9840D1427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037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8CCCD-6B6C-42CF-87C2-18D9840D1427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037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8CCCD-6B6C-42CF-87C2-18D9840D1427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10478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8CCCD-6B6C-42CF-87C2-18D9840D1427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1325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8CCCD-6B6C-42CF-87C2-18D9840D1427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9014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8CCCD-6B6C-42CF-87C2-18D9840D1427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8039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8CCCD-6B6C-42CF-87C2-18D9840D1427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9614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8CCCD-6B6C-42CF-87C2-18D9840D1427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9334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8CCCD-6B6C-42CF-87C2-18D9840D1427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7785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8CCCD-6B6C-42CF-87C2-18D9840D1427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0892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8CCCD-6B6C-42CF-87C2-18D9840D1427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7730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8CCCD-6B6C-42CF-87C2-18D9840D1427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1084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content, basic text one col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5138" y="414734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5138" y="1415778"/>
            <a:ext cx="7632000" cy="402644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None/>
              <a:defRPr sz="2200" b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91C7AB-7F8B-2041-80C3-EE781F24E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14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Grid, Titles 4UP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205929B3-ED58-E54F-B724-E24FB5F16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2000" y="1188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2088000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F90A04B-AAE8-A248-ADF6-A73BF8ECD7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92000" y="2089034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08FEBAA5-9C5F-2648-899B-9991822EB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92000" y="1188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6017D8E3-CAD4-674B-ABC3-946291000D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4644000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7C9DF-7113-134C-B859-0141E7D1B2DB}"/>
              </a:ext>
            </a:extLst>
          </p:cNvPr>
          <p:cNvSpPr txBox="1"/>
          <p:nvPr userDrawn="1"/>
        </p:nvSpPr>
        <p:spPr>
          <a:xfrm>
            <a:off x="4700954" y="653038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 dirty="0">
              <a:solidFill>
                <a:schemeClr val="accent1"/>
              </a:solidFill>
            </a:endParaRPr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8FD6A08D-6DD3-C845-8B17-CC9297B60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2000" y="3744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07BD5561-5536-6F4A-AD32-EFB7423F22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92000" y="4644000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B5A7277B-59DD-844A-A364-77AED24CB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92000" y="3744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F5640E1-FA0E-4F42-9387-CD7C434D28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6957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/>
              <a:t>Heading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555C5-A77A-2E44-BAF7-246298421E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1296000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/>
              <a:t>Insert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D4B913F3-B51C-1F4F-BA00-F024BBF468C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00000" y="1302462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/>
              <a:t>Insert 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9A16CC21-F99A-6F47-A063-FA9FE06BAE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3852000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/>
              <a:t>Insert title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11DBD00-D83F-EF49-900D-B6C65CED273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00000" y="3852000"/>
            <a:ext cx="3348000" cy="684000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/>
              <a:t>Insert title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9357DCD-A469-B34A-A880-D744CA731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BA4CC6C-41AA-2D50-A8B9-63559566F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4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ue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DACDB8-C05A-C540-BF85-5FDDA3660A2E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2"/>
                </a:solidFill>
              </a:rPr>
              <a:t>‹#›</a:t>
            </a:fld>
            <a:endParaRPr lang="en-GB" sz="1200" dirty="0">
              <a:solidFill>
                <a:schemeClr val="accent2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F1649F8-C95E-B04E-A0E7-F89193CC971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7224" y="1314156"/>
            <a:ext cx="7503849" cy="3466727"/>
          </a:xfrm>
          <a:prstGeom prst="rect">
            <a:avLst/>
          </a:prstGeom>
        </p:spPr>
        <p:txBody>
          <a:bodyPr>
            <a:noAutofit/>
          </a:bodyPr>
          <a:lstStyle>
            <a:lvl1pPr marL="288000" indent="-288000" algn="l">
              <a:buNone/>
              <a:defRPr sz="4200" b="1">
                <a:solidFill>
                  <a:schemeClr val="tx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“Showcase quotation</a:t>
            </a:r>
            <a:br>
              <a:rPr lang="en-GB"/>
            </a:br>
            <a:r>
              <a:rPr lang="en-GB"/>
              <a:t>with left aligned text over multiple lines. Try to keep</a:t>
            </a:r>
            <a:br>
              <a:rPr lang="en-GB"/>
            </a:br>
            <a:r>
              <a:rPr lang="en-GB"/>
              <a:t>it to four lines if </a:t>
            </a:r>
            <a:r>
              <a:rPr lang="en-GB" err="1"/>
              <a:t>poss</a:t>
            </a:r>
            <a:r>
              <a:rPr lang="en-GB"/>
              <a:t> or five lines max.”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406466E-798B-BE4C-B09F-C1B1244AAB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4780883"/>
            <a:ext cx="7503849" cy="8969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/>
              <a:t>Name Surname,</a:t>
            </a:r>
            <a:br>
              <a:rPr lang="en-GB"/>
            </a:br>
            <a:r>
              <a:rPr lang="en-GB"/>
              <a:t>Job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3FE3F0-85CD-934D-A3A3-CF2B78D73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A86FEEE-9136-D68E-6360-B4FDD6D91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6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ot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E4EE10-8D4E-C85B-5620-784900182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43F37B1-1F8A-2CA4-9D19-C0E420FB42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7052" y="1673324"/>
            <a:ext cx="3461285" cy="6583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Heading label</a:t>
            </a: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2C90ABAC-E435-5C65-A8FA-9E315CE9DE5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 dirty="0"/>
              <a:t>Click on icon to insert image (including Alt Text)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DACDB8-C05A-C540-BF85-5FDDA3660A2E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F337CE4-9082-D695-8AD8-89148114EBD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7052" y="2331691"/>
            <a:ext cx="3461285" cy="311053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96436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E4EE10-8D4E-C85B-5620-784900182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BA16B251-D1BB-394C-319F-40E8F04D7F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7052" y="1673324"/>
            <a:ext cx="3461285" cy="6583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Heading label</a:t>
            </a: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2C90ABAC-E435-5C65-A8FA-9E315CE9DE5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 dirty="0"/>
              <a:t>Click on icon to insert image (including Alt Text)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DACDB8-C05A-C540-BF85-5FDDA3660A2E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42D69F-C459-8ECE-06A1-66E418FF3E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7052" y="2331691"/>
            <a:ext cx="3461285" cy="311053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4823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and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52196E5-15CA-15E3-1E10-32B3D19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5B6474B-ACF2-9D41-872B-7CB816A7A28A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652C93B3-5A12-5AAD-2ACF-93939EE7F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 dirty="0"/>
              <a:t>Click on icon to insert image (including Alt Text)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58B23E-2241-0C04-DC3A-1FCFC1EF8A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7052" y="2331691"/>
            <a:ext cx="3461285" cy="311053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“Add quote text here”</a:t>
            </a:r>
          </a:p>
        </p:txBody>
      </p:sp>
    </p:spTree>
    <p:extLst>
      <p:ext uri="{BB962C8B-B14F-4D97-AF65-F5344CB8AC3E}">
        <p14:creationId xmlns:p14="http://schemas.microsoft.com/office/powerpoint/2010/main" val="129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EB4F947-0C85-DAF2-683C-40847EF7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EA7B0BA1-E61A-5019-0AA4-5328CA2AB0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 dirty="0"/>
              <a:t>Click on icon to insert image (including Alt Text)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B6474B-ACF2-9D41-872B-7CB816A7A28A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22BD2E-E9C2-A15B-06FB-553974CDE6C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7052" y="2331691"/>
            <a:ext cx="3461285" cy="311053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“Add quote text here”</a:t>
            </a:r>
          </a:p>
        </p:txBody>
      </p:sp>
    </p:spTree>
    <p:extLst>
      <p:ext uri="{BB962C8B-B14F-4D97-AF65-F5344CB8AC3E}">
        <p14:creationId xmlns:p14="http://schemas.microsoft.com/office/powerpoint/2010/main" val="394289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reaker Heading1-Blue-DarkBlu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0C3909-1482-1013-E118-A2CE0A1D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3119AD-4AAB-8B34-F6C1-8D76F0D453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42" y="2242938"/>
            <a:ext cx="10515600" cy="1325563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en-US"/>
              <a:t>Breaker slide 1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0A3391-0472-724C-8E32-AA7421F01E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932" y="3564000"/>
            <a:ext cx="3890150" cy="896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/>
              <a:t>Section subhead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2997B-3AAD-0D48-95DC-60BECBF9FEF6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t>‹#›</a:t>
            </a:fld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59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reaker Heading1-Blue-DarkBlueA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AF6C2AD-0E53-2A94-6EDF-C2BC1C35E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1914" y="-121920"/>
            <a:ext cx="12408747" cy="697992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1B5349-CF21-E9D2-92A0-6C58C15A04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688" y="2165645"/>
            <a:ext cx="10515600" cy="1325563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en-US"/>
              <a:t>Breaker </a:t>
            </a:r>
            <a:br>
              <a:rPr lang="en-US"/>
            </a:br>
            <a:r>
              <a:rPr lang="en-US"/>
              <a:t>slide 2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0A3391-0472-724C-8E32-AA7421F01E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00" y="3903218"/>
            <a:ext cx="3890150" cy="896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/>
              <a:t>Section subhead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2997B-3AAD-0D48-95DC-60BECBF9FEF6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t>‹#›</a:t>
            </a:fld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43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reaker Heading1-Blue-DarkBlueA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D07C2D6-AB1B-B84B-BC13-7D79E8BCF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6318" y="-148043"/>
            <a:ext cx="12499929" cy="70312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06D8CC-65FF-0E59-2392-2C0EBC0605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7468" y="2165645"/>
            <a:ext cx="10515600" cy="1325563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en-US"/>
              <a:t>Breaker </a:t>
            </a:r>
            <a:br>
              <a:rPr lang="en-US"/>
            </a:br>
            <a:r>
              <a:rPr lang="en-US"/>
              <a:t>slide 3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0A3391-0472-724C-8E32-AA7421F01E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1916" y="3903218"/>
            <a:ext cx="3890150" cy="896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/>
              <a:t>Section subhead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2997B-3AAD-0D48-95DC-60BECBF9FEF6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t>‹#›</a:t>
            </a:fld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3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reaker Heading1-Blue-DarkBlueA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6489-9A30-702B-3E26-D818458928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7468" y="2165645"/>
            <a:ext cx="10515600" cy="1325563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en-US"/>
              <a:t>Breaker </a:t>
            </a:r>
            <a:br>
              <a:rPr lang="en-US"/>
            </a:br>
            <a:r>
              <a:rPr lang="en-US"/>
              <a:t>slide 4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0A3391-0472-724C-8E32-AA7421F01E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598" y="3903218"/>
            <a:ext cx="3890150" cy="896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/>
              <a:t>Section subhead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2997B-3AAD-0D48-95DC-60BECBF9FEF6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t>‹#›</a:t>
            </a:fld>
            <a:endParaRPr lang="en-GB" sz="1200" dirty="0">
              <a:solidFill>
                <a:schemeClr val="tx1"/>
              </a:solidFill>
            </a:endParaRPr>
          </a:p>
        </p:txBody>
      </p:sp>
      <p:pic>
        <p:nvPicPr>
          <p:cNvPr id="5" name="Picture 4" descr="A blue rectangle with black background&#10;&#10;Description automatically generated">
            <a:extLst>
              <a:ext uri="{FF2B5EF4-FFF2-40B4-BE49-F238E27FC236}">
                <a16:creationId xmlns:a16="http://schemas.microsoft.com/office/drawing/2014/main" id="{D115B473-1B85-DD59-52BE-0E90A80C94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7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mple-Icons-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/>
              <a:t>Heading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91C7AB-7F8B-2041-80C3-EE781F24E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741F68A-44AA-5742-B124-91614CFD1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058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68E66E-4300-C34D-B490-E2E6A73E5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058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37980B-A75B-014B-A7A8-965882204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34525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B5FF7D-C2EF-9E4C-A4CF-A835052E5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85992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7481C1-F4F0-BE4E-B991-152BB9620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7459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BC860F-BE8A-634D-9A96-33CE6D96B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88926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A913FF-786C-1944-BF18-E9AB064B3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40393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22D839-E390-8340-B649-B4FC5A6CF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1860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40EE3D-EEFC-874A-A65B-DDDE03FC3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3327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667BF2-B8EF-D949-9F15-FC3B3099A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94794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201170-3375-514F-99C2-E37C69039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46258" y="1811216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18572B-1544-A043-9B02-7AB01C90C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34525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D2BEC2-9D68-CC4D-A04A-BB949A02D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85992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415083-D44F-FE40-A8D1-7BFAC700D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7459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67BC68-4FB2-EE4A-A33E-6A7AF0CF4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88926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77C142-7A53-7A4A-A8FB-FBF33048E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40393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DC5831-BE66-5045-87AF-18EBDF027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1860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B65DE4-B016-474E-A1C1-495957C7C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3327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B3AA15-3E6B-C347-B0BE-F416C5684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94794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C0924D-A95B-1E43-84A3-825886C48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46258" y="3175160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6737CC-78B4-0C46-99B9-341CFA60E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058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455CAA-C332-E746-A62B-4F86F892F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34525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F322EA-8B44-2C46-9412-34692FAFE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85992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B462B7-0B7F-EA46-9EFF-D26991D23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7459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F522785-C8F3-734E-AF20-487FED2CE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88926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8AD1D6-A541-1941-8B56-2FF093676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40393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844F750-124C-F246-BCDD-67595B93D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1860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499656-96AE-C649-B3C1-81D5C6F60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3327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150134-3C23-2A41-8EC0-2D0F308CD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94794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542EAC-EEE9-2748-9DAC-6986FFF63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46258" y="4539104"/>
            <a:ext cx="1047157" cy="102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1CDB1A-8B42-520A-323D-5D120AA42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4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 slide with image A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EF456E7-F404-A541-B6E9-27C1B10EC60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 dirty="0"/>
              <a:t>Click on icon to insert image (including Alt Text)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pPr algn="r"/>
              <a:t>‹#›</a:t>
            </a:fld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0355A0D-4235-0CF1-A976-C33D8CCCBF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1916" y="3903218"/>
            <a:ext cx="3890150" cy="896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/>
              <a:t>Section subhead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577A8-7F18-CBCC-319C-10DC2550A7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7468" y="2165645"/>
            <a:ext cx="4716354" cy="1325563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en-US"/>
              <a:t>Breaker </a:t>
            </a:r>
            <a:br>
              <a:rPr lang="en-US"/>
            </a:br>
            <a:r>
              <a:rPr lang="en-US"/>
              <a:t>slide 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99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ACCESSI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D92FD5-08EA-6BC8-29BC-BCF5EEFE1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2509143" y="-71523"/>
            <a:ext cx="10768951" cy="7616239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77C56A3-4FFE-73CF-6F7F-1F451E5B3F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51045" y="364425"/>
            <a:ext cx="1208955" cy="97978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D383FB-0467-4241-BEF0-D636E8867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15926" y="2605852"/>
            <a:ext cx="8651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390E57B-AF19-8642-9E47-AF887F52887B}"/>
              </a:ext>
            </a:extLst>
          </p:cNvPr>
          <p:cNvSpPr txBox="1"/>
          <p:nvPr userDrawn="1"/>
        </p:nvSpPr>
        <p:spPr>
          <a:xfrm>
            <a:off x="5610770" y="2808746"/>
            <a:ext cx="4343734" cy="260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3600" b="1" i="0" u="none" strike="noStrike" kern="1200" cap="none" spc="2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Thank You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2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	@nhsengland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2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	company/nhsengland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2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england.nhs.uk</a:t>
            </a:r>
            <a:endParaRPr lang="en-GB" sz="2400" b="1" dirty="0">
              <a:solidFill>
                <a:schemeClr val="tx1"/>
              </a:solidFill>
            </a:endParaRPr>
          </a:p>
        </p:txBody>
      </p:sp>
      <p:pic>
        <p:nvPicPr>
          <p:cNvPr id="5" name="Picture 4" descr="Twitter symbol">
            <a:extLst>
              <a:ext uri="{FF2B5EF4-FFF2-40B4-BE49-F238E27FC236}">
                <a16:creationId xmlns:a16="http://schemas.microsoft.com/office/drawing/2014/main" id="{6C1B65D7-2EE6-F44F-85AA-7C93787926C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872040" y="3665234"/>
            <a:ext cx="390144" cy="390144"/>
          </a:xfrm>
          <a:prstGeom prst="rect">
            <a:avLst/>
          </a:prstGeom>
        </p:spPr>
      </p:pic>
      <p:pic>
        <p:nvPicPr>
          <p:cNvPr id="8" name="Picture 7" descr="LinkedIn symbol">
            <a:extLst>
              <a:ext uri="{FF2B5EF4-FFF2-40B4-BE49-F238E27FC236}">
                <a16:creationId xmlns:a16="http://schemas.microsoft.com/office/drawing/2014/main" id="{F2843EE8-F6F8-9D40-92C1-94FB4DCF14B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885396" y="4266369"/>
            <a:ext cx="390144" cy="390144"/>
          </a:xfrm>
          <a:prstGeom prst="rect">
            <a:avLst/>
          </a:prstGeom>
        </p:spPr>
      </p:pic>
      <p:pic>
        <p:nvPicPr>
          <p:cNvPr id="72" name="Picture 96" descr="World-wide web symbol">
            <a:extLst>
              <a:ext uri="{FF2B5EF4-FFF2-40B4-BE49-F238E27FC236}">
                <a16:creationId xmlns:a16="http://schemas.microsoft.com/office/drawing/2014/main" id="{664BA24D-FA8C-EE4D-A2DC-491BF11D6FA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767074" y="4806522"/>
            <a:ext cx="600075" cy="6000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3DACDB8-C05A-C540-BF85-5FDDA3660A2E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2"/>
                </a:solidFill>
              </a:rPr>
              <a:t>‹#›</a:t>
            </a:fld>
            <a:endParaRPr lang="en-GB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40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310075"/>
            <a:ext cx="11404154" cy="42672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GB"/>
              <a:t>Heading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8B4B32-B7B7-DB40-9D0C-2D4D8414C6EC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3715D-C90E-7C4B-B312-C707773A39DD}"/>
              </a:ext>
            </a:extLst>
          </p:cNvPr>
          <p:cNvSpPr txBox="1"/>
          <p:nvPr userDrawn="1"/>
        </p:nvSpPr>
        <p:spPr>
          <a:xfrm>
            <a:off x="2232561" y="317071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7E920E-FCD4-834F-9787-A19C03BDF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055424E-84DC-71BA-CBB2-BE0007D93C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FB2922A9-9C8F-43B1-7D0A-0C7761EE45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1" y="767200"/>
            <a:ext cx="11012644" cy="5779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 b="1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Subhead if needed</a:t>
            </a:r>
          </a:p>
        </p:txBody>
      </p:sp>
    </p:spTree>
    <p:extLst>
      <p:ext uri="{BB962C8B-B14F-4D97-AF65-F5344CB8AC3E}">
        <p14:creationId xmlns:p14="http://schemas.microsoft.com/office/powerpoint/2010/main" val="79031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reaker Heading1-Blue-DarkBlu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C9A4BA-CD7C-BF8C-6221-BCB58BC96EC4}"/>
              </a:ext>
            </a:extLst>
          </p:cNvPr>
          <p:cNvSpPr/>
          <p:nvPr userDrawn="1"/>
        </p:nvSpPr>
        <p:spPr>
          <a:xfrm>
            <a:off x="-14636" y="-34893"/>
            <a:ext cx="12206636" cy="6872615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2D07C2D6-AB1B-B84B-BC13-7D79E8BCFC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265" y="-122410"/>
            <a:ext cx="12499929" cy="703121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0A3391-0472-724C-8E32-AA7421F01E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1916" y="3903218"/>
            <a:ext cx="3890150" cy="896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/>
              <a:t>Section subhead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86C9C2-DC55-7944-8ED5-BCEF416D53F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1916" y="1917290"/>
            <a:ext cx="5685561" cy="15663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tx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Breaker heading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2997B-3AAD-0D48-95DC-60BECBF9FEF6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t>‹#›</a:t>
            </a:fld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76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ample-Icons-Layout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91C7AB-7F8B-2041-80C3-EE781F24E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741F68A-44AA-5742-B124-91614CFD1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058" y="3175160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18572B-1544-A043-9B02-7AB01C90C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34525" y="3175160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D2BEC2-9D68-CC4D-A04A-BB949A02D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85992" y="3175160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415083-D44F-FE40-A8D1-7BFAC700D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7459" y="3175160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6737CC-78B4-0C46-99B9-341CFA60E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058" y="4544899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455CAA-C332-E746-A62B-4F86F892F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34525" y="4544899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F322EA-8B44-2C46-9412-34692FAFE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85992" y="4544899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B462B7-0B7F-EA46-9EFF-D26991D23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37459" y="4544899"/>
            <a:ext cx="1047157" cy="1024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10BDAA4-2C6C-4E47-9616-5977DD23D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22911" y="3175160"/>
            <a:ext cx="1991467" cy="1948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691AF0D-B60D-2949-AB30-089AD6A4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74153" y="3175160"/>
            <a:ext cx="1991467" cy="1948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76B0456-3FC3-5D44-A9F1-56A57FD0B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25395" y="3175160"/>
            <a:ext cx="1991467" cy="1948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69F651-3737-5832-DC5A-9DB8A57B6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1CA835D-248C-29AB-B7DE-5AD7C7D2A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27115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, subhead, two columns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BB79D01-2A70-DAF1-6A65-BC0424C2F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7E4AB90-2CB6-0646-B56C-4B58E33EC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/>
              <a:t>Heading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087999"/>
            <a:ext cx="11050700" cy="462017"/>
          </a:xfrm>
          <a:prstGeom prst="rect">
            <a:avLst/>
          </a:prstGeom>
        </p:spPr>
        <p:txBody>
          <a:bodyPr lIns="0" tIns="0" rIns="0" bIns="0" numCol="2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 sz="2400" b="1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Subhead if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2735992"/>
            <a:ext cx="11088000" cy="3456000"/>
          </a:xfrm>
          <a:prstGeom prst="rect">
            <a:avLst/>
          </a:prstGeom>
        </p:spPr>
        <p:txBody>
          <a:bodyPr lIns="0" tIns="0" rIns="0" bIns="0" numCol="2" spcCol="432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2200" b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E2133D-2149-6B45-BEAB-A2D5E225B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08789" y="6336000"/>
            <a:ext cx="11399211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85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, one column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BB79D01-2A70-DAF1-6A65-BC0424C2F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7E4AB90-2CB6-0646-B56C-4B58E33EC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527243"/>
            <a:ext cx="11088000" cy="4664749"/>
          </a:xfrm>
          <a:prstGeom prst="rect">
            <a:avLst/>
          </a:prstGeom>
        </p:spPr>
        <p:txBody>
          <a:bodyPr lIns="0" tIns="0" rIns="0" bIns="0" numCol="2" spcCol="432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2200" b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E2133D-2149-6B45-BEAB-A2D5E225B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08789" y="6336000"/>
            <a:ext cx="11399211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90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, subhead, Three columns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2736000"/>
            <a:ext cx="11088000" cy="3456000"/>
          </a:xfrm>
          <a:prstGeom prst="rect">
            <a:avLst/>
          </a:prstGeom>
        </p:spPr>
        <p:txBody>
          <a:bodyPr lIns="0" tIns="0" rIns="0" bIns="0" numCol="3" spcCol="432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2200" b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2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22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087999"/>
            <a:ext cx="11050700" cy="462017"/>
          </a:xfrm>
          <a:prstGeom prst="rect">
            <a:avLst/>
          </a:prstGeom>
        </p:spPr>
        <p:txBody>
          <a:bodyPr lIns="0" tIns="0" rIns="0" bIns="0" numCol="2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 sz="2400" b="1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Subhead if needed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E4AB90-2CB6-0646-B56C-4B58E33EC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/>
              <a:t>Heading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9D545D-FD2F-4843-8588-07EBE7DDA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2000" y="6348700"/>
            <a:ext cx="11376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07F89CB-5AF7-9C7B-6503-F287E127E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7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lide with image A"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093" y="1647568"/>
            <a:ext cx="4909569" cy="313006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ts val="42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/>
              <a:t>Headline over a number of lines,</a:t>
            </a:r>
            <a:br>
              <a:rPr lang="en-GB"/>
            </a:br>
            <a:r>
              <a:rPr lang="en-GB"/>
              <a:t>keep to maximum of four lines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tx1"/>
                </a:solidFill>
              </a:rPr>
              <a:pPr algn="r"/>
              <a:t>‹#›</a:t>
            </a:fld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EF456E7-F404-A541-B6E9-27C1B10EC60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tIns="2340000"/>
          <a:lstStyle>
            <a:lvl1pPr algn="ctr">
              <a:buNone/>
              <a:defRPr/>
            </a:lvl1pPr>
          </a:lstStyle>
          <a:p>
            <a:r>
              <a:rPr lang="en-GB" dirty="0"/>
              <a:t>Click on icon to insert image (including Alt Text)</a:t>
            </a:r>
          </a:p>
        </p:txBody>
      </p:sp>
    </p:spTree>
    <p:extLst>
      <p:ext uri="{BB962C8B-B14F-4D97-AF65-F5344CB8AC3E}">
        <p14:creationId xmlns:p14="http://schemas.microsoft.com/office/powerpoint/2010/main" val="279522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Grid Boxes 4UP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244FF8-F4E4-0514-77D0-8D8D69F93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1ACF78F6-439A-384B-9C21-D11B5B50E0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6957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/>
              <a:t>Heading</a:t>
            </a: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B540671A-ED56-3548-A508-080ABBDB5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77721" y="1188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286FFC-BD82-6E40-BA0C-B1C0F7127A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7721" y="2088000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08FEBAA5-9C5F-2648-899B-9991822EB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31884" y="1188000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F90A04B-AAE8-A248-ADF6-A73BF8ECD7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1884" y="2089034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8FD6A08D-6DD3-C845-8B17-CC9297B60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77721" y="3749267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6017D8E3-CAD4-674B-ABC3-946291000D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77721" y="4649267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B5A7277B-59DD-844A-A364-77AED24CB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39447" y="3752201"/>
            <a:ext cx="3564000" cy="900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07BD5561-5536-6F4A-AD32-EFB7423F22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1884" y="4650427"/>
            <a:ext cx="3564000" cy="1512000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BEB741-20EA-C36A-7EF8-DE1CD1F1A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84862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37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Grid Boxes 2UP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049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F90A04B-AAE8-A248-ADF6-A73BF8ECD7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00" y="2699082"/>
            <a:ext cx="3564000" cy="3311999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08FEBAA5-9C5F-2648-899B-9991822EB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2000" y="1691082"/>
            <a:ext cx="3564000" cy="1008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242484D6-4364-A442-9ABC-5042556E62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24378" y="2699082"/>
            <a:ext cx="3564000" cy="3311999"/>
          </a:xfrm>
          <a:prstGeom prst="rect">
            <a:avLst/>
          </a:prstGeom>
          <a:solidFill>
            <a:srgbClr val="F2F2F2"/>
          </a:solidFill>
        </p:spPr>
        <p:txBody>
          <a:bodyPr lIns="216000" tIns="216000" rIns="216000" bIns="21600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9E7ED11E-4751-6140-AC11-8C5B88B96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24378" y="1691082"/>
            <a:ext cx="3564000" cy="1008000"/>
          </a:xfrm>
          <a:prstGeom prst="round2SameRect">
            <a:avLst/>
          </a:prstGeom>
          <a:solidFill>
            <a:srgbClr val="E4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7C9DF-7113-134C-B859-0141E7D1B2DB}"/>
              </a:ext>
            </a:extLst>
          </p:cNvPr>
          <p:cNvSpPr txBox="1"/>
          <p:nvPr userDrawn="1"/>
        </p:nvSpPr>
        <p:spPr>
          <a:xfrm>
            <a:off x="4700954" y="653038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 dirty="0">
              <a:solidFill>
                <a:schemeClr val="accent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5DD270E-858A-0745-A4F5-3FE5B49194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404154" cy="6957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/>
              <a:t>Heading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D787DC-00EF-B13A-FE97-CE51273E8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783BA3-377B-7D8A-0B7B-91C314676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2000" y="6336000"/>
            <a:ext cx="11384862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3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CE947E-1F3C-4CE2-B205-42ACABCDF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187EB-CD8C-4429-80A8-057E397FF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8BCC8-525B-41FD-8646-596B1960C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574AD-8404-48D7-8DB8-BCC9125C3396}" type="datetimeFigureOut">
              <a:rPr lang="en-GB" smtClean="0"/>
              <a:t>07/01/2025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564A6-47BB-43DB-A152-9E1555760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3BD63-EE18-4132-8F91-68A0A2C0D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67EA4-DCE3-FB49-A794-A4595EF638B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5590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3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A5E4F-6A34-3632-3700-ED5E711DA2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91916" y="1917289"/>
            <a:ext cx="5685561" cy="2255465"/>
          </a:xfrm>
        </p:spPr>
        <p:txBody>
          <a:bodyPr/>
          <a:lstStyle/>
          <a:p>
            <a:r>
              <a:rPr lang="en-GB" sz="4400" dirty="0"/>
              <a:t>Order Management</a:t>
            </a:r>
            <a:br>
              <a:rPr lang="en-GB" sz="4400" dirty="0"/>
            </a:br>
            <a:r>
              <a:rPr lang="en-GB" sz="4400" dirty="0"/>
              <a:t>Implementation Patterns</a:t>
            </a:r>
          </a:p>
        </p:txBody>
      </p:sp>
    </p:spTree>
    <p:extLst>
      <p:ext uri="{BB962C8B-B14F-4D97-AF65-F5344CB8AC3E}">
        <p14:creationId xmlns:p14="http://schemas.microsoft.com/office/powerpoint/2010/main" val="138822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6D38-C8C0-4BF8-13E1-826E2512E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Orders</a:t>
            </a:r>
            <a:br>
              <a:rPr lang="en-GB" dirty="0"/>
            </a:br>
            <a:r>
              <a:rPr lang="en-GB" dirty="0"/>
              <a:t>Pattern 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5F1724-825B-C825-4882-D6B937DFC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5000" y="205792"/>
            <a:ext cx="7481453" cy="644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0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6D38-C8C0-4BF8-13E1-826E2512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2057982" cy="865186"/>
          </a:xfrm>
        </p:spPr>
        <p:txBody>
          <a:bodyPr>
            <a:normAutofit fontScale="90000"/>
          </a:bodyPr>
          <a:lstStyle/>
          <a:p>
            <a:r>
              <a:rPr lang="en-GB" dirty="0"/>
              <a:t>Results</a:t>
            </a:r>
            <a:br>
              <a:rPr lang="en-GB" dirty="0"/>
            </a:br>
            <a:r>
              <a:rPr lang="en-GB" dirty="0"/>
              <a:t>Pattern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3A51F3-7F0F-3F2E-9D50-38ABCD0B6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004" y="94820"/>
            <a:ext cx="6780295" cy="6215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5F1724-825B-C825-4882-D6B937DFC3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55272" y="0"/>
            <a:ext cx="7481452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6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6D38-C8C0-4BF8-13E1-826E2512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2057982" cy="865186"/>
          </a:xfrm>
        </p:spPr>
        <p:txBody>
          <a:bodyPr>
            <a:normAutofit fontScale="90000"/>
          </a:bodyPr>
          <a:lstStyle/>
          <a:p>
            <a:r>
              <a:rPr lang="en-GB" dirty="0"/>
              <a:t>Results</a:t>
            </a:r>
            <a:br>
              <a:rPr lang="en-GB" dirty="0"/>
            </a:br>
            <a:r>
              <a:rPr lang="en-GB" dirty="0"/>
              <a:t>Pattern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3A51F3-7F0F-3F2E-9D50-38ABCD0B6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004" y="94820"/>
            <a:ext cx="6780295" cy="6215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5F1724-825B-C825-4882-D6B937DFC3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55272" y="0"/>
            <a:ext cx="7481453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2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6D38-C8C0-4BF8-13E1-826E2512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2057982" cy="865186"/>
          </a:xfrm>
        </p:spPr>
        <p:txBody>
          <a:bodyPr>
            <a:normAutofit fontScale="90000"/>
          </a:bodyPr>
          <a:lstStyle/>
          <a:p>
            <a:r>
              <a:rPr lang="en-GB" dirty="0"/>
              <a:t>Results</a:t>
            </a:r>
            <a:br>
              <a:rPr lang="en-GB" dirty="0"/>
            </a:br>
            <a:r>
              <a:rPr lang="en-GB" dirty="0"/>
              <a:t>Pattern 3*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5F1724-825B-C825-4882-D6B937DFC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1851" y="0"/>
            <a:ext cx="6168294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3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6D38-C8C0-4BF8-13E1-826E2512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2057982" cy="865186"/>
          </a:xfrm>
        </p:spPr>
        <p:txBody>
          <a:bodyPr>
            <a:normAutofit fontScale="90000"/>
          </a:bodyPr>
          <a:lstStyle/>
          <a:p>
            <a:r>
              <a:rPr lang="en-GB" dirty="0"/>
              <a:t>Results / Orders</a:t>
            </a:r>
            <a:br>
              <a:rPr lang="en-GB" dirty="0"/>
            </a:br>
            <a:r>
              <a:rPr lang="en-GB" dirty="0"/>
              <a:t>Pattern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5F1724-825B-C825-4882-D6B937DFC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89982" y="0"/>
            <a:ext cx="79591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3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6D38-C8C0-4BF8-13E1-826E2512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2057982" cy="865186"/>
          </a:xfrm>
        </p:spPr>
        <p:txBody>
          <a:bodyPr>
            <a:normAutofit fontScale="90000"/>
          </a:bodyPr>
          <a:lstStyle/>
          <a:p>
            <a:r>
              <a:rPr lang="en-GB" dirty="0"/>
              <a:t>Results / Orders</a:t>
            </a:r>
            <a:br>
              <a:rPr lang="en-GB" dirty="0"/>
            </a:br>
            <a:r>
              <a:rPr lang="en-GB" dirty="0"/>
              <a:t>Pattern 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5F1724-825B-C825-4882-D6B937DFC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89982" y="0"/>
            <a:ext cx="7909794" cy="681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3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114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4EDEC-FFAC-2EF2-26C7-316AE973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0FC39-3467-CDD5-1DCE-641A6BA5F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Existing integration approaches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Orders – low to high maturity (6)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Results – low to high maturity (4)</a:t>
            </a:r>
          </a:p>
          <a:p>
            <a:pPr marL="342900" indent="-34290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257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4EDEC-FFAC-2EF2-26C7-316AE973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 to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0FC39-3467-CDD5-1DCE-641A6BA5F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1"/>
                </a:solidFill>
              </a:rPr>
              <a:t>What If?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We need to upgrade one of the systems?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What if the two systems speak different ‘flavours’ of HL7?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What if data is needed from a third-party to enrich the message?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What if we need to send to multiple destinations?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What if we add a new system to the mix?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What if one system is offline?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Connecting 8 systems to each other requires 28 interfaces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Data forensics very difficult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How do we debug issues?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18EEDB-C1D5-F1A2-2FAD-613B79868B4B}"/>
              </a:ext>
            </a:extLst>
          </p:cNvPr>
          <p:cNvSpPr/>
          <p:nvPr/>
        </p:nvSpPr>
        <p:spPr>
          <a:xfrm>
            <a:off x="4192228" y="508200"/>
            <a:ext cx="1764071" cy="6891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Source</a:t>
            </a:r>
            <a:endParaRPr lang="en-GB" sz="1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E1932-89E1-34AC-6ABE-04F14EDF5801}"/>
              </a:ext>
            </a:extLst>
          </p:cNvPr>
          <p:cNvSpPr/>
          <p:nvPr/>
        </p:nvSpPr>
        <p:spPr>
          <a:xfrm>
            <a:off x="7301188" y="508199"/>
            <a:ext cx="1764071" cy="68917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Destination</a:t>
            </a:r>
            <a:endParaRPr lang="en-GB" sz="1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DADF98-D314-857B-EFB8-B74DDF7A353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56299" y="852789"/>
            <a:ext cx="1344889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4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4EDEC-FFAC-2EF2-26C7-316AE973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0FC39-3467-CDD5-1DCE-641A6BA5F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1"/>
                </a:solidFill>
              </a:rPr>
              <a:t>What If?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We need to upgrade one of the systems?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What if the two systems speak different ‘flavours’ of HL7?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What if data is needed from a third-party to enrich the message?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What if we need to send to multiple destinations?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What if we add a new system to the mix?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What if one system is offline?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Connecting 8 systems to each other requires 28 interfaces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Data forensics very difficult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How do we debug issues?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18EEDB-C1D5-F1A2-2FAD-613B79868B4B}"/>
              </a:ext>
            </a:extLst>
          </p:cNvPr>
          <p:cNvSpPr/>
          <p:nvPr/>
        </p:nvSpPr>
        <p:spPr>
          <a:xfrm>
            <a:off x="3354028" y="483624"/>
            <a:ext cx="1764071" cy="6891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Source</a:t>
            </a:r>
            <a:endParaRPr lang="en-GB" sz="1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E1932-89E1-34AC-6ABE-04F14EDF5801}"/>
              </a:ext>
            </a:extLst>
          </p:cNvPr>
          <p:cNvSpPr/>
          <p:nvPr/>
        </p:nvSpPr>
        <p:spPr>
          <a:xfrm>
            <a:off x="8260486" y="488253"/>
            <a:ext cx="1764071" cy="68917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Destination</a:t>
            </a:r>
            <a:endParaRPr lang="en-GB" sz="1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DADF98-D314-857B-EFB8-B74DDF7A3530}"/>
              </a:ext>
            </a:extLst>
          </p:cNvPr>
          <p:cNvCxnSpPr>
            <a:cxnSpLocks/>
            <a:stCxn id="4" idx="3"/>
            <a:endCxn id="9" idx="2"/>
          </p:cNvCxnSpPr>
          <p:nvPr/>
        </p:nvCxnSpPr>
        <p:spPr>
          <a:xfrm flipV="1">
            <a:off x="5118099" y="828213"/>
            <a:ext cx="813162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8F35E40-53FF-E538-27AD-92F59AA37770}"/>
              </a:ext>
            </a:extLst>
          </p:cNvPr>
          <p:cNvSpPr/>
          <p:nvPr/>
        </p:nvSpPr>
        <p:spPr>
          <a:xfrm>
            <a:off x="5931261" y="307715"/>
            <a:ext cx="1516063" cy="104099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Integration Engine</a:t>
            </a:r>
            <a:endParaRPr lang="en-GB" sz="12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D975D6-A3FE-7322-4C3F-E671B9E4590C}"/>
              </a:ext>
            </a:extLst>
          </p:cNvPr>
          <p:cNvCxnSpPr>
            <a:cxnSpLocks/>
            <a:stCxn id="9" idx="6"/>
            <a:endCxn id="5" idx="1"/>
          </p:cNvCxnSpPr>
          <p:nvPr/>
        </p:nvCxnSpPr>
        <p:spPr>
          <a:xfrm>
            <a:off x="7447324" y="828213"/>
            <a:ext cx="813162" cy="46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82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6D38-C8C0-4BF8-13E1-826E2512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2125670" cy="893218"/>
          </a:xfrm>
        </p:spPr>
        <p:txBody>
          <a:bodyPr>
            <a:normAutofit fontScale="90000"/>
          </a:bodyPr>
          <a:lstStyle/>
          <a:p>
            <a:r>
              <a:rPr lang="en-GB" dirty="0"/>
              <a:t>Orders</a:t>
            </a:r>
            <a:br>
              <a:rPr lang="en-GB" dirty="0"/>
            </a:br>
            <a:r>
              <a:rPr lang="en-GB" dirty="0"/>
              <a:t>Pattern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3A51F3-7F0F-3F2E-9D50-38ABCD0B6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004" y="94820"/>
            <a:ext cx="6780295" cy="6215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5F1724-825B-C825-4882-D6B937DFC3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55272" y="0"/>
            <a:ext cx="748145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6D38-C8C0-4BF8-13E1-826E2512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2125670" cy="893218"/>
          </a:xfrm>
        </p:spPr>
        <p:txBody>
          <a:bodyPr>
            <a:normAutofit fontScale="90000"/>
          </a:bodyPr>
          <a:lstStyle/>
          <a:p>
            <a:r>
              <a:rPr lang="en-GB" dirty="0"/>
              <a:t>Orders</a:t>
            </a:r>
            <a:br>
              <a:rPr lang="en-GB" dirty="0"/>
            </a:br>
            <a:r>
              <a:rPr lang="en-GB" dirty="0"/>
              <a:t>Pattern 1b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5F1724-825B-C825-4882-D6B937DFC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2808" y="0"/>
            <a:ext cx="7481453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4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6D38-C8C0-4BF8-13E1-826E2512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2125670" cy="893218"/>
          </a:xfrm>
        </p:spPr>
        <p:txBody>
          <a:bodyPr>
            <a:normAutofit fontScale="90000"/>
          </a:bodyPr>
          <a:lstStyle/>
          <a:p>
            <a:r>
              <a:rPr lang="en-GB" dirty="0"/>
              <a:t>Orders</a:t>
            </a:r>
            <a:br>
              <a:rPr lang="en-GB" dirty="0"/>
            </a:br>
            <a:r>
              <a:rPr lang="en-GB" dirty="0"/>
              <a:t>Pattern 2*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3A51F3-7F0F-3F2E-9D50-38ABCD0B6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004" y="94820"/>
            <a:ext cx="6780295" cy="6215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5F1724-825B-C825-4882-D6B937DFC3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55272" y="0"/>
            <a:ext cx="74814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6D38-C8C0-4BF8-13E1-826E2512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2178678" cy="865186"/>
          </a:xfrm>
        </p:spPr>
        <p:txBody>
          <a:bodyPr>
            <a:normAutofit fontScale="90000"/>
          </a:bodyPr>
          <a:lstStyle/>
          <a:p>
            <a:r>
              <a:rPr lang="en-GB" dirty="0"/>
              <a:t>Orders</a:t>
            </a:r>
            <a:br>
              <a:rPr lang="en-GB" dirty="0"/>
            </a:br>
            <a:r>
              <a:rPr lang="en-GB" dirty="0"/>
              <a:t>Pattern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3A51F3-7F0F-3F2E-9D50-38ABCD0B6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004" y="94820"/>
            <a:ext cx="6780295" cy="6215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5F1724-825B-C825-4882-D6B937DFC3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55272" y="0"/>
            <a:ext cx="74814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6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6D38-C8C0-4BF8-13E1-826E2512E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Orders</a:t>
            </a:r>
            <a:br>
              <a:rPr lang="en-GB" dirty="0"/>
            </a:br>
            <a:r>
              <a:rPr lang="en-GB" dirty="0"/>
              <a:t>Pattern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3A51F3-7F0F-3F2E-9D50-38ABCD0B6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004" y="94820"/>
            <a:ext cx="6780295" cy="6215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5F1724-825B-C825-4882-D6B937DFC3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55272" y="0"/>
            <a:ext cx="748145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3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NHSD-Refresh-Theme-NOV1120B">
  <a:themeElements>
    <a:clrScheme name="Custom 2">
      <a:dk1>
        <a:srgbClr val="FFFFFF"/>
      </a:dk1>
      <a:lt1>
        <a:srgbClr val="231F20"/>
      </a:lt1>
      <a:dk2>
        <a:srgbClr val="005EB8"/>
      </a:dk2>
      <a:lt2>
        <a:srgbClr val="F4F6F8"/>
      </a:lt2>
      <a:accent1>
        <a:srgbClr val="003087"/>
      </a:accent1>
      <a:accent2>
        <a:srgbClr val="768692"/>
      </a:accent2>
      <a:accent3>
        <a:srgbClr val="C7CED3"/>
      </a:accent3>
      <a:accent4>
        <a:srgbClr val="99DDEB"/>
      </a:accent4>
      <a:accent5>
        <a:srgbClr val="80D2CC"/>
      </a:accent5>
      <a:accent6>
        <a:srgbClr val="425563"/>
      </a:accent6>
      <a:hlink>
        <a:srgbClr val="005EB8"/>
      </a:hlink>
      <a:folHlink>
        <a:srgbClr val="0030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5A00902-862F-4F50-9797-F605B50370CC}" vid="{81D25B86-74C2-4827-BAA0-A6416F4A5D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DBFF83836FF14DAAE2B7FAAE1FEF51" ma:contentTypeVersion="6" ma:contentTypeDescription="Create a new document." ma:contentTypeScope="" ma:versionID="bef90a751228f22d21d05d3547102baa">
  <xsd:schema xmlns:xsd="http://www.w3.org/2001/XMLSchema" xmlns:xs="http://www.w3.org/2001/XMLSchema" xmlns:p="http://schemas.microsoft.com/office/2006/metadata/properties" xmlns:ns2="5ba26420-42b1-4132-bdc3-d4d112df189e" xmlns:ns3="06ff4081-5184-4c27-b95f-6ff6d20677cc" targetNamespace="http://schemas.microsoft.com/office/2006/metadata/properties" ma:root="true" ma:fieldsID="7b56e57d7985e5a6ee6813e95d1abbaa" ns2:_="" ns3:_="">
    <xsd:import namespace="5ba26420-42b1-4132-bdc3-d4d112df189e"/>
    <xsd:import namespace="06ff4081-5184-4c27-b95f-6ff6d20677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a26420-42b1-4132-bdc3-d4d112df18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ff4081-5184-4c27-b95f-6ff6d20677c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957997-7053-4432-9F70-0728B1724F8D}">
  <ds:schemaRefs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  <ds:schemaRef ds:uri="06ff4081-5184-4c27-b95f-6ff6d20677cc"/>
    <ds:schemaRef ds:uri="http://schemas.microsoft.com/office/infopath/2007/PartnerControls"/>
    <ds:schemaRef ds:uri="http://schemas.microsoft.com/office/2006/documentManagement/types"/>
    <ds:schemaRef ds:uri="5ba26420-42b1-4132-bdc3-d4d112df189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5848E15-9EB8-44BF-904A-98546F0F40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C25A0A-EF6B-4D65-BFBA-C864368060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a26420-42b1-4132-bdc3-d4d112df189e"/>
    <ds:schemaRef ds:uri="06ff4081-5184-4c27-b95f-6ff6d20677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_2024_ NHS England GU Template</Template>
  <TotalTime>0</TotalTime>
  <Words>273</Words>
  <Application>Microsoft Office PowerPoint</Application>
  <PresentationFormat>Widescreen</PresentationFormat>
  <Paragraphs>58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2_NHSD-Refresh-Theme-NOV1120B</vt:lpstr>
      <vt:lpstr>PowerPoint Presentation</vt:lpstr>
      <vt:lpstr>Session Overview</vt:lpstr>
      <vt:lpstr>Point to Point</vt:lpstr>
      <vt:lpstr>Middleware</vt:lpstr>
      <vt:lpstr>Orders Pattern 1</vt:lpstr>
      <vt:lpstr>Orders Pattern 1b</vt:lpstr>
      <vt:lpstr>Orders Pattern 2*</vt:lpstr>
      <vt:lpstr>Orders Pattern 3</vt:lpstr>
      <vt:lpstr>Orders Pattern 4</vt:lpstr>
      <vt:lpstr>Orders Pattern 5</vt:lpstr>
      <vt:lpstr>Results Pattern 1</vt:lpstr>
      <vt:lpstr>Results Pattern 2</vt:lpstr>
      <vt:lpstr>Results Pattern 3*</vt:lpstr>
      <vt:lpstr>Results / Orders Pattern 4</vt:lpstr>
      <vt:lpstr>Results / Orders Pattern 5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2024-08-16T12:13:22Z</dcterms:created>
  <dcterms:modified xsi:type="dcterms:W3CDTF">2025-01-07T11:56:25Z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0x0101005EDBFF83836FF14DAAE2B7FAAE1FEF51</vt:lpwstr>
  </property>
</Properties>
</file>