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E1902-F031-4C32-A2DD-43948A0E862B}" type="datetimeFigureOut">
              <a:rPr lang="pl-PL" smtClean="0"/>
              <a:t>03.08.2025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94C3E-6C2A-423B-8000-57CF05D37D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0176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94C3E-6C2A-423B-8000-57CF05D37DE7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282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94C3E-6C2A-423B-8000-57CF05D37DE7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891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07F52-EDE3-8E92-5075-227FA6312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B89545B2-CBB4-60A3-66C5-525400BAE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39757B41-300B-79D8-5834-4E5E3DC77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BCBBE69-5CF7-6430-1054-EB603D665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94C3E-6C2A-423B-8000-57CF05D37DE7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449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4DC74-AD49-0881-C962-2B6829EF6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DF045987-5B14-1F06-A40A-08DBD072D1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E28A2D1-90EB-C44D-1891-48785B044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F4A0954-A58B-E9B2-CD21-559B3418F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94C3E-6C2A-423B-8000-57CF05D37DE7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8509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DBB7A-9AF4-09D8-7301-64DA0DF2B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8FA02AF-3C47-B444-4B07-6525BD6CC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CAD21C1-2B71-4E2E-D6B5-020FEB306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003487E-DB07-DD87-6546-9DCFA53A1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94C3E-6C2A-423B-8000-57CF05D37DE7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5440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1449F-8083-8CB5-38FE-97D531A49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199D3435-1D95-25C7-2B67-E5272FCA13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22D9E934-1FE9-BCD9-26D7-6A6DE4729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E5C3260-8ECF-5CE1-8967-8747F12B4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94C3E-6C2A-423B-8000-57CF05D37DE7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186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D198FB-7AFA-5BEC-E875-944AFA785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A11B7D5-F019-5B01-164F-54FA06496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DF9469-B9D7-521A-3897-6B815D93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23A2-348E-4728-A608-AE7E88E83373}" type="datetimeFigureOut">
              <a:rPr lang="pl-PL" smtClean="0"/>
              <a:t>03.08.2025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B058D4-F5F9-A655-2CDC-B57A7FB5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842F41-3B1B-F54E-A1B4-8E83C5FB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9F1E-486F-45C4-924B-9C6E6EE89D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1491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122894-D6AE-8A60-AE74-143CD347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6E2D074-7DF3-D96B-71FC-37863741A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3CA27D1-572C-A97C-94E1-57617D19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23A2-348E-4728-A608-AE7E88E83373}" type="datetimeFigureOut">
              <a:rPr lang="pl-PL" smtClean="0"/>
              <a:t>03.08.2025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4CEC89-341F-9076-5F4A-7AB4C41C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81CD8A5-29EC-1047-19BC-D4FFD26C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9F1E-486F-45C4-924B-9C6E6EE89D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596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AC0170D-F19C-BB5D-30EC-793DCBE33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F195075-DBE5-6E03-2D58-73036BC51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9AF9DF-3AD1-5C99-C9C1-E0FA5C6C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23A2-348E-4728-A608-AE7E88E83373}" type="datetimeFigureOut">
              <a:rPr lang="pl-PL" smtClean="0"/>
              <a:t>03.08.2025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F3EC06-1906-A977-221D-C0B46313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F7C98A7-A9EF-B446-4F44-F3D8BA93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9F1E-486F-45C4-924B-9C6E6EE89D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97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025CF8-AC47-2BBF-4C22-B2A49591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C361A1-BB8E-801A-D546-579ED2721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7C0B49-C035-ADAA-6AE2-3DA7931B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23A2-348E-4728-A608-AE7E88E83373}" type="datetimeFigureOut">
              <a:rPr lang="pl-PL" smtClean="0"/>
              <a:t>03.08.2025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7FEC93B-598D-985D-7974-D46A8A85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EB9D0F-E065-0BCD-48EF-6CC00F63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9F1E-486F-45C4-924B-9C6E6EE89D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167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D008A4-9E4D-395A-B04C-7AAE5BBE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6F329D7-7ED5-C473-23CB-FB6D948AF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292DBB-8365-A495-2D25-B828B941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23A2-348E-4728-A608-AE7E88E83373}" type="datetimeFigureOut">
              <a:rPr lang="pl-PL" smtClean="0"/>
              <a:t>03.08.2025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066C2E-9188-B6EA-D672-0DBC75BE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11AA5F5-84DF-E812-9B11-F4434E6E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9F1E-486F-45C4-924B-9C6E6EE89D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748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DD6A97-0B09-6049-433F-7025DAF5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C136C8-125C-60BA-5FE3-795A6458B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4DA3A72-F887-C871-BA06-2E20AFD22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CA0BF34-0727-A677-D6BF-274E71BD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23A2-348E-4728-A608-AE7E88E83373}" type="datetimeFigureOut">
              <a:rPr lang="pl-PL" smtClean="0"/>
              <a:t>03.08.2025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DDFC87E-D0C0-B541-3DE0-0CA882BD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436F41-2E15-9D95-865B-17E79472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9F1E-486F-45C4-924B-9C6E6EE89D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22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99DF41-98E0-1745-A766-7D738C6B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B1CBF9A-BB81-43FC-BDDF-F5A63AC2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4D2C9E0-B614-4EED-C6B1-0931B0DBE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B58D1EE-B0A6-670F-A59B-3C3D0F45E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DDCF7B83-75E5-A1CA-33DA-838A87513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D519F8F6-F9AE-ED24-48A9-2507DBD4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23A2-348E-4728-A608-AE7E88E83373}" type="datetimeFigureOut">
              <a:rPr lang="pl-PL" smtClean="0"/>
              <a:t>03.08.2025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3F66448-B776-5596-4BF5-E54FF015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69F11D1-D138-B4C7-52D5-6CD44AFC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9F1E-486F-45C4-924B-9C6E6EE89D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31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962191-4E1C-965E-A61E-AEE830F9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9CA8BE0-5048-9FF0-0CB0-DAC37B68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23A2-348E-4728-A608-AE7E88E83373}" type="datetimeFigureOut">
              <a:rPr lang="pl-PL" smtClean="0"/>
              <a:t>03.08.2025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F8F73C9-CE0B-B281-7B9D-52F0C15E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29BA64B-CB3E-E3B4-B302-EA3D7D48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9F1E-486F-45C4-924B-9C6E6EE89D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87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C7DDF8D-DED4-6E04-A351-15AB7DD2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23A2-348E-4728-A608-AE7E88E83373}" type="datetimeFigureOut">
              <a:rPr lang="pl-PL" smtClean="0"/>
              <a:t>03.08.2025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5ADA5D1-7E0A-03E3-FCFA-DE329F80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505355-B452-D6DC-3A24-AAFBF248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9F1E-486F-45C4-924B-9C6E6EE89D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68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8F8BA1-2C95-19A3-6DF7-2D08BB7A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40EEA8-2615-BCAB-5378-9A9BC822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66D981C-744C-63CB-2453-A157C677E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81DDFDE-F34D-CA75-456D-90B89628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23A2-348E-4728-A608-AE7E88E83373}" type="datetimeFigureOut">
              <a:rPr lang="pl-PL" smtClean="0"/>
              <a:t>03.08.2025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5999FF9-0C55-0E87-0F8E-A559F72A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89335A5-ADE7-E164-F100-DBE32214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9F1E-486F-45C4-924B-9C6E6EE89D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096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A0690F-8BF6-52F8-5FF1-87E12066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625EE7ED-E2AF-B368-D6D5-88544DD92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02E82BE-7358-8D7E-14F3-3296411A7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428CE5E-0178-9428-CBD1-F4BA01B5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23A2-348E-4728-A608-AE7E88E83373}" type="datetimeFigureOut">
              <a:rPr lang="pl-PL" smtClean="0"/>
              <a:t>03.08.2025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9F3096-5E49-BB5A-07C5-198F2790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D89E047-040C-0D04-8C43-6CC91B54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A9F1E-486F-45C4-924B-9C6E6EE89D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865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336310A-626A-25C4-903F-128A30BE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78C02D-1E6C-2A18-A7F3-B80A12C04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628801-4330-DDF8-9DFD-FCE2E1823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E23A2-348E-4728-A608-AE7E88E83373}" type="datetimeFigureOut">
              <a:rPr lang="pl-PL" smtClean="0"/>
              <a:t>03.08.2025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7D0ADB-54B6-F3B5-9A27-0CAA93E58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A9A6D9-3B85-8D8E-6DA9-6B7CCF788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A9F1E-486F-45C4-924B-9C6E6EE89D4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237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braz 7" descr="Obraz zawierający Czcionka, Grafika, tekst, projekt graficzny&#10;&#10;Zawartość wygenerowana przez AI może być niepoprawna.">
            <a:extLst>
              <a:ext uri="{FF2B5EF4-FFF2-40B4-BE49-F238E27FC236}">
                <a16:creationId xmlns:a16="http://schemas.microsoft.com/office/drawing/2014/main" id="{488EB658-34B4-58F5-BB9B-7C55C7405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021" y="643467"/>
            <a:ext cx="10037957" cy="5571065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2" descr="Dino Polska – Wikipedia, wolna encyklopedia">
            <a:extLst>
              <a:ext uri="{FF2B5EF4-FFF2-40B4-BE49-F238E27FC236}">
                <a16:creationId xmlns:a16="http://schemas.microsoft.com/office/drawing/2014/main" id="{CA173D15-879E-6AF1-A6AF-743CAFF6B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" name="AutoShape 4" descr="Dino Polska – Wikipedia, wolna encyklopedia">
            <a:extLst>
              <a:ext uri="{FF2B5EF4-FFF2-40B4-BE49-F238E27FC236}">
                <a16:creationId xmlns:a16="http://schemas.microsoft.com/office/drawing/2014/main" id="{5DFA98C3-4B85-EF10-C7F6-D23C810E56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142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0B8ED6B-3CE3-DE2F-F241-892F06E3C6FB}"/>
              </a:ext>
            </a:extLst>
          </p:cNvPr>
          <p:cNvSpPr txBox="1"/>
          <p:nvPr/>
        </p:nvSpPr>
        <p:spPr>
          <a:xfrm>
            <a:off x="1097860" y="2296870"/>
            <a:ext cx="60944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l-PL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Wizualizacja: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Górny pasek z 4 dużymi kaflami KPI (Przychody, EBIT, Zysk netto, Marża netto)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Wykres liniowy 2017–2025: przychody i zysk netto (oś czasu – kwartały)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87401A4-DA96-ACD8-4A21-308A7A2B4D2B}"/>
              </a:ext>
            </a:extLst>
          </p:cNvPr>
          <p:cNvSpPr txBox="1"/>
          <p:nvPr/>
        </p:nvSpPr>
        <p:spPr>
          <a:xfrm>
            <a:off x="1097860" y="945123"/>
            <a:ext cx="60944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l-PL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Wskaźniki:</a:t>
            </a:r>
            <a:endParaRPr lang="pl-PL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Przychody całkowite w ostatnim kwartale (zmiana % k/k, r/r)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EBIT (zmiana % k/k, r/r)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Zysk netto (zmiana % k/k, r/r)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Marża netto = Zysk netto / Przychody</a:t>
            </a:r>
          </a:p>
          <a:p>
            <a:pPr marL="0" indent="0">
              <a:buNone/>
            </a:pPr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CAGR przychodów i zysku netto (od 2017 do najnowszego kwartału</a:t>
            </a:r>
            <a:r>
              <a:rPr lang="pl-PL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88F23A72-F1EE-2AAC-2473-986AEFBEED28}"/>
              </a:ext>
            </a:extLst>
          </p:cNvPr>
          <p:cNvSpPr txBox="1"/>
          <p:nvPr/>
        </p:nvSpPr>
        <p:spPr>
          <a:xfrm>
            <a:off x="1097860" y="454286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Przegląd kluczowych KPI w latach 2017–2025</a:t>
            </a:r>
            <a:endParaRPr lang="pl-PL" sz="2000" dirty="0">
              <a:solidFill>
                <a:srgbClr val="FF0000"/>
              </a:solidFill>
            </a:endParaRPr>
          </a:p>
        </p:txBody>
      </p:sp>
      <p:pic>
        <p:nvPicPr>
          <p:cNvPr id="3" name="Obraz 2" descr="Obraz zawierający tekst, zrzut ekranu, linia, Wykres">
            <a:extLst>
              <a:ext uri="{FF2B5EF4-FFF2-40B4-BE49-F238E27FC236}">
                <a16:creationId xmlns:a16="http://schemas.microsoft.com/office/drawing/2014/main" id="{31156711-CFB9-A153-68E1-3048F0E89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21" y="4447554"/>
            <a:ext cx="4765953" cy="2382977"/>
          </a:xfrm>
          <a:prstGeom prst="rect">
            <a:avLst/>
          </a:prstGeom>
        </p:spPr>
      </p:pic>
      <p:pic>
        <p:nvPicPr>
          <p:cNvPr id="9" name="Obraz 8" descr="Obraz zawierający zrzut ekranu, Czcionka, Grafika, czarne&#10;&#10;Zawartość wygenerowana przez AI może być niepoprawna.">
            <a:extLst>
              <a:ext uri="{FF2B5EF4-FFF2-40B4-BE49-F238E27FC236}">
                <a16:creationId xmlns:a16="http://schemas.microsoft.com/office/drawing/2014/main" id="{57E0DFC5-7079-383C-EEDB-B1E2F535B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59" y="3076068"/>
            <a:ext cx="2285811" cy="1371487"/>
          </a:xfrm>
          <a:prstGeom prst="rect">
            <a:avLst/>
          </a:prstGeom>
        </p:spPr>
      </p:pic>
      <p:pic>
        <p:nvPicPr>
          <p:cNvPr id="17" name="Obraz 16" descr="Obraz zawierający zrzut ekranu, Czcionka, Grafika, czarne&#10;&#10;Zawartość wygenerowana przez AI może być niepoprawna.">
            <a:extLst>
              <a:ext uri="{FF2B5EF4-FFF2-40B4-BE49-F238E27FC236}">
                <a16:creationId xmlns:a16="http://schemas.microsoft.com/office/drawing/2014/main" id="{823012CD-B737-4727-25D6-A39D40939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031" y="3076068"/>
            <a:ext cx="2285811" cy="1371487"/>
          </a:xfrm>
          <a:prstGeom prst="rect">
            <a:avLst/>
          </a:prstGeom>
        </p:spPr>
      </p:pic>
      <p:pic>
        <p:nvPicPr>
          <p:cNvPr id="24" name="Obraz 23" descr="Obraz zawierający zrzut ekranu, Czcionka, czarne, Grafika&#10;&#10;Zawartość wygenerowana przez AI może być niepoprawna.">
            <a:extLst>
              <a:ext uri="{FF2B5EF4-FFF2-40B4-BE49-F238E27FC236}">
                <a16:creationId xmlns:a16="http://schemas.microsoft.com/office/drawing/2014/main" id="{6A31FEB8-E109-850E-585D-9B015F4303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21" y="3089393"/>
            <a:ext cx="2285811" cy="1371487"/>
          </a:xfrm>
          <a:prstGeom prst="rect">
            <a:avLst/>
          </a:prstGeom>
        </p:spPr>
      </p:pic>
      <p:pic>
        <p:nvPicPr>
          <p:cNvPr id="26" name="Obraz 25" descr="Obraz zawierający zrzut ekranu, czarne, Czcionka, Grafika&#10;&#10;Zawartość wygenerowana przez AI może być niepoprawna.">
            <a:extLst>
              <a:ext uri="{FF2B5EF4-FFF2-40B4-BE49-F238E27FC236}">
                <a16:creationId xmlns:a16="http://schemas.microsoft.com/office/drawing/2014/main" id="{ADA2E4C5-9513-A077-4327-6312C4E81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08" y="3076067"/>
            <a:ext cx="2285811" cy="137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0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7D8E96-7EB0-0CC2-5439-96380C2B6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C6E846-B791-699B-F672-BB6E89414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FCFC34-A882-E391-4315-F82CD853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A305EC-9E5D-4A9D-E066-3AA78906D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F28935-DBAF-480B-D620-82F8EB552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99B27-A7FA-518C-7463-E6105A500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2A21E67-898B-E157-C63E-B62C6F6F8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471204-566F-2F1C-D5B7-D7EA32E46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58450F-328E-708B-4502-D182EEF0E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B0301A4-D2EF-BDA6-0A3E-4BAD5ED89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259287D-7CAF-DA38-6D59-A77F10592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157137C-1420-8092-8F98-E358C422F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76C40D1-512B-605F-E8A7-F94680F5B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44B130B-5FA3-900A-058B-4463BD192656}"/>
              </a:ext>
            </a:extLst>
          </p:cNvPr>
          <p:cNvSpPr txBox="1"/>
          <p:nvPr/>
        </p:nvSpPr>
        <p:spPr>
          <a:xfrm>
            <a:off x="1097860" y="2296870"/>
            <a:ext cx="60944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Wizualizacja</a:t>
            </a:r>
            <a:endParaRPr lang="pl-PL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Wykres kolumnowy: Przychody vs Koszty</a:t>
            </a:r>
          </a:p>
          <a:p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 wartości + zmiany %</a:t>
            </a:r>
          </a:p>
          <a:p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Udział kosztów w przychodach (%)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417A95F-9AD6-8432-DEAF-E7C7877395EB}"/>
              </a:ext>
            </a:extLst>
          </p:cNvPr>
          <p:cNvSpPr txBox="1"/>
          <p:nvPr/>
        </p:nvSpPr>
        <p:spPr>
          <a:xfrm>
            <a:off x="1097860" y="945123"/>
            <a:ext cx="60944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Wskaźniki</a:t>
            </a:r>
            <a:endParaRPr lang="pl-PL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Przychody w każdym kwartale (2017–2025)</a:t>
            </a:r>
          </a:p>
          <a:p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Koszty własne sprzedaży (COGS)</a:t>
            </a:r>
          </a:p>
          <a:p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Koszty operacyjne</a:t>
            </a:r>
          </a:p>
          <a:p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Zmiana % k/k i r/r dla każdej kategorii</a:t>
            </a:r>
          </a:p>
          <a:p>
            <a:pPr marL="0" indent="0">
              <a:buNone/>
            </a:pP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3A81793-B164-A6B0-3126-281B375C9020}"/>
              </a:ext>
            </a:extLst>
          </p:cNvPr>
          <p:cNvSpPr txBox="1"/>
          <p:nvPr/>
        </p:nvSpPr>
        <p:spPr>
          <a:xfrm>
            <a:off x="1097860" y="454286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Dynamika przychodów i kosztów</a:t>
            </a:r>
            <a:endParaRPr lang="pl-PL" sz="2000" dirty="0">
              <a:solidFill>
                <a:srgbClr val="FF0000"/>
              </a:solidFill>
            </a:endParaRPr>
          </a:p>
        </p:txBody>
      </p:sp>
      <p:pic>
        <p:nvPicPr>
          <p:cNvPr id="3" name="Obraz 2" descr="Obraz zawierający zrzut ekranu, tekst, design">
            <a:extLst>
              <a:ext uri="{FF2B5EF4-FFF2-40B4-BE49-F238E27FC236}">
                <a16:creationId xmlns:a16="http://schemas.microsoft.com/office/drawing/2014/main" id="{B8EC74E4-AB88-0E99-0365-769009370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765" y="887351"/>
            <a:ext cx="4014122" cy="2007061"/>
          </a:xfrm>
          <a:prstGeom prst="rect">
            <a:avLst/>
          </a:prstGeom>
        </p:spPr>
      </p:pic>
      <p:pic>
        <p:nvPicPr>
          <p:cNvPr id="9" name="Obraz 8" descr="Obraz zawierający tekst, zrzut ekranu, numer, linia">
            <a:extLst>
              <a:ext uri="{FF2B5EF4-FFF2-40B4-BE49-F238E27FC236}">
                <a16:creationId xmlns:a16="http://schemas.microsoft.com/office/drawing/2014/main" id="{9E04B587-24C2-F5EC-7C19-DA535840A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98" y="2944849"/>
            <a:ext cx="3764255" cy="1487859"/>
          </a:xfrm>
          <a:prstGeom prst="rect">
            <a:avLst/>
          </a:prstGeom>
        </p:spPr>
      </p:pic>
      <p:pic>
        <p:nvPicPr>
          <p:cNvPr id="17" name="Obraz 16" descr="Obraz zawierający linia, Wykres, zrzut ekranu, diagram">
            <a:extLst>
              <a:ext uri="{FF2B5EF4-FFF2-40B4-BE49-F238E27FC236}">
                <a16:creationId xmlns:a16="http://schemas.microsoft.com/office/drawing/2014/main" id="{EFAEBAA1-668E-2A8E-DF10-7FBADEDAF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97" y="4704290"/>
            <a:ext cx="3764255" cy="188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9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65ECD3-96B4-B8B1-96CE-A77C415F0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992DB0-CD1D-CC71-1F58-7ADBADE04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2D9C5-2222-4045-97DD-865D248D7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B1A8BF-1CDE-B698-E2DB-BEA72473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B4FD08-7C30-6982-AC24-FC54DE247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FCF96C3-2EC7-F646-24C8-D0A2E4ED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F2B3113-8752-6277-A6D1-7EBDBB362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E4084B-ED85-3D97-E7F3-6DB1DDCC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6F02845-DE89-591C-3155-88D744C9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F612C2-E4BC-6957-7A65-61C670D6D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026083-E7C7-2DD5-18B0-BC86DF202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BC10C4A-D1FC-9EBF-1153-87F652858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A42A14-96ED-B35D-4A7B-7B213AE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94B857B-AC33-0912-7FE0-F01C33955943}"/>
              </a:ext>
            </a:extLst>
          </p:cNvPr>
          <p:cNvSpPr txBox="1"/>
          <p:nvPr/>
        </p:nvSpPr>
        <p:spPr>
          <a:xfrm>
            <a:off x="1097860" y="2296870"/>
            <a:ext cx="60944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400" b="1" dirty="0">
                <a:solidFill>
                  <a:srgbClr val="00B050"/>
                </a:solidFill>
                <a:latin typeface="Arial" panose="020B0604020202020204" pitchFamily="34" charset="0"/>
              </a:rPr>
              <a:t>Wizualizacja:</a:t>
            </a:r>
            <a:endParaRPr lang="pl-PL" altLang="pl-PL" sz="14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400" dirty="0">
                <a:solidFill>
                  <a:srgbClr val="00B050"/>
                </a:solidFill>
                <a:latin typeface="Arial" panose="020B0604020202020204" pitchFamily="34" charset="0"/>
              </a:rPr>
              <a:t>Kafle z aktualnymi wartościami marż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400" dirty="0">
                <a:solidFill>
                  <a:srgbClr val="00B050"/>
                </a:solidFill>
                <a:latin typeface="Arial" panose="020B0604020202020204" pitchFamily="34" charset="0"/>
              </a:rPr>
              <a:t>Wykres liniowy marż w czasie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400" dirty="0">
                <a:solidFill>
                  <a:srgbClr val="00B050"/>
                </a:solidFill>
                <a:latin typeface="Arial" panose="020B0604020202020204" pitchFamily="34" charset="0"/>
              </a:rPr>
              <a:t>Mała tabelka pokazująca zmiany marż % k/k i r/r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6F375F7-D995-BF2C-EDA6-2A0195411771}"/>
              </a:ext>
            </a:extLst>
          </p:cNvPr>
          <p:cNvSpPr txBox="1"/>
          <p:nvPr/>
        </p:nvSpPr>
        <p:spPr>
          <a:xfrm>
            <a:off x="1097860" y="945123"/>
            <a:ext cx="609447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400" b="1" dirty="0">
                <a:solidFill>
                  <a:srgbClr val="00B050"/>
                </a:solidFill>
                <a:latin typeface="Arial" panose="020B0604020202020204" pitchFamily="34" charset="0"/>
              </a:rPr>
              <a:t>Wskaźniki: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400" dirty="0">
                <a:solidFill>
                  <a:srgbClr val="00B050"/>
                </a:solidFill>
                <a:latin typeface="Arial" panose="020B0604020202020204" pitchFamily="34" charset="0"/>
              </a:rPr>
              <a:t>Marża operacyjna = EBIT / Przychody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400" dirty="0">
                <a:solidFill>
                  <a:srgbClr val="00B050"/>
                </a:solidFill>
                <a:latin typeface="Arial" panose="020B0604020202020204" pitchFamily="34" charset="0"/>
              </a:rPr>
              <a:t>Marża netto = Zysk netto / Przychody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400" dirty="0">
                <a:solidFill>
                  <a:srgbClr val="00B050"/>
                </a:solidFill>
                <a:latin typeface="Arial" panose="020B0604020202020204" pitchFamily="34" charset="0"/>
              </a:rPr>
              <a:t>Trendy 2017–2025</a:t>
            </a:r>
          </a:p>
          <a:p>
            <a:pPr marL="0" indent="0">
              <a:buNone/>
            </a:pP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8B87CD3-6F3E-08D5-65AE-81CAFD357328}"/>
              </a:ext>
            </a:extLst>
          </p:cNvPr>
          <p:cNvSpPr txBox="1"/>
          <p:nvPr/>
        </p:nvSpPr>
        <p:spPr>
          <a:xfrm>
            <a:off x="1097860" y="454286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Marże</a:t>
            </a:r>
            <a:endParaRPr lang="pl-PL" sz="2000" dirty="0">
              <a:solidFill>
                <a:srgbClr val="FF0000"/>
              </a:solidFill>
            </a:endParaRPr>
          </a:p>
        </p:txBody>
      </p:sp>
      <p:pic>
        <p:nvPicPr>
          <p:cNvPr id="3" name="Obraz 2" descr="Obraz zawierający zrzut ekranu, Czcionka, tekst, czarne">
            <a:extLst>
              <a:ext uri="{FF2B5EF4-FFF2-40B4-BE49-F238E27FC236}">
                <a16:creationId xmlns:a16="http://schemas.microsoft.com/office/drawing/2014/main" id="{C263E4E0-183A-A2A0-BB65-D50E8460A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95" y="3402395"/>
            <a:ext cx="1590180" cy="954108"/>
          </a:xfrm>
          <a:prstGeom prst="rect">
            <a:avLst/>
          </a:prstGeom>
        </p:spPr>
      </p:pic>
      <p:pic>
        <p:nvPicPr>
          <p:cNvPr id="9" name="Obraz 8" descr="Obraz zawierający zrzut ekranu, czarne, Czcionka, design&#10;&#10;Zawartość wygenerowana przez AI może być niepoprawna.">
            <a:extLst>
              <a:ext uri="{FF2B5EF4-FFF2-40B4-BE49-F238E27FC236}">
                <a16:creationId xmlns:a16="http://schemas.microsoft.com/office/drawing/2014/main" id="{8E429FCB-9C52-C905-854A-FCB0049FB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59" y="3402392"/>
            <a:ext cx="1590180" cy="954108"/>
          </a:xfrm>
          <a:prstGeom prst="rect">
            <a:avLst/>
          </a:prstGeom>
        </p:spPr>
      </p:pic>
      <p:pic>
        <p:nvPicPr>
          <p:cNvPr id="17" name="Obraz 16" descr="Obraz zawierający tekst, Czcionka, zrzut ekranu, linia">
            <a:extLst>
              <a:ext uri="{FF2B5EF4-FFF2-40B4-BE49-F238E27FC236}">
                <a16:creationId xmlns:a16="http://schemas.microsoft.com/office/drawing/2014/main" id="{3B460A88-09ED-885C-DE10-28E6FD5490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026" y="2309290"/>
            <a:ext cx="4290548" cy="1716219"/>
          </a:xfrm>
          <a:prstGeom prst="rect">
            <a:avLst/>
          </a:prstGeom>
        </p:spPr>
      </p:pic>
      <p:pic>
        <p:nvPicPr>
          <p:cNvPr id="24" name="Obraz 23" descr="Obraz zawierający tekst, zrzut ekranu, numer, Czcionka">
            <a:extLst>
              <a:ext uri="{FF2B5EF4-FFF2-40B4-BE49-F238E27FC236}">
                <a16:creationId xmlns:a16="http://schemas.microsoft.com/office/drawing/2014/main" id="{E1D5AC26-B121-A007-3F51-ED9AB16D3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026" y="4025509"/>
            <a:ext cx="5837519" cy="254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F9D21E-EDBB-DA38-22D7-0F2E6CF48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4A7748C-13FC-4702-40B2-7B25E6B20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6259-7439-6775-3573-DC08FD0C7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05C081-A814-DD62-68E8-5F30C39E3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0FFD88-3839-3678-8257-F9F10B868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2459867-B803-11D6-BED2-784634389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E2F3A3-83ED-6812-1EC2-D5AFE2738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E37D059-34E7-7DD1-79D0-59986A1A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603FAB-6D9C-02AE-043B-7C065FF56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6EF836B-AF57-8088-19D7-BB3A8D83F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D8C3248-113C-BF81-4599-EB1F2276B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59B5EB-11E6-C515-E834-49C753C18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EFD3125-3AA7-9D3A-2BCC-B2B4CED3D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5182798-63AC-3FD5-2688-0A0F57BA0C0A}"/>
              </a:ext>
            </a:extLst>
          </p:cNvPr>
          <p:cNvSpPr txBox="1"/>
          <p:nvPr/>
        </p:nvSpPr>
        <p:spPr>
          <a:xfrm>
            <a:off x="1097860" y="2296870"/>
            <a:ext cx="609447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Wizualizacja:</a:t>
            </a:r>
            <a:endParaRPr lang="pl-PL" altLang="pl-PL" sz="1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kafle KPI: CAGR przychodów, CAGR EBITDA, CAGR zysku netto</a:t>
            </a:r>
          </a:p>
          <a:p>
            <a:pPr lvl="0"/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Wykres liniowy liczby sklepów (2017–2025)</a:t>
            </a:r>
          </a:p>
          <a:p>
            <a:pPr lvl="0"/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Wskaźnik sprzedaży na sklep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altLang="pl-PL" sz="1200" dirty="0">
              <a:latin typeface="Arial" panose="020B060402020202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3083EFF-887F-3373-5340-AFC29FCB7803}"/>
              </a:ext>
            </a:extLst>
          </p:cNvPr>
          <p:cNvSpPr txBox="1"/>
          <p:nvPr/>
        </p:nvSpPr>
        <p:spPr>
          <a:xfrm>
            <a:off x="1097860" y="945123"/>
            <a:ext cx="609447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pl-PL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Wskaźniki:</a:t>
            </a:r>
          </a:p>
          <a:p>
            <a:pPr lvl="0"/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CAGR przychodów, CAGR EBITDA, CAGR zysku netto</a:t>
            </a:r>
          </a:p>
          <a:p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Liczba sklepów w każdym roku </a:t>
            </a:r>
          </a:p>
          <a:p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Sprzedaż na sklep </a:t>
            </a:r>
          </a:p>
          <a:p>
            <a:pPr marL="0" indent="0">
              <a:buNone/>
            </a:pPr>
            <a:endParaRPr 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1C577BF-4C0E-7F53-9EB3-5E79E00337C1}"/>
              </a:ext>
            </a:extLst>
          </p:cNvPr>
          <p:cNvSpPr txBox="1"/>
          <p:nvPr/>
        </p:nvSpPr>
        <p:spPr>
          <a:xfrm>
            <a:off x="1097860" y="454286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Dodatkowe</a:t>
            </a:r>
            <a:endParaRPr lang="pl-PL" sz="2000" dirty="0">
              <a:solidFill>
                <a:srgbClr val="FF0000"/>
              </a:solidFill>
            </a:endParaRPr>
          </a:p>
        </p:txBody>
      </p:sp>
      <p:pic>
        <p:nvPicPr>
          <p:cNvPr id="3" name="Obraz 2" descr="Obraz zawierający zrzut ekranu, Czcionka, czarne, Grafika">
            <a:extLst>
              <a:ext uri="{FF2B5EF4-FFF2-40B4-BE49-F238E27FC236}">
                <a16:creationId xmlns:a16="http://schemas.microsoft.com/office/drawing/2014/main" id="{2BA8081F-2DEF-E1A7-A445-09C234837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46" y="3032695"/>
            <a:ext cx="2299441" cy="1231844"/>
          </a:xfrm>
          <a:prstGeom prst="rect">
            <a:avLst/>
          </a:prstGeom>
        </p:spPr>
      </p:pic>
      <p:pic>
        <p:nvPicPr>
          <p:cNvPr id="9" name="Obraz 8" descr="Obraz zawierający zrzut ekranu, Czcionka, czarne, Grafika">
            <a:extLst>
              <a:ext uri="{FF2B5EF4-FFF2-40B4-BE49-F238E27FC236}">
                <a16:creationId xmlns:a16="http://schemas.microsoft.com/office/drawing/2014/main" id="{A3F0D35E-2827-C84D-94C6-45F938E61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00" y="3079230"/>
            <a:ext cx="2125711" cy="1138774"/>
          </a:xfrm>
          <a:prstGeom prst="rect">
            <a:avLst/>
          </a:prstGeom>
        </p:spPr>
      </p:pic>
      <p:pic>
        <p:nvPicPr>
          <p:cNvPr id="17" name="Obraz 16" descr="Obraz zawierający zrzut ekranu, Czcionka, czarne, Grafika">
            <a:extLst>
              <a:ext uri="{FF2B5EF4-FFF2-40B4-BE49-F238E27FC236}">
                <a16:creationId xmlns:a16="http://schemas.microsoft.com/office/drawing/2014/main" id="{41652002-890A-B09D-06F9-117BDC7D0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428" y="3055434"/>
            <a:ext cx="2212574" cy="1185308"/>
          </a:xfrm>
          <a:prstGeom prst="rect">
            <a:avLst/>
          </a:prstGeom>
        </p:spPr>
      </p:pic>
      <p:pic>
        <p:nvPicPr>
          <p:cNvPr id="24" name="Obraz 23" descr="Obraz zawierający linia, zrzut ekranu, Wykres, diagram">
            <a:extLst>
              <a:ext uri="{FF2B5EF4-FFF2-40B4-BE49-F238E27FC236}">
                <a16:creationId xmlns:a16="http://schemas.microsoft.com/office/drawing/2014/main" id="{06DF045E-3598-74E9-EA95-F2A840384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09" y="3455568"/>
            <a:ext cx="5581474" cy="279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04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267640-8512-0DDD-F904-8F3929ABA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76122B-A796-C974-6B8A-2289D1F1F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51EE04-1B21-5147-73FB-39DD4A2CD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A58785-6CED-110C-0E00-66949615B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635325-DA13-1846-7A95-0D4CB9803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FE6AD21-669A-D2A0-35A7-5D5098FF3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C0A16E-E908-AB80-D2AC-837E09D2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F36ED9-88D3-FAB9-1158-DB88D0A6C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C4B297-9F1A-F78F-5AFC-E3C56BCA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2D4591-150F-5208-A097-00ABAF19E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06120A-F536-BAF5-E4D7-D6CF8CBC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F7257ED-7CB9-693C-52E0-EC6BE1EAE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6A218A-2F64-3DFE-F4AC-950756F5C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DF32C04-7FEE-CBD7-F254-462A04FCB3D5}"/>
              </a:ext>
            </a:extLst>
          </p:cNvPr>
          <p:cNvSpPr txBox="1"/>
          <p:nvPr/>
        </p:nvSpPr>
        <p:spPr>
          <a:xfrm>
            <a:off x="1097860" y="945123"/>
            <a:ext cx="60944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 z pełnym rachunkiem wyników </a:t>
            </a:r>
          </a:p>
          <a:p>
            <a:pPr lvl="0"/>
            <a:r>
              <a:rPr lang="pl-PL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Kolumny z wartościami nominalnymi i zmianami %</a:t>
            </a:r>
          </a:p>
          <a:p>
            <a:pPr marL="0" indent="0">
              <a:buNone/>
            </a:pPr>
            <a:endParaRPr lang="pl-PL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D878AD06-679B-C52E-ACE0-8B0629661C35}"/>
              </a:ext>
            </a:extLst>
          </p:cNvPr>
          <p:cNvSpPr txBox="1"/>
          <p:nvPr/>
        </p:nvSpPr>
        <p:spPr>
          <a:xfrm>
            <a:off x="1097860" y="454286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Szczegółowy </a:t>
            </a:r>
            <a:r>
              <a:rPr lang="pl-PL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RZiS</a:t>
            </a:r>
            <a:r>
              <a:rPr lang="pl-PL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(ostatnie 4 kwartały)</a:t>
            </a:r>
            <a:endParaRPr lang="pl-PL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0335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265</Words>
  <Application>Microsoft Office PowerPoint</Application>
  <PresentationFormat>Panoramiczny</PresentationFormat>
  <Paragraphs>47</Paragraphs>
  <Slides>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virtulink2</dc:creator>
  <cp:lastModifiedBy>virtulink2</cp:lastModifiedBy>
  <cp:revision>5</cp:revision>
  <dcterms:created xsi:type="dcterms:W3CDTF">2025-07-30T16:19:01Z</dcterms:created>
  <dcterms:modified xsi:type="dcterms:W3CDTF">2025-08-03T14:12:53Z</dcterms:modified>
</cp:coreProperties>
</file>