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980E14C-A0B4-4797-AD17-B0F7360E116E}" type="slidenum">
              <a:rPr lang="en-A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A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68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92CEC27-AA16-440E-8DAC-2AEBFF80D362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583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86EE5F4-B25E-4EF5-883A-272387378FD1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23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8830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94C5825-B07E-4F2A-8236-9416FF869DEB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24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14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5C0F1FF-BE1F-470C-8A30-031F89D60195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25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0018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AU" sz="1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TRAINER TO DO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Show them the form to add accounts to an existing project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Notes to Students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Pick INTERSECT under partner/scheme on the first page of the project registration form or else you won’t get access to Orange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If you are unsure about which machine to use, email hpc_support first as they can advi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IF they are applying outside the Merit Allocation Scheme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Mid term applications can be made at any time, but are limited to 20K SUs/q. More can be allocated during the midterm adjustment 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They can be allocated a small project (max 500) outside of the RAR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Mention Orange in the 1</a:t>
            </a:r>
            <a:r>
              <a:rPr lang="en-AU" sz="12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st</a:t>
            </a:r>
            <a:r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line of the description field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0E0AFA3-D13C-4AA5-A192-C60B0BA739F9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30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53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5640">
              <a:lnSpc>
                <a:spcPct val="100000"/>
              </a:lnSpc>
            </a:pPr>
            <a:r>
              <a:rPr lang="en-A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Parallelism</a:t>
            </a:r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HPC systems often derive their computational power from exploiting </a:t>
            </a:r>
            <a:r>
              <a:rPr lang="en-A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parallelism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 meaning the ability to work on many computational tasks at the same time. An application or algorithm that does not exploit parallelism is usually called </a:t>
            </a:r>
            <a:r>
              <a:rPr lang="en-A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sequential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lang="en-AU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serial</a:t>
            </a: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because it has to execute tasks individually in a sequence or series.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Modern laptops and desktops have some limited support for parallelism because of the popularity of multi-core processors. These processors can run a handful of concurrent tasks, which improves the performance of multi-tasking, e.g. running your web browser, word processor, email client, and other desktop applications at the same time.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However, HPC systems typically offer parallelism at a much larger scale, with hundreds, thousands, or (soon) even millions of tasks running concurrently. Parallelism at this scale poses many challenges. Some algorithms have difficult-to-remove bottlenecks, or serialization points, where a single task must complete before any other tasks can begin. In other cases, tasks may need to share the same data or modify data in a carefully coordinated order. Writing parallel software can be challenging, and many existing software packages do not already support parallelism. Sometimes “parallelizing” an existing software package or algorithm requires a substantial investment in research and development. 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other cases, computational problems parallelize easily, because the nature of the problem is such that it can be broken into many small task that are independent of each other. A problem of this type is sometimes called “embarrassingly parallel,” because it is so straightforward or simple to implement that it does not require substantial research</a:t>
            </a:r>
          </a:p>
        </p:txBody>
      </p:sp>
      <p:sp>
        <p:nvSpPr>
          <p:cNvPr id="256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2A7E9FD-D020-41D1-883F-DABE3D4C926B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76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 program that can be recompiled or reconfigured to use optimized numerical libraries that are available on NCI systems but not on your own system.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want to run a software package that is impractical to install or support on your own system.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 "parallel” problem: for instance, you have a single application that needs to be rerun many times with different parameters.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 serial application that you would like to run faster, and you are prepared to invest in rewriting or redesigning it to expose more parallelism; you may also need access to a parallel platform to test and debug the program during development.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an application that has already been designed with parallelism and you would like to put it into production on NCI's cluster.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an application that requires a large allocation of memory and it can fit on NCI's large-memory nodes, which have 64GB or 128GB of system memory.</a:t>
            </a: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You have an I/O-intensive application that will benefit from NCI's high-performance file-systems, which can access data at much higher rates than conventional laptops and workstations</a:t>
            </a:r>
          </a:p>
        </p:txBody>
      </p:sp>
      <p:sp>
        <p:nvSpPr>
          <p:cNvPr id="258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AEC0969-C27B-4BD3-A728-D8D331107B5B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36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3B1C42B-8E51-447B-B343-E1A538D99D88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5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3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2F58274-3B43-4A8A-93FB-2B707A2D9F14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408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0CF20E5-B0B2-4BC3-BE27-A1150EE7C1ED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16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51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B6490A1-9A4E-4505-BE40-6B6AEB2F7085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18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075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2A62E7C-CF51-40C5-A7CC-DB6B8FA6845C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19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888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Whole slide needs changing.</a:t>
            </a:r>
          </a:p>
        </p:txBody>
      </p:sp>
      <p:sp>
        <p:nvSpPr>
          <p:cNvPr id="270" name="CustomShape 2"/>
          <p:cNvSpPr/>
          <p:nvPr/>
        </p:nvSpPr>
        <p:spPr>
          <a:xfrm>
            <a:off x="4281480" y="10155240"/>
            <a:ext cx="3275640" cy="5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E146C87-C989-4788-8675-45CCD3C06FF5}" type="slidenum">
              <a:rPr lang="en-AU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22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64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136" name="Picture 135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A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/>
          <p:cNvPicPr/>
          <p:nvPr/>
        </p:nvPicPr>
        <p:blipFill>
          <a:blip r:embed="rId14"/>
          <a:stretch/>
        </p:blipFill>
        <p:spPr>
          <a:xfrm>
            <a:off x="6934320" y="380880"/>
            <a:ext cx="1726200" cy="1370520"/>
          </a:xfrm>
          <a:prstGeom prst="rect">
            <a:avLst/>
          </a:prstGeom>
          <a:ln w="9360">
            <a:noFill/>
          </a:ln>
        </p:spPr>
      </p:pic>
      <p:sp>
        <p:nvSpPr>
          <p:cNvPr id="24" name="Line 1"/>
          <p:cNvSpPr/>
          <p:nvPr/>
        </p:nvSpPr>
        <p:spPr>
          <a:xfrm>
            <a:off x="0" y="5599080"/>
            <a:ext cx="915012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2"/>
          <p:cNvSpPr/>
          <p:nvPr/>
        </p:nvSpPr>
        <p:spPr>
          <a:xfrm>
            <a:off x="0" y="5878440"/>
            <a:ext cx="914868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1440" y="5740200"/>
            <a:ext cx="914868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4"/>
          <p:cNvSpPr/>
          <p:nvPr/>
        </p:nvSpPr>
        <p:spPr>
          <a:xfrm>
            <a:off x="0" y="5670360"/>
            <a:ext cx="915012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Line 5"/>
          <p:cNvSpPr/>
          <p:nvPr/>
        </p:nvSpPr>
        <p:spPr>
          <a:xfrm>
            <a:off x="0" y="5808600"/>
            <a:ext cx="9148680" cy="360"/>
          </a:xfrm>
          <a:prstGeom prst="line">
            <a:avLst/>
          </a:prstGeom>
          <a:ln w="19080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6"/>
          <p:cNvSpPr/>
          <p:nvPr/>
        </p:nvSpPr>
        <p:spPr>
          <a:xfrm>
            <a:off x="0" y="5949720"/>
            <a:ext cx="914688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Line 7"/>
          <p:cNvSpPr/>
          <p:nvPr/>
        </p:nvSpPr>
        <p:spPr>
          <a:xfrm>
            <a:off x="0" y="6229080"/>
            <a:ext cx="914544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8"/>
          <p:cNvSpPr/>
          <p:nvPr/>
        </p:nvSpPr>
        <p:spPr>
          <a:xfrm>
            <a:off x="1440" y="6091200"/>
            <a:ext cx="914544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9"/>
          <p:cNvSpPr/>
          <p:nvPr/>
        </p:nvSpPr>
        <p:spPr>
          <a:xfrm>
            <a:off x="0" y="6021360"/>
            <a:ext cx="914688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0"/>
          <p:cNvSpPr/>
          <p:nvPr/>
        </p:nvSpPr>
        <p:spPr>
          <a:xfrm>
            <a:off x="0" y="6159240"/>
            <a:ext cx="9145440" cy="360"/>
          </a:xfrm>
          <a:prstGeom prst="line">
            <a:avLst/>
          </a:prstGeom>
          <a:ln w="19080">
            <a:solidFill>
              <a:schemeClr val="accent6">
                <a:lumMod val="40000"/>
                <a:lumOff val="6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1"/>
          <p:cNvSpPr/>
          <p:nvPr/>
        </p:nvSpPr>
        <p:spPr>
          <a:xfrm>
            <a:off x="0" y="6225840"/>
            <a:ext cx="915012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2"/>
          <p:cNvSpPr/>
          <p:nvPr/>
        </p:nvSpPr>
        <p:spPr>
          <a:xfrm>
            <a:off x="0" y="6507000"/>
            <a:ext cx="914868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3"/>
          <p:cNvSpPr/>
          <p:nvPr/>
        </p:nvSpPr>
        <p:spPr>
          <a:xfrm>
            <a:off x="1440" y="6367320"/>
            <a:ext cx="914868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4"/>
          <p:cNvSpPr/>
          <p:nvPr/>
        </p:nvSpPr>
        <p:spPr>
          <a:xfrm>
            <a:off x="0" y="6298920"/>
            <a:ext cx="915012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5"/>
          <p:cNvSpPr/>
          <p:nvPr/>
        </p:nvSpPr>
        <p:spPr>
          <a:xfrm>
            <a:off x="0" y="6437160"/>
            <a:ext cx="9148680" cy="360"/>
          </a:xfrm>
          <a:prstGeom prst="line">
            <a:avLst/>
          </a:prstGeom>
          <a:ln w="19080"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16"/>
          <p:cNvSpPr/>
          <p:nvPr/>
        </p:nvSpPr>
        <p:spPr>
          <a:xfrm>
            <a:off x="0" y="6578280"/>
            <a:ext cx="91440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Line 17"/>
          <p:cNvSpPr/>
          <p:nvPr/>
        </p:nvSpPr>
        <p:spPr>
          <a:xfrm>
            <a:off x="0" y="685800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8"/>
          <p:cNvSpPr/>
          <p:nvPr/>
        </p:nvSpPr>
        <p:spPr>
          <a:xfrm>
            <a:off x="1440" y="6719760"/>
            <a:ext cx="91425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Line 19"/>
          <p:cNvSpPr/>
          <p:nvPr/>
        </p:nvSpPr>
        <p:spPr>
          <a:xfrm>
            <a:off x="0" y="6649920"/>
            <a:ext cx="91440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20"/>
          <p:cNvSpPr/>
          <p:nvPr/>
        </p:nvSpPr>
        <p:spPr>
          <a:xfrm>
            <a:off x="0" y="678780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PlaceHolder 2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2" name="PlaceHolder 2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6721560"/>
            <a:ext cx="9142920" cy="148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4" name="Picture 7"/>
          <p:cNvPicPr/>
          <p:nvPr/>
        </p:nvPicPr>
        <p:blipFill>
          <a:blip r:embed="rId14"/>
          <a:stretch/>
        </p:blipFill>
        <p:spPr>
          <a:xfrm>
            <a:off x="8229600" y="6095880"/>
            <a:ext cx="684720" cy="543600"/>
          </a:xfrm>
          <a:prstGeom prst="rect">
            <a:avLst/>
          </a:prstGeom>
          <a:ln w="9360">
            <a:noFill/>
          </a:ln>
        </p:spPr>
      </p:pic>
      <p:sp>
        <p:nvSpPr>
          <p:cNvPr id="95" name="Line 2"/>
          <p:cNvSpPr/>
          <p:nvPr/>
        </p:nvSpPr>
        <p:spPr>
          <a:xfrm>
            <a:off x="1440" y="0"/>
            <a:ext cx="91407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3"/>
          <p:cNvSpPr/>
          <p:nvPr/>
        </p:nvSpPr>
        <p:spPr>
          <a:xfrm>
            <a:off x="0" y="15372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4"/>
          <p:cNvSpPr/>
          <p:nvPr/>
        </p:nvSpPr>
        <p:spPr>
          <a:xfrm>
            <a:off x="1440" y="77760"/>
            <a:ext cx="91425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Line 5"/>
          <p:cNvSpPr/>
          <p:nvPr/>
        </p:nvSpPr>
        <p:spPr>
          <a:xfrm>
            <a:off x="1440" y="39600"/>
            <a:ext cx="914076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Line 6"/>
          <p:cNvSpPr/>
          <p:nvPr/>
        </p:nvSpPr>
        <p:spPr>
          <a:xfrm>
            <a:off x="0" y="115560"/>
            <a:ext cx="9142200" cy="360"/>
          </a:xfrm>
          <a:prstGeom prst="line">
            <a:avLst/>
          </a:prstGeom>
          <a:ln w="19080">
            <a:solidFill>
              <a:schemeClr val="accent6">
                <a:lumMod val="75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0" y="6807240"/>
            <a:ext cx="9142920" cy="49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1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02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pus.nci.org.au/display/Help/Application+Softwar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hpc@intersect.org.au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https://goo.gl/EbC9eO" TargetMode="External"/><Relationship Id="rId3" Type="http://schemas.openxmlformats.org/officeDocument/2006/relationships/hyperlink" Target="mailto:training@intersect.org.a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85800" y="2514600"/>
            <a:ext cx="7770960" cy="100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Intermediate HPC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85800" y="3524400"/>
            <a:ext cx="7770960" cy="11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Introduction to Unix for HPC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Raijin version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Head Node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5085360" y="1989000"/>
            <a:ext cx="3427560" cy="12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Head Node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Queuing jobs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3" name="Picture 2"/>
          <p:cNvPicPr/>
          <p:nvPr/>
        </p:nvPicPr>
        <p:blipFill>
          <a:blip r:embed="rId2"/>
          <a:stretch/>
        </p:blipFill>
        <p:spPr>
          <a:xfrm>
            <a:off x="481320" y="1268640"/>
            <a:ext cx="4317840" cy="508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Compute Nodes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860000" y="1600200"/>
            <a:ext cx="3825360" cy="47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These nodes run your jobs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Managed by the </a:t>
            </a:r>
            <a:r>
              <a:rPr lang="en-A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scheduler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Typically you won’t interact with the nodes directly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7" name="Picture 2"/>
          <p:cNvPicPr/>
          <p:nvPr/>
        </p:nvPicPr>
        <p:blipFill>
          <a:blip r:embed="rId2"/>
          <a:stretch/>
        </p:blipFill>
        <p:spPr>
          <a:xfrm>
            <a:off x="428760" y="1268640"/>
            <a:ext cx="4316040" cy="510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Queuing Systems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83640" y="1600200"/>
            <a:ext cx="800172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4"/>
          <p:cNvSpPr/>
          <p:nvPr/>
        </p:nvSpPr>
        <p:spPr>
          <a:xfrm>
            <a:off x="611640" y="1595880"/>
            <a:ext cx="7847640" cy="286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Portable Batch System 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(PBS) is a scheduler that performs job management. Its primary task is to </a:t>
            </a:r>
            <a:r>
              <a:rPr lang="en-AU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allocate computational tasks, i.e., batch jobs, among the available computing resources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Other schedulers are available such as SLURM.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Schedulers can be highly customised. So expect differences between data centres.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Batch Queuing System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Picture 4"/>
          <p:cNvPicPr/>
          <p:nvPr/>
        </p:nvPicPr>
        <p:blipFill>
          <a:blip r:embed="rId2"/>
          <a:stretch/>
        </p:blipFill>
        <p:spPr>
          <a:xfrm>
            <a:off x="156600" y="1417680"/>
            <a:ext cx="890964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PBS Pro Commands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86" name="Table 2"/>
          <p:cNvGraphicFramePr/>
          <p:nvPr/>
        </p:nvGraphicFramePr>
        <p:xfrm>
          <a:off x="1259640" y="3732480"/>
          <a:ext cx="6927120" cy="2183400"/>
        </p:xfrm>
        <a:graphic>
          <a:graphicData uri="http://schemas.openxmlformats.org/drawingml/2006/table">
            <a:tbl>
              <a:tblPr/>
              <a:tblGrid>
                <a:gridCol w="2913120"/>
                <a:gridCol w="4014000"/>
              </a:tblGrid>
              <a:tr h="40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qsub &lt;job-script&gt;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Submit a job (add to queue)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Returns a &lt;job-number&gt;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qdel &lt;job-number&gt;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Delete job (remove from the queue)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qstat &lt;job-number&gt;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Monitor jobs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qalter &lt;job-number&gt;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Modifies the attributes of the job or jobs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187" name="CustomShape 3"/>
          <p:cNvSpPr/>
          <p:nvPr/>
        </p:nvSpPr>
        <p:spPr>
          <a:xfrm>
            <a:off x="457200" y="1417680"/>
            <a:ext cx="822816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 order to use the batch system productively, we need to know how to perform three actions: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 a job to the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Remove a job from the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See where our job is in the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Exercise 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Monitoring the queue with qstat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757320" y="6328800"/>
            <a:ext cx="908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A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</a:t>
            </a:r>
            <a:fld id="{57C0D7CC-ADD0-472D-A046-327ED119F3C2}" type="slidenum">
              <a:rPr lang="en-A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91" name="Table 3"/>
          <p:cNvGraphicFramePr/>
          <p:nvPr/>
        </p:nvGraphicFramePr>
        <p:xfrm>
          <a:off x="381960" y="1761120"/>
          <a:ext cx="8457840" cy="1482120"/>
        </p:xfrm>
        <a:graphic>
          <a:graphicData uri="http://schemas.openxmlformats.org/drawingml/2006/table">
            <a:tbl>
              <a:tblPr/>
              <a:tblGrid>
                <a:gridCol w="3470760"/>
                <a:gridCol w="49870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qstat -a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 all jobs in the queue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qstat -u &lt;username&gt;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 all jobs of a particular user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qstat -f &lt;job-number&gt;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Show detailed information about a job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92" name="CustomShape 4"/>
          <p:cNvSpPr/>
          <p:nvPr/>
        </p:nvSpPr>
        <p:spPr>
          <a:xfrm>
            <a:off x="504000" y="3816000"/>
            <a:ext cx="8279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Log into Raijin</a:t>
            </a:r>
          </a:p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List all jobs on Raijin</a:t>
            </a:r>
          </a:p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Pick a user and list jobs of this user</a:t>
            </a:r>
          </a:p>
          <a:p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Pick a job and see all details about this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179640" y="274680"/>
            <a:ext cx="878400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 sample PBS job script for Raijin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1272240" y="1602000"/>
            <a:ext cx="7399800" cy="40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#!/bin/bash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* Specify your project code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#PBS -P do18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Request resources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* 10 minutes wall time to run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#PBS </a:t>
            </a:r>
            <a:r>
              <a:rPr lang="en-AU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-l</a:t>
            </a: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walltime=00:10:00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* 1 node, 1 processor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* 100 megabytes physical memory allocated to job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#PBS </a:t>
            </a:r>
            <a:r>
              <a:rPr lang="en-AU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-l</a:t>
            </a: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ncpus=1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#PBS </a:t>
            </a:r>
            <a:r>
              <a:rPr lang="en-AU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-l</a:t>
            </a: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mem=100mb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Specify the express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#PBS -q express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Specify the job to be done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date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sleep 60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date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470520" y="1232640"/>
            <a:ext cx="8201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Note the </a:t>
            </a:r>
            <a:r>
              <a:rPr lang="en-AU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“</a:t>
            </a:r>
            <a:r>
              <a:rPr lang="en-AU" sz="1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Tahoma"/>
              </a:rPr>
              <a:t>-l</a:t>
            </a:r>
            <a:r>
              <a:rPr lang="en-AU" sz="18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”</a:t>
            </a:r>
            <a:r>
              <a:rPr lang="en-AU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below is a lowercase letter “L” not a one “1”!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51340" y="1059988"/>
            <a:ext cx="82285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Exercise 2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A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Create the previous script and submit it as a very simple job</a:t>
            </a:r>
            <a:endParaRPr lang="en-A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757320" y="6328800"/>
            <a:ext cx="908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A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</a:t>
            </a:r>
            <a:fld id="{AB0E7AB1-705D-4FAB-9981-17F21CE0D3D3}" type="slidenum">
              <a:rPr lang="en-AU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17</a:t>
            </a:fld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All about Modules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41732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What do Modules do?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Set up the environment for a software package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Adds paths to executables to $PATH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May change other shell variables, and/or load other modules.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Allow you to have different versions of the same software package, e.g. load the Intel compilers v12 or v15.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All about Modules (cont.)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41732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Things to know about modules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Only the PBS module is loaded when you login.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Some modules exclude each other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, e.g.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can’t load Intel compilers v8 &amp; v9. You can only load one.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can only load 1 MPI (Intel MPI or OpenMPI) and only in one version.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What is HPC?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45116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HPC, or high-performance computing, refers to the application of supercomputers or compute clusters to computational problems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HPC is useful when a computational problem: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Is too large</a:t>
            </a:r>
            <a:r>
              <a:rPr lang="en-A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to solve on a conventional laptop or workstation (because it requires too much memory or disk space) or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Would take too long 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(because the algorithm is complex, the dataset is large, or data access is slow) or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Are too many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– High Throughput Computing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Module Commands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06" name="Table 2"/>
          <p:cNvGraphicFramePr/>
          <p:nvPr/>
        </p:nvGraphicFramePr>
        <p:xfrm>
          <a:off x="971640" y="1700640"/>
          <a:ext cx="7416360" cy="2956680"/>
        </p:xfrm>
        <a:graphic>
          <a:graphicData uri="http://schemas.openxmlformats.org/drawingml/2006/table">
            <a:tbl>
              <a:tblPr/>
              <a:tblGrid>
                <a:gridCol w="2746440"/>
                <a:gridCol w="4669920"/>
              </a:tblGrid>
              <a:tr h="40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module avail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Will list all available module files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8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module load/unload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Will load/unload a modulefile into the shell environment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e.g. </a:t>
                      </a: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module load mpt/2.06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module list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List all loaded modules which are loaded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module show [modulefile]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Will show what the modulefile will do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207" name="CustomShape 3"/>
          <p:cNvSpPr/>
          <p:nvPr/>
        </p:nvSpPr>
        <p:spPr>
          <a:xfrm>
            <a:off x="457200" y="1417680"/>
            <a:ext cx="8228160" cy="22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Useful Environment Variables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600200"/>
            <a:ext cx="8228160" cy="121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These are available in the context of your job script.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1" name="Table 3"/>
          <p:cNvGraphicFramePr/>
          <p:nvPr/>
        </p:nvGraphicFramePr>
        <p:xfrm>
          <a:off x="1152000" y="2997000"/>
          <a:ext cx="6839280" cy="1335240"/>
        </p:xfrm>
        <a:graphic>
          <a:graphicData uri="http://schemas.openxmlformats.org/drawingml/2006/table">
            <a:tbl>
              <a:tblPr/>
              <a:tblGrid>
                <a:gridCol w="1877400"/>
                <a:gridCol w="4961880"/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03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PBS_O_WORKDIR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The directory the job was submitted from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PBS_JOBID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The job number given when the job was submitted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Job limits on Raijin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48hours of </a:t>
            </a:r>
            <a:r>
              <a:rPr lang="en-AU" sz="3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walltime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32GB, 64GB, 128GB, 256GB nodes are standard (scheduler will decide)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3 x 1TB available via hugemem queue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3 x 3TB coming soon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4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NOTE</a:t>
            </a:r>
            <a:r>
              <a:rPr lang="en-AU" sz="3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: If you grab a node with 64GB, you can effectively use about 60GB as the OS uses memory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Raijin queues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17" name="Table 2"/>
          <p:cNvGraphicFramePr/>
          <p:nvPr/>
        </p:nvGraphicFramePr>
        <p:xfrm>
          <a:off x="491760" y="1395360"/>
          <a:ext cx="8194320" cy="4175760"/>
        </p:xfrm>
        <a:graphic>
          <a:graphicData uri="http://schemas.openxmlformats.org/drawingml/2006/table">
            <a:tbl>
              <a:tblPr/>
              <a:tblGrid>
                <a:gridCol w="1415880"/>
                <a:gridCol w="1152000"/>
                <a:gridCol w="5626440"/>
              </a:tblGrid>
              <a:tr h="70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Queue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Charge weight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Comments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normal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1.00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Normal queue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express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3.00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Express queue. Jobs are submitted faster.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normalbw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1.25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Queue using Broadwell nodes (can be cost effective)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expressbw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3.75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Express queue using Broadwell nodes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knl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0.25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Intel KNL nodes, 64 cores per node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gpu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3.00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 x K80 per node. 30 nodes.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gpupascal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4.00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4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</a:rPr>
                        <a:t>4 x P100 per node. Just 2 nodes.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hugemem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1.25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For access to the 3 x 1TB and 3 x 3TB nodes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NCI Facilities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0" name="Table 2"/>
          <p:cNvGraphicFramePr/>
          <p:nvPr/>
        </p:nvGraphicFramePr>
        <p:xfrm>
          <a:off x="491760" y="1417320"/>
          <a:ext cx="8194320" cy="4243680"/>
        </p:xfrm>
        <a:graphic>
          <a:graphicData uri="http://schemas.openxmlformats.org/drawingml/2006/table">
            <a:tbl>
              <a:tblPr/>
              <a:tblGrid>
                <a:gridCol w="1631880"/>
                <a:gridCol w="6562440"/>
              </a:tblGrid>
              <a:tr h="499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Disk Type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Disk Usage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165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NCI Raijin Sandy Bridge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 sockets with 8-core CPUs = 16 cores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57,472 cores in the compute nodes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Approximately 160 TBytes of main memory;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Infiniband </a:t>
                      </a:r>
                      <a:r>
                        <a:rPr lang="en-AU" sz="2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FDR</a:t>
                      </a: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(five data rate) interconnect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1166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NCI Raijin Broadwell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 sockets with 14-core CPUs = 28 cores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27,184 cores in the compute nodes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Infiniband </a:t>
                      </a:r>
                      <a:r>
                        <a:rPr lang="en-AU" sz="22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EDR</a:t>
                      </a: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(eight data rate) interconnect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92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NCI Raijin Lustre Filesystem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marL="285840" indent="-28476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AU" sz="2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Approximately 42 PBytes of usable fast file system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Software on Raijin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3" name="Table 2"/>
          <p:cNvGraphicFramePr/>
          <p:nvPr/>
        </p:nvGraphicFramePr>
        <p:xfrm>
          <a:off x="491760" y="1417320"/>
          <a:ext cx="8194320" cy="3870960"/>
        </p:xfrm>
        <a:graphic>
          <a:graphicData uri="http://schemas.openxmlformats.org/drawingml/2006/table">
            <a:tbl>
              <a:tblPr/>
              <a:tblGrid>
                <a:gridCol w="2495880"/>
                <a:gridCol w="5698440"/>
              </a:tblGrid>
              <a:tr h="39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Area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Software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72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Computational Chemistry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ABINIT, Amber, CPMD*, GULP*, NAMD*, Molpro etc.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72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Bioinformatics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AbySS, BEAST, BIOPERL, Cufflinks, MAW, etc.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72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Math Libraries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ARPACK, BLACS, Boost, FFTW, GSL, MKL, Tao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72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Statistics &amp; Maths Env’s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5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Maple*, Mathematica*, MatLab*, Octave*, R, Stata*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225" name="CustomShape 4"/>
          <p:cNvSpPr/>
          <p:nvPr/>
        </p:nvSpPr>
        <p:spPr>
          <a:xfrm>
            <a:off x="156960" y="5519160"/>
            <a:ext cx="8505720" cy="11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Asterisked items indicates that discussion with NCI facility staff is required before use (Licensing issues)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r>
              <a:rPr lang="en-AU" sz="20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  <a:hlinkClick r:id="rId3"/>
              </a:rPr>
              <a:t>https://opus.nci.org.au/display/Help/Application+Software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Disk Partitions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27" name="Table 2"/>
          <p:cNvGraphicFramePr/>
          <p:nvPr/>
        </p:nvGraphicFramePr>
        <p:xfrm>
          <a:off x="457200" y="1600200"/>
          <a:ext cx="8228880" cy="1972440"/>
        </p:xfrm>
        <a:graphic>
          <a:graphicData uri="http://schemas.openxmlformats.org/drawingml/2006/table">
            <a:tbl>
              <a:tblPr/>
              <a:tblGrid>
                <a:gridCol w="2530440"/>
                <a:gridCol w="5698440"/>
              </a:tblGrid>
              <a:tr h="46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/home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Mounted under: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/home/{username}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2GB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Backed up: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Yes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Life time: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Permanent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9" name="Table 4"/>
          <p:cNvGraphicFramePr/>
          <p:nvPr/>
        </p:nvGraphicFramePr>
        <p:xfrm>
          <a:off x="457200" y="3861000"/>
          <a:ext cx="8228880" cy="1972440"/>
        </p:xfrm>
        <a:graphic>
          <a:graphicData uri="http://schemas.openxmlformats.org/drawingml/2006/table">
            <a:tbl>
              <a:tblPr/>
              <a:tblGrid>
                <a:gridCol w="2530440"/>
                <a:gridCol w="5698440"/>
              </a:tblGrid>
              <a:tr h="46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/short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Mounted under: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/short/{project_code}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Depending on the project allocation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Backed up: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Life time: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60 days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Disk Partitions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1" name="Table 2"/>
          <p:cNvGraphicFramePr/>
          <p:nvPr/>
        </p:nvGraphicFramePr>
        <p:xfrm>
          <a:off x="457200" y="1600200"/>
          <a:ext cx="8228880" cy="1972440"/>
        </p:xfrm>
        <a:graphic>
          <a:graphicData uri="http://schemas.openxmlformats.org/drawingml/2006/table">
            <a:tbl>
              <a:tblPr/>
              <a:tblGrid>
                <a:gridCol w="2530440"/>
                <a:gridCol w="5698440"/>
              </a:tblGrid>
              <a:tr h="46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/g/data1, 2, 3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Mounted under: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/g/data[1,2,3]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Depending on project allocation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Backed up: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Life time: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Permanent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Table 4"/>
          <p:cNvGraphicFramePr/>
          <p:nvPr/>
        </p:nvGraphicFramePr>
        <p:xfrm>
          <a:off x="457200" y="4005000"/>
          <a:ext cx="8228880" cy="1594800"/>
        </p:xfrm>
        <a:graphic>
          <a:graphicData uri="http://schemas.openxmlformats.org/drawingml/2006/table">
            <a:tbl>
              <a:tblPr/>
              <a:tblGrid>
                <a:gridCol w="2530440"/>
                <a:gridCol w="5698440"/>
              </a:tblGrid>
              <a:tr h="46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24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Massdata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Mounted under: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/mdss 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Size: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Depending on project allocation. Intended to be a backup.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  <a:tr h="37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Life time: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Permanent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Disk Partitions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5" name="Table 2"/>
          <p:cNvGraphicFramePr/>
          <p:nvPr/>
        </p:nvGraphicFramePr>
        <p:xfrm>
          <a:off x="457200" y="2438280"/>
          <a:ext cx="8229240" cy="740160"/>
        </p:xfrm>
        <a:graphic>
          <a:graphicData uri="http://schemas.openxmlformats.org/drawingml/2006/table">
            <a:tbl>
              <a:tblPr/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lquota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Shows disk quota and usage in all partitions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236" name="CustomShape 3"/>
          <p:cNvSpPr/>
          <p:nvPr/>
        </p:nvSpPr>
        <p:spPr>
          <a:xfrm>
            <a:off x="457200" y="1523880"/>
            <a:ext cx="7694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Find out your quotas and usage.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37" name="Table 4"/>
          <p:cNvGraphicFramePr/>
          <p:nvPr/>
        </p:nvGraphicFramePr>
        <p:xfrm>
          <a:off x="457200" y="4363560"/>
          <a:ext cx="8229240" cy="740160"/>
        </p:xfrm>
        <a:graphic>
          <a:graphicData uri="http://schemas.openxmlformats.org/drawingml/2006/table">
            <a:tbl>
              <a:tblPr/>
              <a:tblGrid>
                <a:gridCol w="1447560"/>
                <a:gridCol w="678168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Command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Description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69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du -hs .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Show disk usage of current directory in human readable format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sp>
        <p:nvSpPr>
          <p:cNvPr id="238" name="CustomShape 5"/>
          <p:cNvSpPr/>
          <p:nvPr/>
        </p:nvSpPr>
        <p:spPr>
          <a:xfrm>
            <a:off x="457200" y="3821760"/>
            <a:ext cx="769464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You can find out more about current disk usage of files or directories: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To Apply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Create an ID in NCI Mancini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Apply for a new project (</a:t>
            </a:r>
            <a:r>
              <a:rPr lang="en-AU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propose a project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Select Intersect under allocation scheme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ctr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algn="ctr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683640" y="19170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4" name="Picture 1"/>
          <p:cNvPicPr/>
          <p:nvPr/>
        </p:nvPicPr>
        <p:blipFill>
          <a:blip r:embed="rId2"/>
          <a:stretch/>
        </p:blipFill>
        <p:spPr>
          <a:xfrm>
            <a:off x="1403640" y="3215880"/>
            <a:ext cx="6612840" cy="28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Parallelism on HPC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45116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HPC systems often derive their computational power by </a:t>
            </a:r>
            <a:r>
              <a:rPr lang="en-AU" sz="27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exploiting parallelism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HPC systems can offer parallelism at a large scale, with 1000’s, or even </a:t>
            </a:r>
            <a:r>
              <a:rPr lang="en-AU" sz="27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millions of tasks running concurrently</a:t>
            </a:r>
            <a:r>
              <a:rPr lang="en-AU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.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Writing </a:t>
            </a:r>
            <a:r>
              <a:rPr lang="en-AU" sz="27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parallel software can be challenging</a:t>
            </a:r>
            <a:r>
              <a:rPr lang="en-AU" sz="2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, and might not even be possible if dependencies exist.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27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NOTE: Many tasks cannot be parallelised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Applications continued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10480" y="112464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If you have any problems requesting resources, email </a:t>
            </a:r>
            <a:r>
              <a:rPr lang="en-AU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ahoma"/>
                <a:hlinkClick r:id="rId3"/>
              </a:rPr>
              <a:t>help@</a:t>
            </a:r>
            <a:r>
              <a:rPr lang="en-AU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Tahoma"/>
                <a:hlinkClick r:id="rId3"/>
              </a:rPr>
              <a:t>intersect.org.au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Tahoma"/>
              </a:rPr>
              <a:t>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who can advise you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can also add accounts to an existing project via Mancini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can also add various software groups (e.g., MATLAB) via Mancini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Check usage and allocation on Raijin via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nci_account -P project-code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Conclusion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126864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In this course we have covered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the basics of the Unix command line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transferring data onto Raijin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lvl="1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how to queue a job on Raijin and get the output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Thanks for attending!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57920" y="1589760"/>
            <a:ext cx="8228520" cy="452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	Please complete our </a:t>
            </a:r>
            <a:r>
              <a:rPr lang="en-A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course survey </a:t>
            </a: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at: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  <a:hlinkClick r:id="rId2"/>
              </a:rPr>
              <a:t>https://</a:t>
            </a:r>
            <a:r>
              <a:rPr lang="en-AU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  <a:hlinkClick r:id="rId2"/>
              </a:rPr>
              <a:t>goo.gl/EbC9eO</a:t>
            </a: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&lt;- Capital ‘Oh’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Any </a:t>
            </a:r>
            <a:r>
              <a:rPr lang="en-AU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further questions</a:t>
            </a: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, contact us at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AU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  <a:hlinkClick r:id="rId3"/>
              </a:rPr>
              <a:t>training@intersect.org.au</a:t>
            </a: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 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Reasons to use HPC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66920" y="126864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have a program that can be recompiled or reconfigured to use optimized numerical libraries that are available on HPC systems but not on your own system.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HPC applications are already installed 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on the HPC machines which is a non-trivial task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have a "parallel” problem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, e.g. you have a single application that needs to be rerun many times with different parameters.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To make use of the </a:t>
            </a:r>
            <a:r>
              <a:rPr lang="en-AU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large memory/disk 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available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Our facilities are </a:t>
            </a:r>
            <a:r>
              <a:rPr lang="en-AU" sz="26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reliable </a:t>
            </a:r>
            <a:r>
              <a:rPr lang="en-A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and regularly backed up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When not to use HPC?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66920" y="1556640"/>
            <a:ext cx="8228160" cy="423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have a single </a:t>
            </a:r>
            <a:r>
              <a:rPr lang="en-AU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single threaded job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which will only run one job at a time (typical of MatLab users)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need interactive use.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have a lot of </a:t>
            </a:r>
            <a:r>
              <a:rPr lang="en-AU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data to transfer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between your local machine and the HPC on a continuous basis (e.g. per job)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You </a:t>
            </a:r>
            <a:r>
              <a:rPr lang="en-AU" sz="28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need to have a GUI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to interact with your program or graphics.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HPC machines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457200" y="1600200"/>
          <a:ext cx="8229240" cy="1316160"/>
        </p:xfrm>
        <a:graphic>
          <a:graphicData uri="http://schemas.openxmlformats.org/drawingml/2006/table">
            <a:tbl>
              <a:tblPr/>
              <a:tblGrid>
                <a:gridCol w="2666880"/>
                <a:gridCol w="2209680"/>
                <a:gridCol w="1143000"/>
                <a:gridCol w="990360"/>
                <a:gridCol w="1219320"/>
              </a:tblGrid>
              <a:tr h="8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System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Memory Architecture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Cores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Nodes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Memory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9360">
                      <a:solidFill>
                        <a:srgbClr val="4A7EBB"/>
                      </a:solidFill>
                    </a:lnT>
                    <a:lnB w="2520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82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Raijin (NCI)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Distributed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84,656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4416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AU" sz="18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300 TB</a:t>
                      </a:r>
                      <a:endParaRPr lang="en-AU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4A7EBB"/>
                      </a:solidFill>
                    </a:lnL>
                    <a:lnR w="9360">
                      <a:solidFill>
                        <a:srgbClr val="4A7EBB"/>
                      </a:solidFill>
                    </a:lnR>
                    <a:lnT w="25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A7EBB"/>
                      </a:solidFill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typical HPC workflow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In HPC we talk about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jobs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, these are simply commands we wish to run and requests for resources (e.g. compute time, disk space, memory requirements, setup of s/w env’s etc.)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Jobs are typically run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non-interactively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Can be run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interactively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for testing purposes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We add our jobs to a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queue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.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When machines have </a:t>
            </a:r>
            <a:r>
              <a:rPr lang="en-AU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free resources </a:t>
            </a:r>
            <a:r>
              <a:rPr lang="en-A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jobs run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HPC “Cluster”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2"/>
          <a:stretch/>
        </p:blipFill>
        <p:spPr>
          <a:xfrm>
            <a:off x="827640" y="1268640"/>
            <a:ext cx="7415640" cy="5066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AU" sz="44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The Login Node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233320" y="1417320"/>
            <a:ext cx="3427560" cy="30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Login Node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Interactive programs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SSH sessions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Testing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A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ＭＳ Ｐゴシック"/>
              </a:rPr>
              <a:t>Compiling</a:t>
            </a:r>
            <a:endParaRPr lang="en-A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2"/>
          <p:cNvPicPr/>
          <p:nvPr/>
        </p:nvPicPr>
        <p:blipFill>
          <a:blip r:embed="rId2"/>
          <a:stretch/>
        </p:blipFill>
        <p:spPr>
          <a:xfrm>
            <a:off x="457200" y="1253520"/>
            <a:ext cx="4434120" cy="524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9226</TotalTime>
  <Words>2165</Words>
  <Application>Microsoft Macintosh PowerPoint</Application>
  <PresentationFormat>On-screen Show (4:3)</PresentationFormat>
  <Paragraphs>323</Paragraphs>
  <Slides>32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Courier New</vt:lpstr>
      <vt:lpstr>DejaVu Sans</vt:lpstr>
      <vt:lpstr>ＭＳ Ｐゴシック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Mairead</dc:creator>
  <dc:description/>
  <cp:lastModifiedBy>Aidan Wilson</cp:lastModifiedBy>
  <cp:revision>105</cp:revision>
  <cp:lastPrinted>2017-07-03T23:31:20Z</cp:lastPrinted>
  <dcterms:modified xsi:type="dcterms:W3CDTF">2017-07-03T23:34:12Z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17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