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3" r:id="rId3"/>
    <p:sldId id="263" r:id="rId4"/>
    <p:sldId id="309" r:id="rId5"/>
    <p:sldId id="310" r:id="rId6"/>
    <p:sldId id="311" r:id="rId7"/>
    <p:sldId id="312" r:id="rId8"/>
    <p:sldId id="314" r:id="rId9"/>
    <p:sldId id="315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 autoAdjust="0"/>
    <p:restoredTop sz="94709" autoAdjust="0"/>
  </p:normalViewPr>
  <p:slideViewPr>
    <p:cSldViewPr snapToObjects="1">
      <p:cViewPr>
        <p:scale>
          <a:sx n="100" d="100"/>
          <a:sy n="100" d="100"/>
        </p:scale>
        <p:origin x="1320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4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34200" y="381000"/>
            <a:ext cx="1727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24"/>
          <p:cNvGrpSpPr>
            <a:grpSpLocks/>
          </p:cNvGrpSpPr>
          <p:nvPr userDrawn="1"/>
        </p:nvGrpSpPr>
        <p:grpSpPr bwMode="auto">
          <a:xfrm>
            <a:off x="0" y="5599113"/>
            <a:ext cx="9150350" cy="279400"/>
            <a:chOff x="1" y="6253341"/>
            <a:chExt cx="685799" cy="154319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20" y="633137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" y="6292797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1" name="Group 24"/>
          <p:cNvGrpSpPr>
            <a:grpSpLocks/>
          </p:cNvGrpSpPr>
          <p:nvPr userDrawn="1"/>
        </p:nvGrpSpPr>
        <p:grpSpPr bwMode="auto">
          <a:xfrm>
            <a:off x="0" y="5949950"/>
            <a:ext cx="9147175" cy="279400"/>
            <a:chOff x="1" y="6253341"/>
            <a:chExt cx="685799" cy="154319"/>
          </a:xfrm>
        </p:grpSpPr>
        <p:sp>
          <p:nvSpPr>
            <p:cNvPr id="12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7" name="Group 24"/>
          <p:cNvGrpSpPr>
            <a:grpSpLocks/>
          </p:cNvGrpSpPr>
          <p:nvPr userDrawn="1"/>
        </p:nvGrpSpPr>
        <p:grpSpPr bwMode="auto">
          <a:xfrm>
            <a:off x="0" y="6226175"/>
            <a:ext cx="9150350" cy="280988"/>
            <a:chOff x="1" y="6253341"/>
            <a:chExt cx="685799" cy="154319"/>
          </a:xfrm>
        </p:grpSpPr>
        <p:sp>
          <p:nvSpPr>
            <p:cNvPr id="18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>
              <a:off x="120" y="6330937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Line 6"/>
            <p:cNvSpPr>
              <a:spLocks noChangeShapeType="1"/>
            </p:cNvSpPr>
            <p:nvPr/>
          </p:nvSpPr>
          <p:spPr bwMode="auto">
            <a:xfrm>
              <a:off x="1" y="6293446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" y="636929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60000"/>
                  <a:lumOff val="40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3" name="Group 24"/>
          <p:cNvGrpSpPr>
            <a:grpSpLocks/>
          </p:cNvGrpSpPr>
          <p:nvPr userDrawn="1"/>
        </p:nvGrpSpPr>
        <p:grpSpPr bwMode="auto">
          <a:xfrm>
            <a:off x="0" y="6578600"/>
            <a:ext cx="9144000" cy="279400"/>
            <a:chOff x="1" y="6253341"/>
            <a:chExt cx="685799" cy="154319"/>
          </a:xfrm>
        </p:grpSpPr>
        <p:sp>
          <p:nvSpPr>
            <p:cNvPr id="24" name="Line 3"/>
            <p:cNvSpPr>
              <a:spLocks noChangeShapeType="1"/>
            </p:cNvSpPr>
            <p:nvPr/>
          </p:nvSpPr>
          <p:spPr bwMode="auto">
            <a:xfrm>
              <a:off x="1" y="6253341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>
              <a:off x="120" y="63313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Line 6"/>
            <p:cNvSpPr>
              <a:spLocks noChangeShapeType="1"/>
            </p:cNvSpPr>
            <p:nvPr/>
          </p:nvSpPr>
          <p:spPr bwMode="auto">
            <a:xfrm>
              <a:off x="1" y="6292798"/>
              <a:ext cx="685799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1" y="636908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14600"/>
            <a:ext cx="7772400" cy="1009650"/>
          </a:xfrm>
        </p:spPr>
        <p:txBody>
          <a:bodyPr/>
          <a:lstStyle>
            <a:lvl1pPr algn="l">
              <a:defRPr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24250"/>
            <a:ext cx="7772400" cy="11239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ahoma"/>
                <a:cs typeface="Tahom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721475"/>
            <a:ext cx="9144000" cy="1492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7" descr="Untitled-1.tif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9600" y="6096000"/>
            <a:ext cx="685800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4"/>
          <p:cNvGrpSpPr>
            <a:grpSpLocks/>
          </p:cNvGrpSpPr>
          <p:nvPr userDrawn="1"/>
        </p:nvGrpSpPr>
        <p:grpSpPr bwMode="auto">
          <a:xfrm>
            <a:off x="0" y="0"/>
            <a:ext cx="9144000" cy="153988"/>
            <a:chOff x="1" y="6253341"/>
            <a:chExt cx="685799" cy="154319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120" y="6253341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1" y="6407660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120" y="6331296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20" y="6293114"/>
              <a:ext cx="685561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1" y="6369478"/>
              <a:ext cx="685680" cy="0"/>
            </a:xfrm>
            <a:prstGeom prst="line">
              <a:avLst/>
            </a:prstGeom>
            <a:noFill/>
            <a:ln w="1905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tIns="91440" bIns="91440">
              <a:prstTxWarp prst="textNoShape">
                <a:avLst/>
              </a:prstTxWarp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2" name="Rectangle 11"/>
          <p:cNvSpPr/>
          <p:nvPr userDrawn="1"/>
        </p:nvSpPr>
        <p:spPr>
          <a:xfrm>
            <a:off x="0" y="6807200"/>
            <a:ext cx="9144000" cy="50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FFFFFF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E46C0A"/>
                </a:solidFill>
                <a:latin typeface="Tahoma"/>
                <a:cs typeface="Tahoma"/>
              </a:defRPr>
            </a:lvl1pPr>
          </a:lstStyle>
          <a:p>
            <a:r>
              <a:rPr lang="en-AU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1pPr>
            <a:lvl2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2pPr>
            <a:lvl3pPr>
              <a:buClr>
                <a:schemeClr val="accent6">
                  <a:lumMod val="75000"/>
                </a:schemeClr>
              </a:buClr>
              <a:defRPr>
                <a:latin typeface="Tahoma"/>
                <a:cs typeface="Tahoma"/>
              </a:defRPr>
            </a:lvl3pPr>
            <a:lvl4pPr>
              <a:defRPr>
                <a:latin typeface="Tahoma"/>
                <a:cs typeface="Tahoma"/>
              </a:defRPr>
            </a:lvl4pPr>
            <a:lvl5pPr>
              <a:defRPr>
                <a:latin typeface="Tahoma"/>
                <a:cs typeface="Tahoma"/>
              </a:defRPr>
            </a:lvl5pPr>
          </a:lstStyle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A50241CD-06D9-FB46-ADDB-786EC3836AB7}" type="datetime1">
              <a:rPr lang="en-US"/>
              <a:pPr/>
              <a:t>6/30/17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B56719E9-F1F5-9841-A30E-AB6857637A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  <a:cs typeface="ＭＳ Ｐゴシック" pitchFamily="-65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xBH2TT" TargetMode="External"/><Relationship Id="rId3" Type="http://schemas.openxmlformats.org/officeDocument/2006/relationships/hyperlink" Target="https://goo.gl/wuzEEv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training@intersect.org.au" TargetMode="External"/><Relationship Id="rId4" Type="http://schemas.openxmlformats.org/officeDocument/2006/relationships/hyperlink" Target="https://goo.gl/EceC7J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vy.mk/18c8d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Tahoma" charset="0"/>
                <a:ea typeface="Tahoma" charset="0"/>
                <a:cs typeface="Tahoma" charset="0"/>
              </a:rPr>
              <a:t>Cleaning &amp; Exploring your Data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rgbClr val="7F7F7F"/>
                </a:solidFill>
                <a:latin typeface="Tahoma" charset="0"/>
                <a:ea typeface="Tahoma" charset="0"/>
                <a:cs typeface="Tahoma" charset="0"/>
              </a:rPr>
              <a:t>with Open Refine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word about me</a:t>
            </a:r>
          </a:p>
          <a:p>
            <a:r>
              <a:rPr lang="en-US" dirty="0" smtClean="0"/>
              <a:t>Very short introduction</a:t>
            </a:r>
          </a:p>
          <a:p>
            <a:r>
              <a:rPr lang="en-US" dirty="0" smtClean="0"/>
              <a:t>Then we get down to putting </a:t>
            </a:r>
            <a:r>
              <a:rPr lang="en-US" dirty="0" err="1" smtClean="0"/>
              <a:t>OpenRefine</a:t>
            </a:r>
            <a:r>
              <a:rPr lang="en-US" dirty="0" smtClean="0"/>
              <a:t> </a:t>
            </a:r>
            <a:r>
              <a:rPr lang="en-US" dirty="0" smtClean="0"/>
              <a:t>to use</a:t>
            </a:r>
          </a:p>
          <a:p>
            <a:r>
              <a:rPr lang="en-US" dirty="0" smtClean="0"/>
              <a:t>Working through a generally plausible example</a:t>
            </a:r>
          </a:p>
          <a:p>
            <a:r>
              <a:rPr lang="en-US" dirty="0" smtClean="0"/>
              <a:t>Goal: Find out more about historic police stations in NSW</a:t>
            </a:r>
          </a:p>
          <a:p>
            <a:r>
              <a:rPr lang="en-US" dirty="0" smtClean="0"/>
              <a:t>Start with basic set of data from OEH, </a:t>
            </a:r>
            <a:r>
              <a:rPr lang="en-US" dirty="0" smtClean="0"/>
              <a:t>clean the data set, then supplement by using the Google </a:t>
            </a:r>
            <a:r>
              <a:rPr lang="en-US" dirty="0" smtClean="0"/>
              <a:t>Geolocation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Not </a:t>
            </a:r>
            <a:r>
              <a:rPr lang="en-US" dirty="0" smtClean="0"/>
              <a:t>intended to be thorough research!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Sometimes described as Excel on steroids</a:t>
            </a:r>
          </a:p>
          <a:p>
            <a:r>
              <a:rPr lang="en-US" dirty="0" smtClean="0"/>
              <a:t>Kind of true</a:t>
            </a:r>
          </a:p>
          <a:p>
            <a:pPr lvl="1"/>
            <a:r>
              <a:rPr lang="en-US" dirty="0" smtClean="0"/>
              <a:t>Exploring datasets</a:t>
            </a:r>
          </a:p>
          <a:p>
            <a:pPr lvl="1"/>
            <a:r>
              <a:rPr lang="en-US" dirty="0" smtClean="0"/>
              <a:t>Cleaning up datasets</a:t>
            </a:r>
          </a:p>
          <a:p>
            <a:r>
              <a:rPr lang="en-US" dirty="0" smtClean="0"/>
              <a:t>Most datasets are messy</a:t>
            </a:r>
          </a:p>
          <a:p>
            <a:pPr lvl="1"/>
            <a:r>
              <a:rPr lang="en-US" dirty="0" smtClean="0"/>
              <a:t>Variant spellings – Sydney, Sidney</a:t>
            </a:r>
          </a:p>
          <a:p>
            <a:pPr lvl="1"/>
            <a:r>
              <a:rPr lang="en-US" dirty="0" smtClean="0"/>
              <a:t>Different number formats – “1000”, “1,000”, “1,000.00”, “1.000,00”</a:t>
            </a:r>
          </a:p>
          <a:p>
            <a:pPr lvl="1"/>
            <a:r>
              <a:rPr lang="en-US" dirty="0" smtClean="0"/>
              <a:t>Myriad of date formats</a:t>
            </a:r>
          </a:p>
          <a:p>
            <a:pPr lvl="1"/>
            <a:r>
              <a:rPr lang="en-US" dirty="0" smtClean="0"/>
              <a:t>Compound fields – “Sydney, NSW”</a:t>
            </a:r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Typical workflow: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Import dataset – CSV, tab – file, URL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Rearrange, split, sort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Explore data using facets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cluster analysis to make consistent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Supplement with an API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Repeat 2-5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Export dataset </a:t>
            </a:r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Faceting:</a:t>
            </a:r>
          </a:p>
          <a:p>
            <a:pPr lvl="1"/>
            <a:r>
              <a:rPr lang="en-US" dirty="0" smtClean="0"/>
              <a:t>Grouping the dataset based on one or more parameters, properties, fields, columns</a:t>
            </a:r>
          </a:p>
          <a:p>
            <a:pPr lvl="1"/>
            <a:r>
              <a:rPr lang="en-US" dirty="0" smtClean="0"/>
              <a:t>Like tagging</a:t>
            </a:r>
          </a:p>
          <a:p>
            <a:pPr lvl="1"/>
            <a:r>
              <a:rPr lang="en-US" dirty="0" smtClean="0"/>
              <a:t>You can then explore just those records at the intersection of the facets</a:t>
            </a:r>
          </a:p>
          <a:p>
            <a:pPr lvl="1"/>
            <a:r>
              <a:rPr lang="en-US" dirty="0" smtClean="0"/>
              <a:t>A “suburb” facet, for instance, would group all records that have the same suburb</a:t>
            </a:r>
          </a:p>
          <a:p>
            <a:pPr lvl="1"/>
            <a:r>
              <a:rPr lang="en-US" dirty="0" smtClean="0"/>
              <a:t>Possible to facet on text, number ranges, pairs of numbers, etc.</a:t>
            </a:r>
          </a:p>
          <a:p>
            <a:pPr marL="971550" lvl="1" indent="-514350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Clustering</a:t>
            </a:r>
          </a:p>
          <a:p>
            <a:pPr lvl="1"/>
            <a:r>
              <a:rPr lang="en-US" dirty="0" smtClean="0"/>
              <a:t>Often faceting will reveal inconsistencies in the data</a:t>
            </a:r>
          </a:p>
          <a:p>
            <a:pPr lvl="1"/>
            <a:r>
              <a:rPr lang="en-US" dirty="0" smtClean="0"/>
              <a:t>Cluster analysis attempts to form clusters of data based on certain algorithms</a:t>
            </a:r>
          </a:p>
          <a:p>
            <a:pPr lvl="1"/>
            <a:r>
              <a:rPr lang="en-US" dirty="0" smtClean="0"/>
              <a:t>Open Refine allows you try a variety of clustering methods</a:t>
            </a:r>
          </a:p>
          <a:p>
            <a:pPr lvl="1"/>
            <a:r>
              <a:rPr lang="en-US" dirty="0" smtClean="0"/>
              <a:t>These are quite good at revealing inconsistencies, e.g.:</a:t>
            </a:r>
          </a:p>
          <a:p>
            <a:pPr lvl="2"/>
            <a:r>
              <a:rPr lang="en-US" b="1" dirty="0" smtClean="0"/>
              <a:t>10-12 Church St</a:t>
            </a:r>
            <a:r>
              <a:rPr lang="en-US" dirty="0" smtClean="0"/>
              <a:t>.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b="1" dirty="0" smtClean="0"/>
              <a:t>10,12 Church Street</a:t>
            </a:r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APIs</a:t>
            </a:r>
          </a:p>
          <a:p>
            <a:pPr lvl="1"/>
            <a:r>
              <a:rPr lang="en-US" dirty="0" smtClean="0"/>
              <a:t>Increasingly, APIs are being used to expose services – databases, registries, mapping services, etc.</a:t>
            </a:r>
          </a:p>
          <a:p>
            <a:pPr lvl="1"/>
            <a:r>
              <a:rPr lang="en-US" dirty="0" smtClean="0"/>
              <a:t>Open Refine makes it relatively straightforward to call into an API, receive a response, and supplement your dataset with a portion of it.</a:t>
            </a:r>
          </a:p>
          <a:p>
            <a:pPr lvl="1">
              <a:buNone/>
            </a:pPr>
            <a:endParaRPr lang="en-US" dirty="0" smtClean="0"/>
          </a:p>
          <a:p>
            <a:endParaRPr lang="en-US" b="1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Refine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Let’s have a go!</a:t>
            </a:r>
          </a:p>
          <a:p>
            <a:pPr>
              <a:buNone/>
            </a:pPr>
            <a:r>
              <a:rPr lang="en-US" sz="2800" dirty="0" smtClean="0"/>
              <a:t>Get the tutorial from:</a:t>
            </a:r>
          </a:p>
          <a:p>
            <a:pPr>
              <a:buNone/>
            </a:pPr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goo.gl/xBH2TT</a:t>
            </a: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Get </a:t>
            </a:r>
            <a:r>
              <a:rPr lang="en-US" sz="2800" dirty="0"/>
              <a:t>the </a:t>
            </a:r>
            <a:r>
              <a:rPr lang="en-US" sz="2800" dirty="0" smtClean="0"/>
              <a:t>example dataset </a:t>
            </a:r>
            <a:r>
              <a:rPr lang="en-US" sz="2800" dirty="0"/>
              <a:t>at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goo.gl/wuzEEv</a:t>
            </a:r>
            <a:r>
              <a:rPr lang="en-US" sz="2800" dirty="0" smtClean="0"/>
              <a:t> 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73500" y="1879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Thanks for attending!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Please complete our </a:t>
            </a:r>
            <a:r>
              <a:rPr lang="en-AU" b="1" u="sng" dirty="0" smtClean="0"/>
              <a:t>course survey </a:t>
            </a:r>
            <a:r>
              <a:rPr lang="en-AU" dirty="0" smtClean="0"/>
              <a:t>at: </a:t>
            </a:r>
          </a:p>
          <a:p>
            <a:pPr marL="0" indent="0" algn="ctr">
              <a:buNone/>
            </a:pPr>
            <a:r>
              <a:rPr lang="en-AU" dirty="0">
                <a:hlinkClick r:id="rId2"/>
              </a:rPr>
              <a:t>http://</a:t>
            </a:r>
            <a:r>
              <a:rPr lang="en-AU" dirty="0" smtClean="0">
                <a:hlinkClick r:id="rId2"/>
              </a:rPr>
              <a:t>svy.mk/18c8dHa</a:t>
            </a:r>
            <a:r>
              <a:rPr lang="en-AU" dirty="0" smtClean="0"/>
              <a:t> </a:t>
            </a:r>
          </a:p>
          <a:p>
            <a:pPr marL="0" indent="0" algn="ctr">
              <a:buNone/>
            </a:pPr>
            <a:r>
              <a:rPr lang="en-AU" dirty="0" smtClean="0"/>
              <a:t>Any </a:t>
            </a:r>
            <a:r>
              <a:rPr lang="en-AU" b="1" u="sng" dirty="0" smtClean="0"/>
              <a:t>further questions</a:t>
            </a:r>
            <a:r>
              <a:rPr lang="en-AU" dirty="0" smtClean="0"/>
              <a:t>, contact us at</a:t>
            </a:r>
          </a:p>
          <a:p>
            <a:pPr marL="0" indent="0" algn="ctr">
              <a:buNone/>
            </a:pPr>
            <a:r>
              <a:rPr lang="en-AU" dirty="0" smtClean="0">
                <a:hlinkClick r:id="rId3"/>
              </a:rPr>
              <a:t>training@intersect.org.au</a:t>
            </a:r>
            <a:r>
              <a:rPr lang="en-AU" dirty="0" smtClean="0"/>
              <a:t> </a:t>
            </a:r>
          </a:p>
          <a:p>
            <a:pPr algn="ctr"/>
            <a:r>
              <a:rPr lang="en-AU" dirty="0" smtClean="0"/>
              <a:t>Find out about </a:t>
            </a:r>
            <a:r>
              <a:rPr lang="en-AU" b="1" u="sng" dirty="0" smtClean="0"/>
              <a:t>upcoming courses </a:t>
            </a:r>
            <a:r>
              <a:rPr lang="en-AU" dirty="0" smtClean="0"/>
              <a:t>by signing up to </a:t>
            </a:r>
            <a:r>
              <a:rPr lang="en-AU" dirty="0" smtClean="0"/>
              <a:t>our mailing list</a:t>
            </a:r>
          </a:p>
          <a:p>
            <a:pPr marL="0" indent="0" algn="ctr">
              <a:buNone/>
            </a:pPr>
            <a:r>
              <a:rPr lang="en-AU" dirty="0">
                <a:hlinkClick r:id="rId4"/>
              </a:rPr>
              <a:t>https://</a:t>
            </a:r>
            <a:r>
              <a:rPr lang="en-AU" dirty="0" smtClean="0">
                <a:hlinkClick r:id="rId4"/>
              </a:rPr>
              <a:t>goo.gl/EceC7J</a:t>
            </a:r>
            <a:r>
              <a:rPr lang="en-AU" dirty="0" smtClean="0"/>
              <a:t> 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47750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sect02_contrast-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intersect02_contrast-4.pot</Template>
  <TotalTime>931</TotalTime>
  <Words>391</Words>
  <Application>Microsoft Macintosh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Courier New</vt:lpstr>
      <vt:lpstr>ＭＳ Ｐゴシック</vt:lpstr>
      <vt:lpstr>Tahoma</vt:lpstr>
      <vt:lpstr>Arial</vt:lpstr>
      <vt:lpstr>intersect02_contrast-4</vt:lpstr>
      <vt:lpstr>Cleaning &amp; Exploring your Data</vt:lpstr>
      <vt:lpstr>Today</vt:lpstr>
      <vt:lpstr>Open Refine</vt:lpstr>
      <vt:lpstr>Open Refine</vt:lpstr>
      <vt:lpstr>Open Refine</vt:lpstr>
      <vt:lpstr>Open Refine</vt:lpstr>
      <vt:lpstr>Open Refine</vt:lpstr>
      <vt:lpstr>Open Refine</vt:lpstr>
      <vt:lpstr>Thanks for attending!</vt:lpstr>
    </vt:vector>
  </TitlesOfParts>
  <Company>Intersect Australia Ltd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Joe Thurbon</dc:creator>
  <cp:lastModifiedBy>Richard Berry</cp:lastModifiedBy>
  <cp:revision>177</cp:revision>
  <cp:lastPrinted>2017-06-30T03:21:25Z</cp:lastPrinted>
  <dcterms:created xsi:type="dcterms:W3CDTF">2013-06-24T00:06:57Z</dcterms:created>
  <dcterms:modified xsi:type="dcterms:W3CDTF">2017-06-30T03:22:49Z</dcterms:modified>
</cp:coreProperties>
</file>