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51"/>
  </p:notesMasterIdLst>
  <p:sldIdLst>
    <p:sldId id="256" r:id="rId2"/>
    <p:sldId id="283" r:id="rId3"/>
    <p:sldId id="286" r:id="rId4"/>
    <p:sldId id="285" r:id="rId5"/>
    <p:sldId id="299" r:id="rId6"/>
    <p:sldId id="257" r:id="rId7"/>
    <p:sldId id="258" r:id="rId8"/>
    <p:sldId id="259" r:id="rId9"/>
    <p:sldId id="306" r:id="rId10"/>
    <p:sldId id="260" r:id="rId11"/>
    <p:sldId id="261" r:id="rId12"/>
    <p:sldId id="296" r:id="rId13"/>
    <p:sldId id="280" r:id="rId14"/>
    <p:sldId id="288" r:id="rId15"/>
    <p:sldId id="262" r:id="rId16"/>
    <p:sldId id="263" r:id="rId17"/>
    <p:sldId id="264" r:id="rId18"/>
    <p:sldId id="265" r:id="rId19"/>
    <p:sldId id="304" r:id="rId20"/>
    <p:sldId id="300" r:id="rId21"/>
    <p:sldId id="302" r:id="rId22"/>
    <p:sldId id="301" r:id="rId23"/>
    <p:sldId id="267" r:id="rId24"/>
    <p:sldId id="270" r:id="rId25"/>
    <p:sldId id="268" r:id="rId26"/>
    <p:sldId id="269" r:id="rId27"/>
    <p:sldId id="305" r:id="rId28"/>
    <p:sldId id="307" r:id="rId29"/>
    <p:sldId id="271" r:id="rId30"/>
    <p:sldId id="272" r:id="rId31"/>
    <p:sldId id="273" r:id="rId32"/>
    <p:sldId id="292" r:id="rId33"/>
    <p:sldId id="293" r:id="rId34"/>
    <p:sldId id="294" r:id="rId35"/>
    <p:sldId id="310" r:id="rId36"/>
    <p:sldId id="274" r:id="rId37"/>
    <p:sldId id="303" r:id="rId38"/>
    <p:sldId id="291" r:id="rId39"/>
    <p:sldId id="275" r:id="rId40"/>
    <p:sldId id="276" r:id="rId41"/>
    <p:sldId id="277" r:id="rId42"/>
    <p:sldId id="278" r:id="rId43"/>
    <p:sldId id="279" r:id="rId44"/>
    <p:sldId id="295" r:id="rId45"/>
    <p:sldId id="282" r:id="rId46"/>
    <p:sldId id="297" r:id="rId47"/>
    <p:sldId id="298" r:id="rId48"/>
    <p:sldId id="281" r:id="rId49"/>
    <p:sldId id="311" r:id="rId5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4" autoAdjust="0"/>
    <p:restoredTop sz="89422" autoAdjust="0"/>
  </p:normalViewPr>
  <p:slideViewPr>
    <p:cSldViewPr>
      <p:cViewPr varScale="1">
        <p:scale>
          <a:sx n="79" d="100"/>
          <a:sy n="79" d="100"/>
        </p:scale>
        <p:origin x="-148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A06E-FC55-4DFE-AD6E-1F136BE63A54}" type="datetimeFigureOut">
              <a:rPr lang="en-AU" smtClean="0"/>
              <a:t>15/04/2014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A27FE-A543-409E-87F4-98DE1AAACD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64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97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78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13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5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760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76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80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808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867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794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97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AU" b="1" dirty="0" smtClean="0"/>
              <a:t>Parallelism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HPC systems often derive their computational power from exploiting </a:t>
            </a:r>
            <a:r>
              <a:rPr lang="en-AU" b="1" dirty="0" smtClean="0"/>
              <a:t>parallelism</a:t>
            </a:r>
            <a:r>
              <a:rPr lang="en-AU" dirty="0" smtClean="0"/>
              <a:t> , meaning the ability to work on many computational tasks at the same time. An application or algorithm that does not exploit parallelism is usually called </a:t>
            </a:r>
            <a:r>
              <a:rPr lang="en-AU" b="1" dirty="0" smtClean="0"/>
              <a:t>sequential</a:t>
            </a:r>
            <a:r>
              <a:rPr lang="en-AU" dirty="0" smtClean="0"/>
              <a:t> or </a:t>
            </a:r>
            <a:r>
              <a:rPr lang="en-AU" b="1" dirty="0" smtClean="0"/>
              <a:t>serial</a:t>
            </a:r>
            <a:r>
              <a:rPr lang="en-AU" dirty="0" smtClean="0"/>
              <a:t>, because it has to execute tasks individually in a sequence or series.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Modern laptops and desktops have some limited support for parallelism because of the popularity of multi-core processors. These processors can run a handful of concurrent tasks, which improves the performance of multi-tasking, e.g. running your web browser, word processor, email client, and other desktop applications at the same time.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However, HPC systems typically offer parallelism at a much larger scale, with hundreds, thousands, or (soon) even millions of tasks running concurrently. Parallelism at this scale poses many challenges. Some algorithms have difficult-to-remove bottlenecks, or serialization points, where a single task must complete before any other tasks can begin. In other cases, tasks may need to share the same data or modify data in a carefully coordinated order. Writing parallel software can be challenging, and many existing software packages do not already support parallelism. Sometimes “parallelizing” an existing software package or algorithm requires a substantial investment in research and development.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In other cases, computational problems parallelize easily, because the nature of the problem is such that it can be broken into many small task that are independent of each other. A problem of this type is sometimes called “embarrassingly parallel,” because it is so straightforward or simple to implement that it does not require substantial research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199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115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AU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TRAINER TO DO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Show them the form to add accounts to an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existing project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AU" sz="1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1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Notes to</a:t>
            </a:r>
            <a:r>
              <a:rPr lang="en-AU" sz="1200" baseline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Students</a:t>
            </a:r>
            <a:endParaRPr lang="en-AU" sz="1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ick INTERSECT under partner/scheme on the first page of the project registration form or else you won’t get access to Orange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Mention Orange in the 1</a:t>
            </a:r>
            <a:r>
              <a:rPr lang="en-AU" sz="12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line of the description field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you are unsure about which machine to use, email </a:t>
            </a:r>
            <a:r>
              <a:rPr lang="en-A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hpc_support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first as they can </a:t>
            </a:r>
            <a:r>
              <a:rPr lang="en-A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advi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914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AU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TRAINER TO DO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Show them the form to add accounts to an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existing project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AU" sz="1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1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Notes to</a:t>
            </a:r>
            <a:r>
              <a:rPr lang="en-AU" sz="1200" baseline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Students</a:t>
            </a:r>
            <a:endParaRPr lang="en-AU" sz="1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ick INTERSECT under partner/scheme on the first page of the project registration form or else you won’t get access to Orange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you are unsure about which machine to use, email </a:t>
            </a:r>
            <a:r>
              <a:rPr lang="en-A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hpc_support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first as they can </a:t>
            </a:r>
            <a:r>
              <a:rPr lang="en-A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advi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they are applying outside the Merit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Allocation Scheme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Mid term applications can be made at any time, but are limited to 20K SUs/q.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More can be allocated during the midterm adjustment 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They can be allocated a small project (max 500)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outside of the RAR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Mention Orange in the 1</a:t>
            </a:r>
            <a:r>
              <a:rPr lang="en-AU" sz="12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line of the description field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91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program that can be recompiled or reconfigured to use optimized numerical libraries that are available on NCI systems but not on your own system.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want to run a software package that is impractical to install or support on your own system.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"parallel” problem: for instance, you have a single application that needs to be rerun many times with different parameters.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serial application that you would like to run faster, and you are prepared to invest in rewriting or redesigning it to expose more parallelism; you may also need access to a parallel platform to test and debug the program during development.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application that has already been designed with parallelism and you would like to put it into production on NCI's cluster.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application that requires a large allocation of memory and it can fit on NCI's large-memory nodes, which have 64GB or 128GB of system memory.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I/O-intensive application that will benefit from NCI's high-performance file-systems, which can access data at much higher rates than conventional laptops and workstations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8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8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2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95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45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8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8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1000"/>
            <a:ext cx="172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0" y="5599113"/>
            <a:ext cx="9150350" cy="279400"/>
            <a:chOff x="1" y="6253341"/>
            <a:chExt cx="685799" cy="15431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0" y="633137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" y="6292797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 userDrawn="1"/>
        </p:nvGrpSpPr>
        <p:grpSpPr bwMode="auto">
          <a:xfrm>
            <a:off x="0" y="5949950"/>
            <a:ext cx="9147175" cy="279400"/>
            <a:chOff x="1" y="6253341"/>
            <a:chExt cx="685799" cy="154319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 userDrawn="1"/>
        </p:nvGrpSpPr>
        <p:grpSpPr bwMode="auto">
          <a:xfrm>
            <a:off x="0" y="6226175"/>
            <a:ext cx="9150350" cy="280988"/>
            <a:chOff x="1" y="6253341"/>
            <a:chExt cx="685799" cy="154319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20" y="633093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" y="6293446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" y="636929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 userDrawn="1"/>
        </p:nvGrpSpPr>
        <p:grpSpPr bwMode="auto">
          <a:xfrm>
            <a:off x="0" y="6578600"/>
            <a:ext cx="9144000" cy="279400"/>
            <a:chOff x="1" y="6253341"/>
            <a:chExt cx="685799" cy="154319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09650"/>
          </a:xfrm>
        </p:spPr>
        <p:txBody>
          <a:bodyPr/>
          <a:lstStyle>
            <a:lvl1pPr algn="l">
              <a:defRPr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4250"/>
            <a:ext cx="7772400" cy="11239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1475"/>
            <a:ext cx="9144000" cy="14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096000"/>
            <a:ext cx="685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0" y="0"/>
            <a:ext cx="9144000" cy="153988"/>
            <a:chOff x="1" y="6253341"/>
            <a:chExt cx="685799" cy="154319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20" y="6253341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0" y="6331296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0" y="6293114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" y="63694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807200"/>
            <a:ext cx="9144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46C0A"/>
                </a:solidFill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" y="1589798"/>
            <a:ext cx="8229600" cy="4525963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D9D6-D573-4B9F-8E05-FA9459F8B4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98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pc.sissa.it/pbs/pbs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nusf.anu.edu.au/~dbs900/PBS/local_modificat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sect.org.au/orange-handboo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nf.nci.org.au/facilities/software/index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f.nci.org.au/facilities/software/index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sect.org.au/hpc-new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ntersect.org.au/orange-handbook" TargetMode="External"/><Relationship Id="rId5" Type="http://schemas.openxmlformats.org/officeDocument/2006/relationships/hyperlink" Target="http://www.intersect.org.au/nci_next" TargetMode="External"/><Relationship Id="rId4" Type="http://schemas.openxmlformats.org/officeDocument/2006/relationships/hyperlink" Target="http://www.intersect.org.au/orang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hpc@intersect.org.a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nf.nci.org.au/accounts/forms/user_registration.php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nf.nci.org.au/accounts/projects_new/APP_form.ph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hpc@intersect.org.a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rsectAustralia/TrainingMaterials/blob/master/IntroToUnixHPC/Answers.pdf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intersect.org.au" TargetMode="External"/><Relationship Id="rId2" Type="http://schemas.openxmlformats.org/officeDocument/2006/relationships/hyperlink" Target="http://svy.mk/18c8d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1aZvRq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2514600"/>
            <a:ext cx="7772040" cy="1009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Tahoma"/>
                <a:ea typeface="Tahoma"/>
              </a:rPr>
              <a:t>Intermediate HPC</a:t>
            </a:r>
            <a:endParaRPr dirty="0"/>
          </a:p>
        </p:txBody>
      </p:sp>
      <p:sp>
        <p:nvSpPr>
          <p:cNvPr id="102" name="TextShape 2"/>
          <p:cNvSpPr txBox="1"/>
          <p:nvPr/>
        </p:nvSpPr>
        <p:spPr>
          <a:xfrm>
            <a:off x="685800" y="3524400"/>
            <a:ext cx="7772040" cy="1123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3200" dirty="0">
                <a:solidFill>
                  <a:srgbClr val="7F7F7F"/>
                </a:solidFill>
                <a:latin typeface="Tahoma"/>
                <a:ea typeface="Tahoma"/>
              </a:rPr>
              <a:t>Introduction to Unix </a:t>
            </a:r>
            <a:r>
              <a:rPr lang="en-AU" sz="3200" dirty="0" smtClean="0">
                <a:solidFill>
                  <a:srgbClr val="7F7F7F"/>
                </a:solidFill>
                <a:latin typeface="Tahoma"/>
                <a:ea typeface="Tahoma"/>
              </a:rPr>
              <a:t>for HPC</a:t>
            </a:r>
            <a:endParaRPr dirty="0"/>
          </a:p>
        </p:txBody>
      </p:sp>
      <p:sp>
        <p:nvSpPr>
          <p:cNvPr id="103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01A12191-1181-4101-B1E1-91C10111A101}" type="slidenum">
              <a:rPr lang="en-AU">
                <a:solidFill>
                  <a:srgbClr val="000000"/>
                </a:solidFill>
                <a:latin typeface="Calibri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Head Node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A17121-5171-4121-91C1-7121A1814111}" type="slidenum">
              <a:rPr lang="en-AU">
                <a:solidFill>
                  <a:srgbClr val="000000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5085308" y="1988840"/>
            <a:ext cx="3428640" cy="12192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ＭＳ Ｐゴシック"/>
              </a:rPr>
              <a:t>Head Node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Queuing jobs</a:t>
            </a:r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0" y="1268760"/>
            <a:ext cx="4318782" cy="508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Compute Nodes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860032" y="1600199"/>
            <a:ext cx="3826408" cy="477212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These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nodes run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your jobs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Managed by the </a:t>
            </a:r>
            <a:r>
              <a:rPr lang="en-US" sz="3200" b="1" dirty="0">
                <a:solidFill>
                  <a:srgbClr val="000000"/>
                </a:solidFill>
                <a:latin typeface="Tahoma"/>
                <a:ea typeface="ＭＳ Ｐゴシック"/>
              </a:rPr>
              <a:t>scheduler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Typically you won’t interact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with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the nodes directly 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Some users may need to!</a:t>
            </a:r>
            <a:endParaRPr dirty="0"/>
          </a:p>
        </p:txBody>
      </p:sp>
      <p:sp>
        <p:nvSpPr>
          <p:cNvPr id="120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71A1E1B1-F1E1-4131-A151-51A1D18161D1}" type="slidenum">
              <a:rPr lang="en-AU">
                <a:solidFill>
                  <a:srgbClr val="000000"/>
                </a:solidFill>
                <a:latin typeface="Calibri"/>
              </a:rPr>
              <a:t>11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1" y="1268760"/>
            <a:ext cx="4317084" cy="5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Queuing Systems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00200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Portable Batch System 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(PBS) is the name of computer software that performs job scheduling. Its primary task is to </a:t>
            </a:r>
            <a:r>
              <a:rPr lang="en-AU" sz="2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allocate computational tasks, i.e., batch jobs, among the available computing resources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following versions of PBS are currently available: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OpenPBS</a:t>
            </a:r>
            <a:endParaRPr lang="en-AU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TORQUE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PBS Professional (PBS Pro)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ANU PBS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Guide to PBS: </a:t>
            </a:r>
            <a:r>
              <a:rPr lang="en-AU" sz="2600" dirty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http://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hpc.sissa.it/pbs/pbs.html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AU"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9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Queuing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Systems cont.</a:t>
            </a:r>
            <a:endParaRPr lang="en-US" sz="4400"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00200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Another popular batch system is </a:t>
            </a:r>
            <a:r>
              <a:rPr lang="en-AU" sz="2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SLURM 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AU" sz="2800" dirty="0"/>
              <a:t>Simple Linux Utility for Resource Management </a:t>
            </a:r>
            <a:r>
              <a:rPr lang="en-AU" sz="28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Open </a:t>
            </a:r>
            <a:r>
              <a:rPr lang="en-AU" sz="2800" dirty="0"/>
              <a:t>source, fault-tolerant, and highly scalable cluster management and job scheduling system for large and small Linux clusters</a:t>
            </a:r>
            <a:r>
              <a:rPr lang="en-AU" sz="28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Very useful for use on clusters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Platform Tools used by IBM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Used by many supercomputers, e.g. TERA 100 at CEA (Europe’s most powerful </a:t>
            </a:r>
            <a:r>
              <a:rPr lang="en-AU" sz="2800" dirty="0" err="1" smtClean="0"/>
              <a:t>supercomp</a:t>
            </a:r>
            <a:r>
              <a:rPr lang="en-AU" sz="2800" dirty="0" smtClean="0"/>
              <a:t>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Many banks and commercial entities using batch systems</a:t>
            </a:r>
          </a:p>
        </p:txBody>
      </p:sp>
    </p:spTree>
    <p:extLst>
      <p:ext uri="{BB962C8B-B14F-4D97-AF65-F5344CB8AC3E}">
        <p14:creationId xmlns:p14="http://schemas.microsoft.com/office/powerpoint/2010/main" val="297657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ANU PBS </a:t>
            </a:r>
            <a:r>
              <a:rPr lang="en-US" sz="4400" dirty="0" err="1" smtClean="0">
                <a:solidFill>
                  <a:srgbClr val="E46C0A"/>
                </a:solidFill>
                <a:latin typeface="Tahoma"/>
                <a:ea typeface="ＭＳ Ｐゴシック"/>
              </a:rPr>
              <a:t>vs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 PBS Pro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00200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 smtClean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68250"/>
              </p:ext>
            </p:extLst>
          </p:nvPr>
        </p:nvGraphicFramePr>
        <p:xfrm>
          <a:off x="1084603" y="3676530"/>
          <a:ext cx="7200801" cy="21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/>
                <a:gridCol w="2400267"/>
                <a:gridCol w="2400267"/>
              </a:tblGrid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Batch System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ANU PBS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PBS PRO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Machines using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aseline="0" dirty="0" smtClean="0"/>
                        <a:t>Raijin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Orange &amp; Octane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Code Base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err="1" smtClean="0"/>
                        <a:t>OpenPBS</a:t>
                      </a:r>
                      <a:r>
                        <a:rPr lang="en-AU" sz="2400" dirty="0" smtClean="0"/>
                        <a:t> 2.3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PBS Professional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Licence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ANU Licence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Altair</a:t>
                      </a:r>
                      <a:r>
                        <a:rPr lang="en-AU" sz="2400" baseline="0" dirty="0" smtClean="0"/>
                        <a:t> </a:t>
                      </a:r>
                      <a:r>
                        <a:rPr lang="en-AU" sz="2400" dirty="0" smtClean="0"/>
                        <a:t>Licence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6737" y="1620572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ANU PBS is a </a:t>
            </a:r>
            <a:r>
              <a:rPr lang="en-AU" sz="2400" b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customised version of PBS based on </a:t>
            </a:r>
            <a:r>
              <a:rPr lang="en-AU" sz="2400" b="1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OpenPBS</a:t>
            </a:r>
            <a:r>
              <a:rPr lang="en-AU" sz="2400" b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24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2.3 </a:t>
            </a: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maintained by ANU</a:t>
            </a:r>
            <a:endParaRPr lang="en-A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Details of ANU PBS modifications are found here:</a:t>
            </a:r>
          </a:p>
          <a:p>
            <a:pPr lvl="1"/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http</a:t>
            </a:r>
            <a:r>
              <a:rPr lang="en-AU" sz="2400" dirty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://anusf.anu.edu.au/~</a:t>
            </a: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dbs900/PBS/local_modifications.html</a:t>
            </a: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A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Batch Queuing System</a:t>
            </a:r>
            <a:endParaRPr/>
          </a:p>
        </p:txBody>
      </p:sp>
      <p:pic>
        <p:nvPicPr>
          <p:cNvPr id="12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6600" y="1417680"/>
            <a:ext cx="8910720" cy="4526640"/>
          </a:xfrm>
          <a:prstGeom prst="rect">
            <a:avLst/>
          </a:prstGeom>
        </p:spPr>
      </p:pic>
      <p:sp>
        <p:nvSpPr>
          <p:cNvPr id="123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F141F1-91C1-4191-91A1-5141F1719111}" type="slidenum">
              <a:rPr lang="en-AU">
                <a:solidFill>
                  <a:srgbClr val="000000"/>
                </a:solidFill>
                <a:latin typeface="Calibri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Batch Queuing component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3898080" y="1600200"/>
            <a:ext cx="478836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 batch system is a normal program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Lets you add and remove jobs from the queue and monitor the queue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Script/command line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driven</a:t>
            </a:r>
            <a:endParaRPr dirty="0"/>
          </a:p>
        </p:txBody>
      </p:sp>
      <p:pic>
        <p:nvPicPr>
          <p:cNvPr id="12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80"/>
            <a:ext cx="3440520" cy="4708080"/>
          </a:xfrm>
          <a:prstGeom prst="rect">
            <a:avLst/>
          </a:prstGeom>
        </p:spPr>
      </p:pic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Scheduler component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417680"/>
            <a:ext cx="3352320" cy="470808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Allocates jobs to compute nodes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Optimizes usage of resources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“Optimize” can mean many things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Non-trivial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Never interact with directly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09880" y="1447920"/>
            <a:ext cx="5315040" cy="4419360"/>
          </a:xfrm>
          <a:prstGeom prst="rect">
            <a:avLst/>
          </a:prstGeom>
        </p:spPr>
      </p:pic>
      <p:sp>
        <p:nvSpPr>
          <p:cNvPr id="131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D1217111-F121-4191-B191-61E1C1911111}" type="slidenum">
              <a:rPr lang="en-AU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PBS Pro Commands</a:t>
            </a:r>
            <a:endParaRPr dirty="0"/>
          </a:p>
        </p:txBody>
      </p:sp>
      <p:graphicFrame>
        <p:nvGraphicFramePr>
          <p:cNvPr id="133" name="Table 2"/>
          <p:cNvGraphicFramePr/>
          <p:nvPr>
            <p:extLst>
              <p:ext uri="{D42A27DB-BD31-4B8C-83A1-F6EECF244321}">
                <p14:modId xmlns:p14="http://schemas.microsoft.com/office/powerpoint/2010/main" val="2315485270"/>
              </p:ext>
            </p:extLst>
          </p:nvPr>
        </p:nvGraphicFramePr>
        <p:xfrm>
          <a:off x="1259632" y="3732312"/>
          <a:ext cx="6927469" cy="218349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913380"/>
                <a:gridCol w="4014089"/>
              </a:tblGrid>
              <a:tr h="406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&lt;job-script&gt;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Submit a job (add to queue)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Returns a &lt;job-number&gt;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qdel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Delete job (remove from the queue)</a:t>
                      </a:r>
                      <a:endParaRPr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Monitor jobs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qalter</a:t>
                      </a: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Modifies the attributes of the job</a:t>
                      </a:r>
                      <a:r>
                        <a:rPr lang="en-AU" baseline="0" dirty="0" smtClean="0"/>
                        <a:t> or </a:t>
                      </a:r>
                      <a:r>
                        <a:rPr lang="en-AU" dirty="0" smtClean="0"/>
                        <a:t>jobs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457200" y="1417680"/>
            <a:ext cx="8229240" cy="2284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In order to use the batch system productively, we need to know how to perform three actions: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Add a job to the queue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Remove a job from the queue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See where our job is in the queue</a:t>
            </a:r>
            <a:endParaRPr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Monitoring the queue with </a:t>
            </a:r>
            <a:r>
              <a:rPr lang="en-US" sz="3200" dirty="0" err="1" smtClean="0">
                <a:solidFill>
                  <a:schemeClr val="tx1"/>
                </a:solidFill>
              </a:rPr>
              <a:t>qstat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19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56247"/>
              </p:ext>
            </p:extLst>
          </p:nvPr>
        </p:nvGraphicFramePr>
        <p:xfrm>
          <a:off x="381000" y="1783080"/>
          <a:ext cx="8458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2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-a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List all jobs in the queue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-u &lt;username&gt;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List all jobs of a particular user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-f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detailed information about a job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nqstat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ANU PBS only!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Shows detailed information about all jobs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What is HPC?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57200" y="145127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HPC,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 high-performance computing,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refers to the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 of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supercomputers or clusters of computers to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computational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problems that typically arise through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scientific inquiry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is useful when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computational problem: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too large</a:t>
            </a:r>
            <a:r>
              <a:rPr lang="en-AU" sz="2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solve on a conventional laptop or workstation (because it requires too much memory or disk space) or </a:t>
            </a:r>
            <a:endParaRPr lang="en-AU" sz="26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Would take too long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(because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algorithm is complex, the dataset is large, or data access is slow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or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 too many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High Throughput Computing</a:t>
            </a:r>
            <a:endParaRPr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988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All about Modules</a:t>
            </a:r>
            <a:endParaRPr dirty="0"/>
          </a:p>
        </p:txBody>
      </p:sp>
      <p:sp>
        <p:nvSpPr>
          <p:cNvPr id="134" name="CustomShape 3"/>
          <p:cNvSpPr/>
          <p:nvPr/>
        </p:nvSpPr>
        <p:spPr>
          <a:xfrm>
            <a:off x="457200" y="1417320"/>
            <a:ext cx="8229240" cy="5031112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do Modules do?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 up the environment for a software package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Adds paths to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executables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to $PATH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ay change other shell variables, and/or load other modules.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Allow you to have different versions of the same software package, e.g. load the Intel compilers v23 with module load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/12, or if you require an older version, you can load it with module load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/9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800"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78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All about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Modules (cont.)</a:t>
            </a:r>
            <a:endParaRPr lang="en-US" sz="4400" dirty="0"/>
          </a:p>
        </p:txBody>
      </p:sp>
      <p:sp>
        <p:nvSpPr>
          <p:cNvPr id="134" name="CustomShape 3"/>
          <p:cNvSpPr/>
          <p:nvPr/>
        </p:nvSpPr>
        <p:spPr>
          <a:xfrm>
            <a:off x="457200" y="1417320"/>
            <a:ext cx="8229240" cy="503111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Things to know about modules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default module loaded when you login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You can change this by adding lines to your .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bashrc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file (BASH users) or similar for other Shells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Modules exist for many packages but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 for all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 modules exclude each other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can’t load Intel compilers v8 &amp; v9. You can only load one.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 only load 1 MPI (e.g. MPT or Intel or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OpenMPI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800"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8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Module Commands</a:t>
            </a:r>
            <a:endParaRPr dirty="0"/>
          </a:p>
        </p:txBody>
      </p:sp>
      <p:graphicFrame>
        <p:nvGraphicFramePr>
          <p:cNvPr id="133" name="Table 2"/>
          <p:cNvGraphicFramePr/>
          <p:nvPr>
            <p:extLst>
              <p:ext uri="{D42A27DB-BD31-4B8C-83A1-F6EECF244321}">
                <p14:modId xmlns:p14="http://schemas.microsoft.com/office/powerpoint/2010/main" val="2297113256"/>
              </p:ext>
            </p:extLst>
          </p:nvPr>
        </p:nvGraphicFramePr>
        <p:xfrm>
          <a:off x="971600" y="1700808"/>
          <a:ext cx="7416824" cy="298053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46648"/>
                <a:gridCol w="4670176"/>
              </a:tblGrid>
              <a:tr h="406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avail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list all available module files in the current</a:t>
                      </a:r>
                      <a:r>
                        <a:rPr lang="en-AU" baseline="0" dirty="0" smtClean="0"/>
                        <a:t> MODULEPATH</a:t>
                      </a:r>
                      <a:endParaRPr dirty="0"/>
                    </a:p>
                  </a:txBody>
                  <a:tcPr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load/unload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load/unload a </a:t>
                      </a:r>
                      <a:r>
                        <a:rPr lang="en-AU" dirty="0" err="1" smtClean="0"/>
                        <a:t>modulefile</a:t>
                      </a:r>
                      <a:r>
                        <a:rPr lang="en-AU" baseline="0" dirty="0" smtClean="0"/>
                        <a:t> into the shell environment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aseline="0" dirty="0" smtClean="0"/>
                        <a:t>e.g. 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module load </a:t>
                      </a:r>
                      <a:r>
                        <a:rPr lang="en-AU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mpt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/2.06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list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List all loaded modules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show [</a:t>
                      </a: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modulefile</a:t>
                      </a: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show information about the </a:t>
                      </a:r>
                      <a:r>
                        <a:rPr lang="en-AU" dirty="0" err="1" smtClean="0"/>
                        <a:t>modulefile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457200" y="1417680"/>
            <a:ext cx="8229240" cy="2284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62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Add a job to the queue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43508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add a job to the queue, we write a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script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A job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script is a simply a script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# symbol signifies a comment for the Shell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has some special comments that pass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 to PBS Pro.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AU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PBS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a keyword for PBS and specifies that this line is for PBS. The Shell will ignore it</a:t>
            </a:r>
            <a:endParaRPr lang="en-A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want to queue the job, we pass its filename as a parameter to </a:t>
            </a:r>
            <a:r>
              <a:rPr lang="en-US" sz="28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qsub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qsub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&lt;job-script&gt;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batch queuing system will return a number that uniquely identifies the job.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11114111-A131-4121-8181-C1D111A14131}" type="slidenum">
              <a:rPr lang="en-AU">
                <a:solidFill>
                  <a:srgbClr val="000000"/>
                </a:solidFill>
                <a:latin typeface="Calibri"/>
              </a:r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Useful Environment Variables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12189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These are available in the context of your job script.</a:t>
            </a:r>
            <a:endParaRPr dirty="0"/>
          </a:p>
        </p:txBody>
      </p:sp>
      <p:graphicFrame>
        <p:nvGraphicFramePr>
          <p:cNvPr id="152" name="Table 3"/>
          <p:cNvGraphicFramePr/>
          <p:nvPr>
            <p:extLst>
              <p:ext uri="{D42A27DB-BD31-4B8C-83A1-F6EECF244321}">
                <p14:modId xmlns:p14="http://schemas.microsoft.com/office/powerpoint/2010/main" val="1711881939"/>
              </p:ext>
            </p:extLst>
          </p:nvPr>
        </p:nvGraphicFramePr>
        <p:xfrm>
          <a:off x="1152154" y="2996952"/>
          <a:ext cx="6839331" cy="1335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877441"/>
                <a:gridCol w="4961890"/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>
                          <a:latin typeface="Courier New" pitchFamily="49" charset="0"/>
                          <a:cs typeface="Courier New" pitchFamily="49" charset="0"/>
                        </a:rPr>
                        <a:t>PBS_O_WORKDIR</a:t>
                      </a:r>
                      <a:endParaRPr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The directory the job was submitted from</a:t>
                      </a:r>
                      <a:endParaRPr dirty="0"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latin typeface="Courier New" pitchFamily="49" charset="0"/>
                          <a:cs typeface="Courier New" pitchFamily="49" charset="0"/>
                        </a:rPr>
                        <a:t>PBS_JOBID</a:t>
                      </a:r>
                      <a:endParaRPr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The job number given when the job was submitted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F101D1-11D1-4131-A151-41A1E1310121}" type="slidenum">
              <a:rPr lang="en-AU">
                <a:solidFill>
                  <a:srgbClr val="000000"/>
                </a:solidFill>
                <a:latin typeface="Calibri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 sample PBS job script</a:t>
            </a:r>
            <a:endParaRPr dirty="0"/>
          </a:p>
        </p:txBody>
      </p:sp>
      <p:sp>
        <p:nvSpPr>
          <p:cNvPr id="144" name="TextShape 2"/>
          <p:cNvSpPr txBox="1"/>
          <p:nvPr/>
        </p:nvSpPr>
        <p:spPr>
          <a:xfrm>
            <a:off x="1259632" y="2112819"/>
            <a:ext cx="7401054" cy="40676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#!/bin/bash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Request resources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* 10 minutes wall time to run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-l </a:t>
            </a:r>
            <a:r>
              <a:rPr lang="en-AU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walltime</a:t>
            </a: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=00:10:00</a:t>
            </a:r>
          </a:p>
          <a:p>
            <a:pPr>
              <a:lnSpc>
                <a:spcPct val="100000"/>
              </a:lnSpc>
            </a:pP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# * 1 node, 1 processor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-l nodes=1:ppn=1</a:t>
            </a:r>
          </a:p>
          <a:p>
            <a:pPr>
              <a:lnSpc>
                <a:spcPct val="100000"/>
              </a:lnSpc>
            </a:pP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# * 100 megabytes physical memory allocated to job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-l </a:t>
            </a:r>
            <a:r>
              <a:rPr lang="en-AU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mem</a:t>
            </a: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=100mb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Specify a project code (for accounting)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-P a40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cd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/>
              </a:rPr>
              <a:t>$PBS_O_WORKDIR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/>
              </a:rPr>
              <a:t>
# Specify the job to be done
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/>
              </a:rPr>
              <a:t>date
sleep 10
date</a:t>
            </a:r>
            <a:endParaRPr dirty="0"/>
          </a:p>
        </p:txBody>
      </p:sp>
      <p:sp>
        <p:nvSpPr>
          <p:cNvPr id="14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7181F131-91C1-4151-91A1-71E101B11161}" type="slidenum">
              <a:rPr lang="en-AU">
                <a:solidFill>
                  <a:srgbClr val="000000"/>
                </a:solidFill>
                <a:latin typeface="Calibri"/>
              </a:rPr>
              <a:t>25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199" y="1417320"/>
            <a:ext cx="8202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NOTE: This script will not run on Orange as resources are assigned via Groups on Orange, not via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You’ve got mail!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1043608" y="1600200"/>
            <a:ext cx="764283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Set email address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-M fred@intersect.org.au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Send an email when jobs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begins (b), gets aborted (a)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and ends (e)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-m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abe</a:t>
            </a:r>
            <a:endParaRPr dirty="0"/>
          </a:p>
        </p:txBody>
      </p:sp>
      <p:sp>
        <p:nvSpPr>
          <p:cNvPr id="149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11718181-F181-4121-8121-81B1A1514111}" type="slidenum">
              <a:rPr lang="en-AU">
                <a:solidFill>
                  <a:srgbClr val="000000"/>
                </a:solidFill>
                <a:latin typeface="Calibri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Create a script and submit a very simple job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27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1200"/>
              </p:ext>
            </p:extLst>
          </p:nvPr>
        </p:nvGraphicFramePr>
        <p:xfrm>
          <a:off x="755576" y="1772816"/>
          <a:ext cx="762761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a keyword for PBS and specifies that this line is for PBS. The Shell will ignore it</a:t>
                      </a:r>
                      <a:endParaRPr lang="en-AU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Signifies</a:t>
                      </a:r>
                      <a:r>
                        <a:rPr lang="en-AU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comment for the Shell, e.g.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AU" b="1" baseline="0" dirty="0" smtClean="0"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Next line will create a job</a:t>
                      </a:r>
                      <a:endParaRPr b="1" dirty="0"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Submit a job to PBS</a:t>
                      </a:r>
                      <a:endParaRPr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jobs in the queue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cat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 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Print a file to the terminal (</a:t>
                      </a: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catenate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en-AU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less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Like 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cat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but </a:t>
                      </a:r>
                      <a:r>
                        <a:rPr lang="en-US" sz="1800" b="0" i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less 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 a time</a:t>
                      </a:r>
                      <a:endParaRPr lang="en-US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nano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Will open file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&lt;filename&gt;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 a</a:t>
                      </a:r>
                      <a:r>
                        <a:rPr lang="en-AU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text file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editor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Sample PBS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hlinkClick r:id="rId2"/>
                        </a:rPr>
                        <a:t>http://www.intersect.org.au/orange-handbook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054"/>
            <a:ext cx="8229600" cy="1143000"/>
          </a:xfrm>
        </p:spPr>
        <p:txBody>
          <a:bodyPr/>
          <a:lstStyle/>
          <a:p>
            <a:r>
              <a:rPr lang="en-US" dirty="0" smtClean="0"/>
              <a:t>Exercise 3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Create another script and submit a more realistic sample job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28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08494"/>
              </p:ext>
            </p:extLst>
          </p:nvPr>
        </p:nvGraphicFramePr>
        <p:xfrm>
          <a:off x="755576" y="2001232"/>
          <a:ext cx="762761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a keyword for PBS and specifies that this line is for PBS. The Shell will ignore it</a:t>
                      </a:r>
                      <a:endParaRPr lang="en-AU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Signifies</a:t>
                      </a:r>
                      <a:r>
                        <a:rPr lang="en-AU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comment for the Shell, e.g.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AU" b="1" baseline="0" dirty="0" smtClean="0"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Next line will create a job</a:t>
                      </a:r>
                      <a:endParaRPr b="1" dirty="0"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Submit a job to PBS</a:t>
                      </a:r>
                      <a:endParaRPr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jobs in the queue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nano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Will open file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&lt;filename&gt;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 a</a:t>
                      </a:r>
                      <a:r>
                        <a:rPr lang="en-AU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text file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editor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module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load 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module_name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b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Loads a software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module on the HPC machine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Job limits on Orange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200 hours of </a:t>
            </a:r>
            <a:r>
              <a:rPr lang="en-US" sz="34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walltime</a:t>
            </a:r>
            <a:endParaRPr lang="en-US" sz="3400" b="1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64GB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3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 standard 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node,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e.g. 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128GB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2 nodes etc.</a:t>
            </a:r>
            <a:endParaRPr sz="3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256GB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3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 large memory 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nodes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If you grab a node with 64GB, you can effectively use about 60GB as the OS uses memory</a:t>
            </a:r>
            <a:endParaRPr sz="3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41A16161-D111-4161-A181-5151D131D1A1}" type="slidenum">
              <a:rPr lang="en-AU">
                <a:solidFill>
                  <a:srgbClr val="000000"/>
                </a:solidFill>
                <a:latin typeface="Calibri"/>
              </a:rPr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Parallelism on HPC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57200" y="145127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systems often derive their computational power </a:t>
            </a:r>
            <a:r>
              <a:rPr lang="en-AU" sz="27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AU" sz="27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exploiting </a:t>
            </a:r>
            <a:r>
              <a:rPr lang="en-AU" sz="27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parallelism </a:t>
            </a:r>
            <a:endParaRPr lang="en-AU" sz="27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Programs for HPC systems must be split up into many smaller </a:t>
            </a:r>
            <a:r>
              <a:rPr lang="en-AU" sz="27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“sub-programs“ which can be executed in parallel on different processors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HPC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systems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 offer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parallelism at a much larger scale, with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100’s or 1000’s, or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(soon) even </a:t>
            </a:r>
            <a:r>
              <a:rPr lang="en-AU" sz="27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millions of tasks running concurrently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AU" sz="2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Writing </a:t>
            </a:r>
            <a:r>
              <a:rPr lang="en-AU" sz="27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parallel software can be challenging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, and many existing software packages do not already support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parallelism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 may require development.</a:t>
            </a:r>
          </a:p>
          <a:p>
            <a:pPr algn="ctr">
              <a:lnSpc>
                <a:spcPct val="100000"/>
              </a:lnSpc>
            </a:pPr>
            <a:r>
              <a:rPr lang="en-AU" sz="27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NOTE: Many tasks cannot be parallelised</a:t>
            </a:r>
            <a:endParaRPr sz="27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6979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Priorities of Jobs	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 order of importance, jobs are </a:t>
            </a: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prioritised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in this order:</a:t>
            </a:r>
          </a:p>
          <a:p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Resources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available to the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project</a:t>
            </a:r>
            <a:endParaRPr lang="en-AU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Walltime</a:t>
            </a:r>
            <a:endParaRPr lang="en-AU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Number </a:t>
            </a:r>
            <a:r>
              <a:rPr lang="en-AU" sz="3200" dirty="0">
                <a:solidFill>
                  <a:srgbClr val="000000"/>
                </a:solidFill>
                <a:latin typeface="Tahoma"/>
                <a:ea typeface="ＭＳ Ｐゴシック"/>
              </a:rPr>
              <a:t>of jobs (fair share)</a:t>
            </a:r>
            <a:endParaRPr lang="en-AU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sz="3200" dirty="0"/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81A17171-F131-4171-8141-71E181C13111}" type="slidenum">
              <a:rPr lang="en-AU">
                <a:solidFill>
                  <a:srgbClr val="000000"/>
                </a:solidFill>
                <a:latin typeface="Calibri"/>
              </a:r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Best strategy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1043608" y="1600200"/>
            <a:ext cx="7272808" cy="452556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Submit jobs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constantly/daily</a:t>
            </a:r>
            <a:endParaRPr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Have about 10-20 jobs in the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machine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Be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realistic with </a:t>
            </a: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walltime</a:t>
            </a: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Don’t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ask for resources you don’t need!</a:t>
            </a:r>
            <a:endParaRPr dirty="0"/>
          </a:p>
        </p:txBody>
      </p:sp>
      <p:sp>
        <p:nvSpPr>
          <p:cNvPr id="16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21D101-C131-4171-B111-00A191A181A1}" type="slidenum">
              <a:rPr lang="en-AU">
                <a:solidFill>
                  <a:srgbClr val="000000"/>
                </a:solidFill>
                <a:latin typeface="Calibri"/>
              </a:r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NCI Facilities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79984872"/>
              </p:ext>
            </p:extLst>
          </p:nvPr>
        </p:nvGraphicFramePr>
        <p:xfrm>
          <a:off x="491815" y="1417320"/>
          <a:ext cx="8194625" cy="271687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559905"/>
                <a:gridCol w="6634720"/>
              </a:tblGrid>
              <a:tr h="499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b="1" dirty="0" smtClean="0"/>
                        <a:t>Disk Type</a:t>
                      </a:r>
                      <a:endParaRPr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Disk Usage</a:t>
                      </a:r>
                      <a:endParaRPr lang="en-AU" sz="2400" dirty="0"/>
                    </a:p>
                  </a:txBody>
                  <a:tcPr/>
                </a:tc>
              </a:tr>
              <a:tr h="221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200" b="1" dirty="0" smtClean="0"/>
                        <a:t>NCI Raijin</a:t>
                      </a:r>
                      <a:endParaRPr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2200" b="1" dirty="0" smtClean="0"/>
                        <a:t>2 sockets with 8-core CPU’s = 16 cores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57,472 cores in the compute nodes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Approximately 160 </a:t>
                      </a:r>
                      <a:r>
                        <a:rPr lang="en-AU" sz="2200" dirty="0" err="1" smtClean="0"/>
                        <a:t>TBytes</a:t>
                      </a:r>
                      <a:r>
                        <a:rPr lang="en-AU" sz="2200" dirty="0" smtClean="0"/>
                        <a:t> of main memory;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err="1" smtClean="0"/>
                        <a:t>Infiniband</a:t>
                      </a:r>
                      <a:r>
                        <a:rPr lang="en-AU" sz="2200" dirty="0" smtClean="0"/>
                        <a:t> </a:t>
                      </a:r>
                      <a:r>
                        <a:rPr lang="en-AU" sz="2200" b="1" dirty="0" smtClean="0"/>
                        <a:t>FDR</a:t>
                      </a:r>
                      <a:r>
                        <a:rPr lang="en-AU" sz="2200" dirty="0" smtClean="0"/>
                        <a:t> (fourteen data rate) interconnect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Approximately 10 </a:t>
                      </a:r>
                      <a:r>
                        <a:rPr lang="en-AU" sz="2200" dirty="0" err="1" smtClean="0"/>
                        <a:t>PBytes</a:t>
                      </a:r>
                      <a:r>
                        <a:rPr lang="en-AU" sz="2200" dirty="0" smtClean="0"/>
                        <a:t> of usable fast file system (for short-term scratch space).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223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NCI Facilities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3472941863"/>
              </p:ext>
            </p:extLst>
          </p:nvPr>
        </p:nvGraphicFramePr>
        <p:xfrm>
          <a:off x="755576" y="1772816"/>
          <a:ext cx="7032513" cy="206159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7032513"/>
              </a:tblGrid>
              <a:tr h="57152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Raijin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600" dirty="0" smtClean="0"/>
                        <a:t>96.5%</a:t>
                      </a:r>
                      <a:r>
                        <a:rPr lang="en-AU" sz="2600" baseline="0" dirty="0" smtClean="0"/>
                        <a:t> of Nodes have 24Gb/node</a:t>
                      </a:r>
                      <a:endParaRPr sz="26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dirty="0" smtClean="0"/>
                        <a:t>3.2%</a:t>
                      </a:r>
                      <a:r>
                        <a:rPr lang="en-AU" sz="2600" baseline="0" dirty="0" smtClean="0"/>
                        <a:t> of Nodes have 48Gb/node</a:t>
                      </a:r>
                      <a:endParaRPr lang="en-AU" sz="26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dirty="0" smtClean="0"/>
                        <a:t>0.3%</a:t>
                      </a:r>
                      <a:r>
                        <a:rPr lang="en-AU" sz="2600" baseline="0" dirty="0" smtClean="0"/>
                        <a:t> of Nodes have 96Gb/node</a:t>
                      </a:r>
                      <a:endParaRPr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17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Software on NCI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2118284225"/>
              </p:ext>
            </p:extLst>
          </p:nvPr>
        </p:nvGraphicFramePr>
        <p:xfrm>
          <a:off x="491815" y="1417320"/>
          <a:ext cx="8194625" cy="39852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496009"/>
                <a:gridCol w="5698616"/>
              </a:tblGrid>
              <a:tr h="57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dirty="0" smtClean="0"/>
                        <a:t>Area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Software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Computational Chemistry</a:t>
                      </a:r>
                      <a:endParaRPr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500" dirty="0" smtClean="0"/>
                        <a:t>ABINIT, Amber, CPMD*,</a:t>
                      </a:r>
                      <a:r>
                        <a:rPr lang="en-AU" sz="2500" baseline="0" dirty="0" smtClean="0"/>
                        <a:t> GULP*, NAMD*, </a:t>
                      </a:r>
                      <a:r>
                        <a:rPr lang="en-AU" sz="2500" baseline="0" dirty="0" err="1" smtClean="0"/>
                        <a:t>Molpro</a:t>
                      </a:r>
                      <a:r>
                        <a:rPr lang="en-AU" sz="2500" baseline="0" dirty="0" smtClean="0"/>
                        <a:t> etc.</a:t>
                      </a:r>
                      <a:endParaRPr sz="25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Bioinformatics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err="1" smtClean="0"/>
                        <a:t>AbySS</a:t>
                      </a:r>
                      <a:r>
                        <a:rPr lang="en-AU" sz="2500" dirty="0" smtClean="0"/>
                        <a:t>, BEAST, BIOPERL,</a:t>
                      </a:r>
                      <a:r>
                        <a:rPr lang="en-AU" sz="2500" baseline="0" dirty="0" smtClean="0"/>
                        <a:t> Cufflinks, MAW, etc.</a:t>
                      </a:r>
                      <a:endParaRPr lang="en-AU" sz="25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Math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ARPACK, BLACS,</a:t>
                      </a:r>
                      <a:r>
                        <a:rPr lang="en-AU" sz="2500" baseline="0" dirty="0" smtClean="0"/>
                        <a:t> Boost, FFTW, GSL, MKL, Tao</a:t>
                      </a:r>
                      <a:endParaRPr sz="25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Statistics &amp; Maths </a:t>
                      </a:r>
                      <a:r>
                        <a:rPr lang="en-AU" sz="2500" dirty="0" err="1" smtClean="0"/>
                        <a:t>Env’s</a:t>
                      </a:r>
                      <a:endParaRPr lang="en-AU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Maple*, </a:t>
                      </a:r>
                      <a:r>
                        <a:rPr lang="en-AU" sz="2500" dirty="0" err="1" smtClean="0"/>
                        <a:t>Mathematica</a:t>
                      </a:r>
                      <a:r>
                        <a:rPr lang="en-AU" sz="2500" dirty="0" smtClean="0"/>
                        <a:t>*,</a:t>
                      </a:r>
                      <a:r>
                        <a:rPr lang="en-AU" sz="2500" baseline="0" dirty="0" smtClean="0"/>
                        <a:t> </a:t>
                      </a:r>
                      <a:r>
                        <a:rPr lang="en-AU" sz="2500" baseline="0" dirty="0" err="1" smtClean="0"/>
                        <a:t>MatLab</a:t>
                      </a:r>
                      <a:r>
                        <a:rPr lang="en-AU" sz="2500" baseline="0" dirty="0" smtClean="0"/>
                        <a:t>*, Octave*, R, </a:t>
                      </a:r>
                      <a:r>
                        <a:rPr lang="en-AU" sz="2500" baseline="0" dirty="0" err="1" smtClean="0"/>
                        <a:t>Stata</a:t>
                      </a:r>
                      <a:r>
                        <a:rPr lang="en-AU" sz="2500" baseline="0" dirty="0" smtClean="0"/>
                        <a:t>*</a:t>
                      </a:r>
                      <a:endParaRPr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7003" y="5519172"/>
            <a:ext cx="8506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+mj-lt"/>
                <a:ea typeface="ＭＳ Ｐゴシック"/>
              </a:rPr>
              <a:t>Asterisked items indicates that discussion with NCI facility staff is required before use (Licensing issues)</a:t>
            </a:r>
            <a:endParaRPr lang="en-US" sz="2500" dirty="0" smtClean="0">
              <a:solidFill>
                <a:srgbClr val="000000"/>
              </a:solidFill>
              <a:latin typeface="+mj-lt"/>
              <a:ea typeface="ＭＳ Ｐゴシック"/>
              <a:hlinkClick r:id="rId3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http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://nf.nci.org.au/facilities/software/index.php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016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Software on NCI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1334847566"/>
              </p:ext>
            </p:extLst>
          </p:nvPr>
        </p:nvGraphicFramePr>
        <p:xfrm>
          <a:off x="491815" y="1417320"/>
          <a:ext cx="8194625" cy="39852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496009"/>
                <a:gridCol w="5698616"/>
              </a:tblGrid>
              <a:tr h="57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dirty="0" smtClean="0"/>
                        <a:t>Area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Software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Computational Chemistry</a:t>
                      </a:r>
                      <a:endParaRPr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500" dirty="0" smtClean="0"/>
                        <a:t>ABINIT, Amber, CPMD*,</a:t>
                      </a:r>
                      <a:r>
                        <a:rPr lang="en-AU" sz="2500" baseline="0" dirty="0" smtClean="0"/>
                        <a:t> GULP*, NAMD*, </a:t>
                      </a:r>
                      <a:r>
                        <a:rPr lang="en-AU" sz="2500" baseline="0" dirty="0" err="1" smtClean="0"/>
                        <a:t>Molpro</a:t>
                      </a:r>
                      <a:r>
                        <a:rPr lang="en-AU" sz="2500" baseline="0" dirty="0" smtClean="0"/>
                        <a:t> etc.</a:t>
                      </a:r>
                      <a:endParaRPr sz="25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Bioinformatics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err="1" smtClean="0"/>
                        <a:t>AbySS</a:t>
                      </a:r>
                      <a:r>
                        <a:rPr lang="en-AU" sz="2500" dirty="0" smtClean="0"/>
                        <a:t>, BEAST, BIOPERL,</a:t>
                      </a:r>
                      <a:r>
                        <a:rPr lang="en-AU" sz="2500" baseline="0" dirty="0" smtClean="0"/>
                        <a:t> Cufflinks, MAW, etc.</a:t>
                      </a:r>
                      <a:endParaRPr lang="en-AU" sz="25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Math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ARPACK, BLACS,</a:t>
                      </a:r>
                      <a:r>
                        <a:rPr lang="en-AU" sz="2500" baseline="0" dirty="0" smtClean="0"/>
                        <a:t> Boost, FFTW, GSL, MKL, Tao</a:t>
                      </a:r>
                      <a:endParaRPr sz="25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Statistics &amp; Maths </a:t>
                      </a:r>
                      <a:r>
                        <a:rPr lang="en-AU" sz="2500" dirty="0" err="1" smtClean="0"/>
                        <a:t>Env’s</a:t>
                      </a:r>
                      <a:endParaRPr lang="en-AU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Maple*, </a:t>
                      </a:r>
                      <a:r>
                        <a:rPr lang="en-AU" sz="2500" dirty="0" err="1" smtClean="0"/>
                        <a:t>Mathematica</a:t>
                      </a:r>
                      <a:r>
                        <a:rPr lang="en-AU" sz="2500" dirty="0" smtClean="0"/>
                        <a:t>*,</a:t>
                      </a:r>
                      <a:r>
                        <a:rPr lang="en-AU" sz="2500" baseline="0" dirty="0" smtClean="0"/>
                        <a:t> </a:t>
                      </a:r>
                      <a:r>
                        <a:rPr lang="en-AU" sz="2500" baseline="0" dirty="0" err="1" smtClean="0"/>
                        <a:t>MatLab</a:t>
                      </a:r>
                      <a:r>
                        <a:rPr lang="en-AU" sz="2500" baseline="0" dirty="0" smtClean="0"/>
                        <a:t>*, Octave*, R, </a:t>
                      </a:r>
                      <a:r>
                        <a:rPr lang="en-AU" sz="2500" baseline="0" dirty="0" err="1" smtClean="0"/>
                        <a:t>Stata</a:t>
                      </a:r>
                      <a:r>
                        <a:rPr lang="en-AU" sz="2500" baseline="0" dirty="0" smtClean="0"/>
                        <a:t>*</a:t>
                      </a:r>
                      <a:endParaRPr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7003" y="5519172"/>
            <a:ext cx="8506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+mj-lt"/>
                <a:ea typeface="ＭＳ Ｐゴシック"/>
              </a:rPr>
              <a:t>Asterisked items indicates that discussion with NCI facility staff is required before use (Licensing issues)</a:t>
            </a:r>
            <a:endParaRPr lang="en-US" sz="2500" dirty="0" smtClean="0">
              <a:solidFill>
                <a:srgbClr val="000000"/>
              </a:solidFill>
              <a:latin typeface="+mj-lt"/>
              <a:ea typeface="ＭＳ Ｐゴシック"/>
              <a:hlinkClick r:id="rId3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http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://nf.nci.org.au/facilities/software/index.php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70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Orange Physical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Disks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513906463"/>
              </p:ext>
            </p:extLst>
          </p:nvPr>
        </p:nvGraphicFramePr>
        <p:xfrm>
          <a:off x="578189" y="1916832"/>
          <a:ext cx="8108251" cy="454152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792088"/>
                <a:gridCol w="1296144"/>
                <a:gridCol w="936104"/>
                <a:gridCol w="5083915"/>
              </a:tblGrid>
              <a:tr h="743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lang="en-AU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AU" sz="2300" dirty="0" smtClean="0"/>
                        <a:t>Disk Usage</a:t>
                      </a:r>
                      <a:endParaRPr lang="en-AU" sz="2300" dirty="0"/>
                    </a:p>
                  </a:txBody>
                  <a:tcPr/>
                </a:tc>
              </a:tr>
              <a:tr h="826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3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sz="2300" cap="all" baseline="0" dirty="0">
                        <a:solidFill>
                          <a:schemeClr val="bg1"/>
                        </a:solidFill>
                        <a:latin typeface="Calibri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Panasas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59Tb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Parallel global file system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All nodes see the Panasas disks 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directly attached to each node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Very fast for large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files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Can be slow if you copy MANY small files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System director blade creates metadata for each file</a:t>
                      </a:r>
                      <a:endParaRPr lang="en-AU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1150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3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sz="2300" cap="all" baseline="0" dirty="0">
                        <a:solidFill>
                          <a:schemeClr val="bg1"/>
                        </a:solidFill>
                        <a:latin typeface="Calibri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SGI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50Tb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 NFS mounted file system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All nodes see the SGI disks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can only be seen</a:t>
                      </a:r>
                      <a:r>
                        <a:rPr lang="en-AU" u="none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via NFS backbone</a:t>
                      </a:r>
                      <a:endParaRPr lang="en-AU" u="none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Uses old technology, therefore very robust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Scales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nicely for clusters up to 100 Nodes (very good for Orange)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200" y="1268760"/>
            <a:ext cx="7919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/>
                <a:ea typeface="ＭＳ Ｐゴシック"/>
              </a:rPr>
              <a:t>Which of the 3 disks to use and when?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Orange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Disks (cont.)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2033129189"/>
              </p:ext>
            </p:extLst>
          </p:nvPr>
        </p:nvGraphicFramePr>
        <p:xfrm>
          <a:off x="755576" y="1822203"/>
          <a:ext cx="8108251" cy="44500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66363"/>
                <a:gridCol w="966363"/>
                <a:gridCol w="875586"/>
                <a:gridCol w="5299939"/>
              </a:tblGrid>
              <a:tr h="743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lang="en-AU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AU" sz="2300" dirty="0" smtClean="0"/>
                        <a:t>Disk Usage</a:t>
                      </a:r>
                      <a:endParaRPr lang="en-AU" sz="2300" dirty="0"/>
                    </a:p>
                  </a:txBody>
                  <a:tcPr/>
                </a:tc>
              </a:tr>
              <a:tr h="76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300" b="1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sz="2300" b="1" cap="all" baseline="0" dirty="0">
                        <a:solidFill>
                          <a:schemeClr val="bg1"/>
                        </a:solidFill>
                        <a:latin typeface="Calibri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Local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Scratch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200Tb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Exist in each node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 network is necessary making these the fastest disk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If you have a lot of I/O,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you should copy your data to here and work here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One 2Tb disk in each compute node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only accessible within that node as it’s not attached to any network, therefore cannot be accessed by another node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="1" u="sng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NOTE</a:t>
                      </a:r>
                      <a:r>
                        <a:rPr lang="en-AU" b="1" u="sng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</a:t>
                      </a:r>
                      <a:r>
                        <a:rPr lang="en-AU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The lifetime 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of </a:t>
                      </a:r>
                      <a:r>
                        <a:rPr lang="en-AU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files on this disk is 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only for the duration of the runtime of the job – The user must copy back results. If not, the next job will erase any files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200" y="1268760"/>
            <a:ext cx="7919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/>
                <a:ea typeface="ＭＳ Ｐゴシック"/>
              </a:rPr>
              <a:t>Which of the 3 disks to use and when?</a:t>
            </a:r>
            <a:endParaRPr lang="en-US" sz="2800" dirty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9104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 - Orange</a:t>
            </a:r>
            <a:endParaRPr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3747980639"/>
              </p:ext>
            </p:extLst>
          </p:nvPr>
        </p:nvGraphicFramePr>
        <p:xfrm>
          <a:off x="457200" y="1600200"/>
          <a:ext cx="8229240" cy="272792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30624"/>
                <a:gridCol w="5698616"/>
              </a:tblGrid>
              <a:tr h="460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/>
                        <a:t>/home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/home/username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Disk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SGI Disks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60GB default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Yes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Speed: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Intermediate disk (SGI Disks)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Life time: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Permanent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908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 - Orange</a:t>
            </a:r>
            <a:endParaRPr/>
          </a:p>
        </p:txBody>
      </p:sp>
      <p:graphicFrame>
        <p:nvGraphicFramePr>
          <p:cNvPr id="167" name="Table 2"/>
          <p:cNvGraphicFramePr/>
          <p:nvPr>
            <p:extLst>
              <p:ext uri="{D42A27DB-BD31-4B8C-83A1-F6EECF244321}">
                <p14:modId xmlns:p14="http://schemas.microsoft.com/office/powerpoint/2010/main" val="1945802852"/>
              </p:ext>
            </p:extLst>
          </p:nvPr>
        </p:nvGraphicFramePr>
        <p:xfrm>
          <a:off x="457200" y="1600200"/>
          <a:ext cx="8229240" cy="279993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034680"/>
                <a:gridCol w="5194560"/>
              </a:tblGrid>
              <a:tr h="532656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/>
                        <a:t>/projects/project-name</a:t>
                      </a:r>
                      <a:endParaRPr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/projects/project-name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Disk Type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Panasas Disk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no default size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Yes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Speed: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High speed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Life time: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Till end of the running year - merit allocation period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8" name="CustomShape 3"/>
          <p:cNvSpPr/>
          <p:nvPr/>
        </p:nvSpPr>
        <p:spPr>
          <a:xfrm>
            <a:off x="491400" y="4771080"/>
            <a:ext cx="8113048" cy="1538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There will also be some “repository space” for </a:t>
            </a:r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large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datasets,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such as bioinformatics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1191A1-0101-41B1-A181-41B111516141}" type="slidenum">
              <a:rPr lang="en-AU">
                <a:solidFill>
                  <a:srgbClr val="000000"/>
                </a:solidFill>
                <a:latin typeface="Calibri"/>
              </a:rPr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Reasons to use HPC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67093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program that can be recompiled or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reconfigured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use optimized numerical libraries that are available on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systems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 not on your own system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applications are already installed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 the HPC machines which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a non-trivial task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 "parallel”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 you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 single application that needs to be rerun many times with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different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parameters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an application that has already been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designed with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parallelism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make use of the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large memory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available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Our facilities are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reliable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regularly backed up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038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 - Orange</a:t>
            </a:r>
            <a:endParaRPr/>
          </a:p>
        </p:txBody>
      </p:sp>
      <p:graphicFrame>
        <p:nvGraphicFramePr>
          <p:cNvPr id="171" name="Table 2"/>
          <p:cNvGraphicFramePr/>
          <p:nvPr>
            <p:extLst>
              <p:ext uri="{D42A27DB-BD31-4B8C-83A1-F6EECF244321}">
                <p14:modId xmlns:p14="http://schemas.microsoft.com/office/powerpoint/2010/main" val="3339351749"/>
              </p:ext>
            </p:extLst>
          </p:nvPr>
        </p:nvGraphicFramePr>
        <p:xfrm>
          <a:off x="457200" y="1600200"/>
          <a:ext cx="8229240" cy="272792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286000"/>
                <a:gridCol w="5943240"/>
              </a:tblGrid>
              <a:tr h="460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/>
                        <a:t>/data2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/data2 </a:t>
                      </a:r>
                      <a:r>
                        <a:rPr lang="en-AU" dirty="0"/>
                        <a:t>on each node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Disk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Scratch</a:t>
                      </a:r>
                      <a:r>
                        <a:rPr lang="en-AU" baseline="0" dirty="0" smtClean="0"/>
                        <a:t> Disks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Limit of disk - 2TB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No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Speed: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Fastest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Life time: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Job duration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2" name="CustomShape 3"/>
          <p:cNvSpPr/>
          <p:nvPr/>
        </p:nvSpPr>
        <p:spPr>
          <a:xfrm>
            <a:off x="428961" y="4725144"/>
            <a:ext cx="7694640" cy="1152128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2400" b="1" dirty="0">
                <a:solidFill>
                  <a:srgbClr val="000000"/>
                </a:solidFill>
                <a:latin typeface="Arial"/>
                <a:ea typeface="ＭＳ Ｐゴシック"/>
              </a:rPr>
              <a:t>Warning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lang="en-AU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This partition is shared 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among users, so can </a:t>
            </a:r>
            <a:endParaRPr lang="en-AU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algn="ctr">
              <a:lnSpc>
                <a:spcPct val="100000"/>
              </a:lnSpc>
            </a:pPr>
            <a:r>
              <a:rPr lang="en-AU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be “filled up” (with other jobs)  while your job 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is running!</a:t>
            </a:r>
            <a:endParaRPr sz="2400" dirty="0"/>
          </a:p>
        </p:txBody>
      </p:sp>
      <p:sp>
        <p:nvSpPr>
          <p:cNvPr id="173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F111F1-F1C1-41C1-B181-8181E1919111}" type="slidenum">
              <a:rPr lang="en-AU">
                <a:solidFill>
                  <a:srgbClr val="000000"/>
                </a:solidFill>
                <a:latin typeface="Calibri"/>
              </a:rPr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</a:t>
            </a:r>
            <a:endParaRPr/>
          </a:p>
        </p:txBody>
      </p:sp>
      <p:graphicFrame>
        <p:nvGraphicFramePr>
          <p:cNvPr id="175" name="Table 2"/>
          <p:cNvGraphicFramePr/>
          <p:nvPr>
            <p:extLst>
              <p:ext uri="{D42A27DB-BD31-4B8C-83A1-F6EECF244321}">
                <p14:modId xmlns:p14="http://schemas.microsoft.com/office/powerpoint/2010/main" val="1507167897"/>
              </p:ext>
            </p:extLst>
          </p:nvPr>
        </p:nvGraphicFramePr>
        <p:xfrm>
          <a:off x="457200" y="2438280"/>
          <a:ext cx="8229240" cy="741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 err="1">
                          <a:latin typeface="Courier New" pitchFamily="49" charset="0"/>
                        </a:rPr>
                        <a:t>df</a:t>
                      </a:r>
                      <a:r>
                        <a:rPr lang="en-AU" b="1" i="0" baseline="0" dirty="0">
                          <a:latin typeface="Courier New" pitchFamily="49" charset="0"/>
                        </a:rPr>
                        <a:t> -h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disk free space for all partitions in human readable format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CustomShape 3"/>
          <p:cNvSpPr/>
          <p:nvPr/>
        </p:nvSpPr>
        <p:spPr>
          <a:xfrm>
            <a:off x="457200" y="1523880"/>
            <a:ext cx="769572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You can find out more about the partitions on the HPC machine using the </a:t>
            </a:r>
            <a:r>
              <a:rPr lang="en-AU" b="1">
                <a:solidFill>
                  <a:srgbClr val="000000"/>
                </a:solidFill>
                <a:latin typeface="Arial"/>
                <a:ea typeface="ＭＳ Ｐゴシック"/>
              </a:rPr>
              <a:t>df </a:t>
            </a: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command.</a:t>
            </a:r>
            <a:endParaRPr/>
          </a:p>
        </p:txBody>
      </p:sp>
      <p:graphicFrame>
        <p:nvGraphicFramePr>
          <p:cNvPr id="177" name="Table 4"/>
          <p:cNvGraphicFramePr/>
          <p:nvPr>
            <p:extLst>
              <p:ext uri="{D42A27DB-BD31-4B8C-83A1-F6EECF244321}">
                <p14:modId xmlns:p14="http://schemas.microsoft.com/office/powerpoint/2010/main" val="3537364985"/>
              </p:ext>
            </p:extLst>
          </p:nvPr>
        </p:nvGraphicFramePr>
        <p:xfrm>
          <a:off x="457200" y="4363560"/>
          <a:ext cx="8229240" cy="741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du -</a:t>
                      </a:r>
                      <a:r>
                        <a:rPr lang="en-AU" b="1" i="0" baseline="0" dirty="0" err="1">
                          <a:latin typeface="Courier New" pitchFamily="49" charset="0"/>
                        </a:rPr>
                        <a:t>hs</a:t>
                      </a:r>
                      <a:r>
                        <a:rPr lang="en-AU" b="1" i="0" baseline="0" dirty="0">
                          <a:latin typeface="Courier New" pitchFamily="49" charset="0"/>
                        </a:rPr>
                        <a:t> .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disk usage of current directory in human readable format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8" name="CustomShape 5"/>
          <p:cNvSpPr/>
          <p:nvPr/>
        </p:nvSpPr>
        <p:spPr>
          <a:xfrm>
            <a:off x="457200" y="3821760"/>
            <a:ext cx="76957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You can find out more about current disk usage, using the </a:t>
            </a:r>
            <a:r>
              <a:rPr lang="en-AU" b="1">
                <a:solidFill>
                  <a:srgbClr val="000000"/>
                </a:solidFill>
                <a:latin typeface="Arial"/>
                <a:ea typeface="ＭＳ Ｐゴシック"/>
              </a:rPr>
              <a:t>du </a:t>
            </a: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command.</a:t>
            </a:r>
            <a:endParaRPr/>
          </a:p>
        </p:txBody>
      </p:sp>
      <p:sp>
        <p:nvSpPr>
          <p:cNvPr id="179" name="TextShape 6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D121B1C1-D1F1-4111-A1B1-F1616151F151}" type="slidenum">
              <a:rPr lang="en-AU">
                <a:solidFill>
                  <a:srgbClr val="000000"/>
                </a:solidFill>
                <a:latin typeface="Calibri"/>
              </a:r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Quotas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There is no quota on scratch disks for performance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reasons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quota on /projects/project-name depends on your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allocation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60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GB soft limit for 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home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80 GB hard limit for /home (30 days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)</a:t>
            </a:r>
            <a:endParaRPr dirty="0"/>
          </a:p>
        </p:txBody>
      </p:sp>
      <p:sp>
        <p:nvSpPr>
          <p:cNvPr id="18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6181A1B1-B141-41F1-B151-81715161F181}" type="slidenum">
              <a:rPr lang="en-AU">
                <a:solidFill>
                  <a:srgbClr val="000000"/>
                </a:solidFill>
                <a:latin typeface="Calibri"/>
              </a:rPr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More Info on NCI &amp; Orange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64096" y="16288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Read more about Orange and NCI Facilities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3"/>
              </a:rPr>
              <a:t>http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3"/>
              </a:rPr>
              <a:t>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3"/>
              </a:rPr>
              <a:t>www.intersect.org.au/hpc-news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4"/>
              </a:rPr>
              <a:t>http://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4"/>
              </a:rPr>
              <a:t>www.intersect.org.au/orange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5"/>
              </a:rPr>
              <a:t>http://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5"/>
              </a:rPr>
              <a:t>www.intersect.org.au/nci_next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Sample PBS Script &amp; Info on Orange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6"/>
              </a:rPr>
              <a:t>http://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6"/>
              </a:rPr>
              <a:t>www.intersect.org.au/orange-handbook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  <a:endParaRPr lang="en-US" sz="3200" dirty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Resource Allocation Round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36377" y="1393672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AU" sz="2600" u="sng" dirty="0" smtClean="0">
                <a:solidFill>
                  <a:srgbClr val="000000"/>
                </a:solidFill>
                <a:latin typeface="Tahoma"/>
                <a:ea typeface="ＭＳ Ｐゴシック"/>
              </a:rPr>
              <a:t>Merit-based </a:t>
            </a:r>
            <a:r>
              <a:rPr lang="en-AU" sz="2600" u="sng" dirty="0">
                <a:solidFill>
                  <a:srgbClr val="000000"/>
                </a:solidFill>
                <a:latin typeface="Tahoma"/>
                <a:ea typeface="ＭＳ Ｐゴシック"/>
              </a:rPr>
              <a:t>system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</a:rPr>
              <a:t>by which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Intersect members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</a:rPr>
              <a:t>can gain access to our HPC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</a:rPr>
              <a:t>facilities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Applications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reviewed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by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HPC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staff (for </a:t>
            </a:r>
            <a:r>
              <a:rPr lang="en-AU" sz="2600" u="sng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technical complexity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 and track record)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and the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Intersect Resource Allocation Committee (for </a:t>
            </a:r>
            <a:r>
              <a:rPr lang="en-AU" sz="2600" u="sng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research merit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pplications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Intersect's HPC systems will be made through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NCI's forms in October each year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Applications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must be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made by Academic Staff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an Intersect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member institutions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PhD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students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make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 of the facilities,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lead CI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must be an academic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staff member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 to: </a:t>
            </a:r>
            <a:r>
              <a:rPr lang="en-AU" sz="2800" dirty="0" smtClean="0">
                <a:hlinkClick r:id="rId3"/>
              </a:rPr>
              <a:t>hpc_support@intersect.org.au</a:t>
            </a:r>
            <a:r>
              <a:rPr lang="en-AU" sz="2800" dirty="0" smtClean="0"/>
              <a:t> </a:t>
            </a:r>
            <a:endParaRPr lang="en-US" sz="2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1339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Register with NCI (step 1)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Register </a:t>
            </a:r>
            <a:r>
              <a:rPr lang="en-AU" sz="28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new Id with NCI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AU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/>
            <a:r>
              <a:rPr lang="en-AU" sz="2800" u="sng" dirty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http://</a:t>
            </a:r>
            <a:r>
              <a:rPr lang="en-AU" sz="2800" u="sng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nf.nci.org.au/accounts/forms/user_registration.php</a:t>
            </a:r>
            <a:endParaRPr lang="en-AU" sz="2800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AU" sz="2800" u="sng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will provide your details to NCI</a:t>
            </a:r>
            <a:endParaRPr lang="en-US" sz="28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3921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4400" dirty="0">
                <a:solidFill>
                  <a:srgbClr val="E46C0A"/>
                </a:solidFill>
                <a:latin typeface="Tahoma"/>
                <a:ea typeface="ＭＳ Ｐゴシック"/>
              </a:rPr>
              <a:t>Register with NCI (step 2</a:t>
            </a:r>
            <a:r>
              <a:rPr lang="en-AU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)</a:t>
            </a:r>
            <a:endParaRPr lang="en-AU" sz="4400" dirty="0"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 for </a:t>
            </a:r>
            <a:r>
              <a:rPr lang="en-US" sz="28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project from NCI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n-US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/>
            <a:r>
              <a:rPr lang="en-AU" sz="2800" u="sng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https</a:t>
            </a:r>
            <a:r>
              <a:rPr lang="en-AU" sz="2800" u="sng" dirty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://</a:t>
            </a:r>
            <a:r>
              <a:rPr lang="en-AU" sz="2800" u="sng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/>
              </a:rPr>
              <a:t>nf.nci.org.au/accounts/projects_new/APP_form.php</a:t>
            </a:r>
            <a:endParaRPr lang="en-AU" sz="2800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endParaRPr lang="en-AU" sz="2800" u="sng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</a:t>
            </a:r>
            <a:r>
              <a:rPr lang="en-AU" sz="28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will provide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 your Id to your Project</a:t>
            </a:r>
          </a:p>
          <a:p>
            <a:pPr lvl="1"/>
            <a:endParaRPr lang="en-AU" sz="28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4052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Project Registration Form</a:t>
            </a:r>
            <a:endParaRPr lang="en-AU" sz="4400" dirty="0"/>
          </a:p>
        </p:txBody>
      </p:sp>
      <p:sp>
        <p:nvSpPr>
          <p:cNvPr id="184" name="TextShape 2"/>
          <p:cNvSpPr txBox="1"/>
          <p:nvPr/>
        </p:nvSpPr>
        <p:spPr>
          <a:xfrm>
            <a:off x="510511" y="1124744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endParaRPr lang="en-AU" sz="28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A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ick </a:t>
            </a:r>
            <a:r>
              <a:rPr lang="en-AU" sz="2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INTERSECT under partner/scheme </a:t>
            </a:r>
            <a:r>
              <a:rPr lang="en-A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 the first page of the project registration form or else you won’t get access to Orange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you’re unsure about which machine to get access to, email </a:t>
            </a:r>
            <a:r>
              <a:rPr lang="en-AU" sz="2800" dirty="0">
                <a:hlinkClick r:id="rId3"/>
              </a:rPr>
              <a:t>hpc_support@intersect.org.au</a:t>
            </a:r>
            <a:r>
              <a:rPr lang="en-AU" sz="2800" dirty="0"/>
              <a:t> </a:t>
            </a:r>
            <a:r>
              <a:rPr lang="en-AU" sz="2800" dirty="0" smtClean="0"/>
              <a:t>who can advise you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 add accounts to an existing project also!</a:t>
            </a:r>
            <a:endParaRPr lang="en-US" sz="2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229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Conclusion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this course we have covered </a:t>
            </a: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basics of the Unix command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transferring data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specifics of our HPC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machine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 different machines have different PBS systems, scripts that work on Octane may not work on NCI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facilities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Sample answers to </a:t>
            </a: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exercises in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course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are available on </a:t>
            </a:r>
            <a:r>
              <a:rPr lang="en-US" sz="32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GitHub</a:t>
            </a: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7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attending!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Please complete our </a:t>
            </a:r>
            <a:r>
              <a:rPr lang="en-AU" b="1" u="sng" dirty="0" smtClean="0"/>
              <a:t>course survey </a:t>
            </a:r>
            <a:r>
              <a:rPr lang="en-AU" dirty="0" smtClean="0"/>
              <a:t>at: </a:t>
            </a:r>
          </a:p>
          <a:p>
            <a:pPr algn="ctr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svy.mk/18c8dHa</a:t>
            </a:r>
            <a:r>
              <a:rPr lang="en-AU" dirty="0" smtClean="0"/>
              <a:t> </a:t>
            </a:r>
          </a:p>
          <a:p>
            <a:pPr marL="0" indent="0" algn="ctr">
              <a:buNone/>
            </a:pPr>
            <a:r>
              <a:rPr lang="en-AU" dirty="0" smtClean="0"/>
              <a:t>Any </a:t>
            </a:r>
            <a:r>
              <a:rPr lang="en-AU" b="1" u="sng" dirty="0" smtClean="0"/>
              <a:t>further questions</a:t>
            </a:r>
            <a:r>
              <a:rPr lang="en-AU" dirty="0" smtClean="0"/>
              <a:t>, contact us at</a:t>
            </a:r>
          </a:p>
          <a:p>
            <a:pPr algn="ctr"/>
            <a:r>
              <a:rPr lang="en-AU" dirty="0" smtClean="0">
                <a:hlinkClick r:id="rId3"/>
              </a:rPr>
              <a:t>training@intersect.org.au</a:t>
            </a:r>
            <a:r>
              <a:rPr lang="en-AU" dirty="0" smtClean="0"/>
              <a:t>  </a:t>
            </a:r>
          </a:p>
          <a:p>
            <a:pPr algn="ctr"/>
            <a:r>
              <a:rPr lang="en-AU" dirty="0" smtClean="0"/>
              <a:t>Find out about </a:t>
            </a:r>
            <a:r>
              <a:rPr lang="en-AU" b="1" u="sng" dirty="0" smtClean="0"/>
              <a:t>upcoming courses </a:t>
            </a:r>
            <a:r>
              <a:rPr lang="en-AU" dirty="0" smtClean="0"/>
              <a:t>by signing up to our mailing list </a:t>
            </a:r>
          </a:p>
          <a:p>
            <a:pPr algn="ctr"/>
            <a:r>
              <a:rPr lang="en-AU" dirty="0" smtClean="0">
                <a:hlinkClick r:id="rId4"/>
              </a:rPr>
              <a:t>http</a:t>
            </a:r>
            <a:r>
              <a:rPr lang="en-AU" dirty="0">
                <a:hlinkClick r:id="rId4"/>
              </a:rPr>
              <a:t>://bit.ly/1aZvRqw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383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When not to use HPC?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67093" y="1556792"/>
            <a:ext cx="8229240" cy="4237528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single threaded job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which will only run one job at a time (typical of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MatLab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users)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rely on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lot of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to transfer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between your local machine and the HPC on a continuous basis (e.g. per job)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need to have a GUI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interact with your program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9927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HPC machines</a:t>
            </a:r>
            <a:endParaRPr/>
          </a:p>
        </p:txBody>
      </p:sp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2227678003"/>
              </p:ext>
            </p:extLst>
          </p:nvPr>
        </p:nvGraphicFramePr>
        <p:xfrm>
          <a:off x="457200" y="1600200"/>
          <a:ext cx="8229240" cy="228205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666880"/>
                <a:gridCol w="2209680"/>
                <a:gridCol w="1143000"/>
                <a:gridCol w="990360"/>
                <a:gridCol w="1219320"/>
              </a:tblGrid>
              <a:tr h="83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System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dirty="0"/>
                        <a:t>Memory </a:t>
                      </a:r>
                      <a:r>
                        <a:rPr lang="en-AU" dirty="0" smtClean="0"/>
                        <a:t>Architecture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Cores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Nodes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Memory</a:t>
                      </a:r>
                      <a:endParaRPr b="1" dirty="0"/>
                    </a:p>
                  </a:txBody>
                  <a:tcPr/>
                </a:tc>
              </a:tr>
              <a:tr h="48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Octane (</a:t>
                      </a:r>
                      <a:r>
                        <a:rPr lang="en-AU" dirty="0" smtClean="0"/>
                        <a:t>training machine)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dirty="0"/>
                        <a:t>Distributed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48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/>
                        <a:t>48GB</a:t>
                      </a:r>
                      <a:endParaRPr/>
                    </a:p>
                  </a:txBody>
                  <a:tcPr/>
                </a:tc>
              </a:tr>
              <a:tr h="48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/>
                        <a:t>Orange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b="1" dirty="0"/>
                        <a:t>Distributed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1,600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100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8TB</a:t>
                      </a:r>
                      <a:endParaRPr b="1" dirty="0"/>
                    </a:p>
                  </a:txBody>
                  <a:tcPr/>
                </a:tc>
              </a:tr>
              <a:tr h="48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/>
                        <a:t>NCI </a:t>
                      </a:r>
                      <a:r>
                        <a:rPr lang="en-AU" b="1" dirty="0" smtClean="0"/>
                        <a:t>– (Raijin)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b="1" dirty="0"/>
                        <a:t>Distributed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57,472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3592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158TB</a:t>
                      </a:r>
                      <a:endParaRPr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B1A1B121-1121-41A1-A151-B19181313131}" type="slidenum">
              <a:rPr lang="en-AU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typical HPC workflow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HPC we talk about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these are simply commands we wish to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run and requests for resources (e.g. compute time, disk space, memory requirements, setup of s/w </a:t>
            </a:r>
            <a:r>
              <a:rPr lang="en-US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env’s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etc.)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Generally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consuming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 resource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intensive.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 are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typically run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non-interactively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be run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interactively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testing purposes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add our jobs to a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queue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When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machines have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free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resources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 run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Once jobs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 complete,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can inspect their output.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HPC “Cluster”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9151E1D1-41F1-41E1-81B1-A16141F10171}" type="slidenum">
              <a:rPr lang="en-AU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16824" cy="506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The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Login Node</a:t>
            </a:r>
            <a:endParaRPr dirty="0"/>
          </a:p>
        </p:txBody>
      </p:sp>
      <p:sp>
        <p:nvSpPr>
          <p:cNvPr id="114" name="TextShape 2"/>
          <p:cNvSpPr txBox="1"/>
          <p:nvPr/>
        </p:nvSpPr>
        <p:spPr>
          <a:xfrm>
            <a:off x="5233268" y="1417320"/>
            <a:ext cx="3428640" cy="30963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ＭＳ Ｐゴシック"/>
              </a:rPr>
              <a:t>Login Node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Interactive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programs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SSH sessions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Testing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Compiling</a:t>
            </a:r>
            <a:endParaRPr dirty="0"/>
          </a:p>
        </p:txBody>
      </p:sp>
      <p:sp>
        <p:nvSpPr>
          <p:cNvPr id="11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A17121-5171-4121-91C1-7121A1814111}" type="slidenum">
              <a:rPr lang="en-AU">
                <a:solidFill>
                  <a:srgbClr val="000000"/>
                </a:solidFill>
                <a:latin typeface="Calibri"/>
              </a:rPr>
              <a:t>9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8" y="1417320"/>
            <a:ext cx="4214217" cy="498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13902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sect02_contras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3509</Words>
  <Application>Microsoft Office PowerPoint</Application>
  <PresentationFormat>On-screen Show (4:3)</PresentationFormat>
  <Paragraphs>548</Paragraphs>
  <Slides>49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intersect02_contrast-4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 Monitoring the queue with qstat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2 Create a script and submit a very simple job</vt:lpstr>
      <vt:lpstr>Exercise 3 Create another script and submit a more realistic sample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attending!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</dc:creator>
  <cp:lastModifiedBy>Mairead Stephens</cp:lastModifiedBy>
  <cp:revision>54</cp:revision>
  <dcterms:modified xsi:type="dcterms:W3CDTF">2014-04-15T03:39:26Z</dcterms:modified>
</cp:coreProperties>
</file>