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51"/>
  </p:notesMasterIdLst>
  <p:sldIdLst>
    <p:sldId id="256" r:id="rId2"/>
    <p:sldId id="283" r:id="rId3"/>
    <p:sldId id="286" r:id="rId4"/>
    <p:sldId id="285" r:id="rId5"/>
    <p:sldId id="299" r:id="rId6"/>
    <p:sldId id="257" r:id="rId7"/>
    <p:sldId id="258" r:id="rId8"/>
    <p:sldId id="259" r:id="rId9"/>
    <p:sldId id="306" r:id="rId10"/>
    <p:sldId id="260" r:id="rId11"/>
    <p:sldId id="261" r:id="rId12"/>
    <p:sldId id="296" r:id="rId13"/>
    <p:sldId id="280" r:id="rId14"/>
    <p:sldId id="288" r:id="rId15"/>
    <p:sldId id="262" r:id="rId16"/>
    <p:sldId id="263" r:id="rId17"/>
    <p:sldId id="264" r:id="rId18"/>
    <p:sldId id="265" r:id="rId19"/>
    <p:sldId id="304" r:id="rId20"/>
    <p:sldId id="300" r:id="rId21"/>
    <p:sldId id="302" r:id="rId22"/>
    <p:sldId id="301" r:id="rId23"/>
    <p:sldId id="267" r:id="rId24"/>
    <p:sldId id="270" r:id="rId25"/>
    <p:sldId id="268" r:id="rId26"/>
    <p:sldId id="269" r:id="rId27"/>
    <p:sldId id="312" r:id="rId28"/>
    <p:sldId id="305" r:id="rId29"/>
    <p:sldId id="307" r:id="rId30"/>
    <p:sldId id="271" r:id="rId31"/>
    <p:sldId id="272" r:id="rId32"/>
    <p:sldId id="273" r:id="rId33"/>
    <p:sldId id="292" r:id="rId34"/>
    <p:sldId id="293" r:id="rId35"/>
    <p:sldId id="294" r:id="rId36"/>
    <p:sldId id="310" r:id="rId37"/>
    <p:sldId id="274" r:id="rId38"/>
    <p:sldId id="303" r:id="rId39"/>
    <p:sldId id="291" r:id="rId40"/>
    <p:sldId id="275" r:id="rId41"/>
    <p:sldId id="276" r:id="rId42"/>
    <p:sldId id="277" r:id="rId43"/>
    <p:sldId id="278" r:id="rId44"/>
    <p:sldId id="279" r:id="rId45"/>
    <p:sldId id="295" r:id="rId46"/>
    <p:sldId id="282" r:id="rId47"/>
    <p:sldId id="298" r:id="rId48"/>
    <p:sldId id="281" r:id="rId49"/>
    <p:sldId id="311" r:id="rId50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4" autoAdjust="0"/>
    <p:restoredTop sz="89422" autoAdjust="0"/>
  </p:normalViewPr>
  <p:slideViewPr>
    <p:cSldViewPr>
      <p:cViewPr varScale="1">
        <p:scale>
          <a:sx n="89" d="100"/>
          <a:sy n="89" d="100"/>
        </p:scale>
        <p:origin x="-111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7A06E-FC55-4DFE-AD6E-1F136BE63A54}" type="datetimeFigureOut">
              <a:rPr lang="en-AU" smtClean="0"/>
              <a:t>28/09/15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A27FE-A543-409E-87F4-98DE1AAACD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4644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7974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9781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1138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1138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25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5760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5760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8808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88083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38676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2794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AU" b="1" dirty="0" smtClean="0"/>
              <a:t>Parallelism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AU" dirty="0" smtClean="0"/>
              <a:t>HPC systems often derive their computational power from exploiting </a:t>
            </a:r>
            <a:r>
              <a:rPr lang="en-AU" b="1" dirty="0" smtClean="0"/>
              <a:t>parallelism</a:t>
            </a:r>
            <a:r>
              <a:rPr lang="en-AU" dirty="0" smtClean="0"/>
              <a:t> , meaning the ability to work on many computational tasks at the same time. An application or algorithm that does not exploit parallelism is usually called </a:t>
            </a:r>
            <a:r>
              <a:rPr lang="en-AU" b="1" dirty="0" smtClean="0"/>
              <a:t>sequential</a:t>
            </a:r>
            <a:r>
              <a:rPr lang="en-AU" dirty="0" smtClean="0"/>
              <a:t> or </a:t>
            </a:r>
            <a:r>
              <a:rPr lang="en-AU" b="1" dirty="0" smtClean="0"/>
              <a:t>serial</a:t>
            </a:r>
            <a:r>
              <a:rPr lang="en-AU" dirty="0" smtClean="0"/>
              <a:t>, because it has to execute tasks individually in a sequence or series.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AU" dirty="0" smtClean="0"/>
              <a:t>Modern laptops and desktops have some limited support for parallelism because of the popularity of multi-core processors. These processors can run a handful of concurrent tasks, which improves the performance of multi-tasking, e.g. running your web browser, word processor, email client, and other desktop applications at the same time.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AU" dirty="0" smtClean="0"/>
              <a:t>However, HPC systems typically offer parallelism at a much larger scale, with hundreds, thousands, or (soon) even millions of tasks running concurrently. Parallelism at this scale poses many challenges. Some algorithms have difficult-to-remove bottlenecks, or serialization points, where a single task must complete before any other tasks can begin. In other cases, tasks may need to share the same data or modify data in a carefully coordinated order. Writing parallel software can be challenging, and many existing software packages do not already support parallelism. Sometimes “parallelizing” an existing software package or algorithm requires a substantial investment in research and development.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AU" dirty="0" smtClean="0"/>
              <a:t>In other cases, computational problems parallelize easily, because the nature of the problem is such that it can be broken into many small task that are independent of each other. A problem of this type is sometimes called “embarrassingly parallel,” because it is so straightforward or simple to implement that it does not require substantial research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5199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09709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1156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AU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TRAINER TO DO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A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Show them the form to add accounts to an</a:t>
            </a:r>
            <a:r>
              <a:rPr lang="en-AU" sz="12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existing project</a:t>
            </a:r>
            <a:endParaRPr lang="en-AU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AU" sz="12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AU" sz="1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Notes to</a:t>
            </a:r>
            <a:r>
              <a:rPr lang="en-AU" sz="1200" baseline="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Students</a:t>
            </a:r>
            <a:endParaRPr lang="en-AU" sz="12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AU" sz="1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lang="en-A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ick INTERSECT under partner/scheme on the first page of the project registration form or else you won’t get access to Orange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A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If you are unsure about which machine to use, email </a:t>
            </a:r>
            <a:r>
              <a:rPr lang="en-AU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hpc_support</a:t>
            </a:r>
            <a:r>
              <a:rPr lang="en-A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first as they can </a:t>
            </a:r>
            <a:r>
              <a:rPr lang="en-AU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advi</a:t>
            </a:r>
            <a:endParaRPr lang="en-AU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AU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A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IF they are applying outside the Merit</a:t>
            </a:r>
            <a:r>
              <a:rPr lang="en-AU" sz="12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Allocation Scheme</a:t>
            </a:r>
          </a:p>
          <a:p>
            <a: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Mid term applications can be made at any time, but are limited to 20K SUs/q.</a:t>
            </a:r>
            <a:r>
              <a:rPr lang="en-AU" sz="12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More can be allocated during the midterm adjustment </a:t>
            </a:r>
            <a:endParaRPr lang="en-AU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They can be allocated a small project (max 500)</a:t>
            </a:r>
            <a:r>
              <a:rPr lang="en-AU" sz="12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outside of the RAR</a:t>
            </a:r>
            <a:endParaRPr lang="en-AU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Mention Orange in the 1</a:t>
            </a:r>
            <a:r>
              <a:rPr lang="en-AU" sz="12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</a:t>
            </a:r>
            <a:r>
              <a:rPr lang="en-A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line of the description field</a:t>
            </a:r>
          </a:p>
          <a:p>
            <a: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AU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AU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47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8914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AU" dirty="0" smtClean="0"/>
              <a:t>You have a program that can be recompiled or reconfigured to use optimized numerical libraries that are available on NCI systems but not on your own system.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AU" dirty="0" smtClean="0"/>
              <a:t>You want to run a software package that is impractical to install or support on your own system.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AU" dirty="0" smtClean="0"/>
              <a:t>You have a "parallel” problem: for instance, you have a single application that needs to be rerun many times with different parameters.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AU" dirty="0" smtClean="0"/>
              <a:t>You have a serial application that you would like to run faster, and you are prepared to invest in rewriting or redesigning it to expose more parallelism; you may also need access to a parallel platform to test and debug the program during development.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AU" dirty="0" smtClean="0"/>
              <a:t>You have an application that has already been designed with parallelism and you would like to put it into production on NCI's cluster.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AU" dirty="0" smtClean="0"/>
              <a:t>You have an application that requires a large allocation of memory and it can fit on NCI's large-memory nodes, which have 64GB or 128GB of system memory.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AU" dirty="0" smtClean="0"/>
              <a:t>You have an I/O-intensive application that will benefit from NCI's high-performance file-systems, which can access data at much higher rates than conventional laptops and workstations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9385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938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022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9956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6454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8489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8489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Untitled-1.t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381000"/>
            <a:ext cx="1727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24"/>
          <p:cNvGrpSpPr>
            <a:grpSpLocks/>
          </p:cNvGrpSpPr>
          <p:nvPr userDrawn="1"/>
        </p:nvGrpSpPr>
        <p:grpSpPr bwMode="auto">
          <a:xfrm>
            <a:off x="0" y="5599113"/>
            <a:ext cx="9150350" cy="279400"/>
            <a:chOff x="1" y="6253341"/>
            <a:chExt cx="685799" cy="154319"/>
          </a:xfrm>
        </p:grpSpPr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1" y="6253341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" y="640766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20" y="6331377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" y="6292797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" y="636908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1" name="Group 24"/>
          <p:cNvGrpSpPr>
            <a:grpSpLocks/>
          </p:cNvGrpSpPr>
          <p:nvPr userDrawn="1"/>
        </p:nvGrpSpPr>
        <p:grpSpPr bwMode="auto">
          <a:xfrm>
            <a:off x="0" y="5949950"/>
            <a:ext cx="9147175" cy="279400"/>
            <a:chOff x="1" y="6253341"/>
            <a:chExt cx="685799" cy="154319"/>
          </a:xfrm>
        </p:grpSpPr>
        <p:sp>
          <p:nvSpPr>
            <p:cNvPr id="12" name="Line 3"/>
            <p:cNvSpPr>
              <a:spLocks noChangeShapeType="1"/>
            </p:cNvSpPr>
            <p:nvPr/>
          </p:nvSpPr>
          <p:spPr bwMode="auto">
            <a:xfrm>
              <a:off x="1" y="6253341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Line 4"/>
            <p:cNvSpPr>
              <a:spLocks noChangeShapeType="1"/>
            </p:cNvSpPr>
            <p:nvPr/>
          </p:nvSpPr>
          <p:spPr bwMode="auto">
            <a:xfrm>
              <a:off x="1" y="640766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Line 5"/>
            <p:cNvSpPr>
              <a:spLocks noChangeShapeType="1"/>
            </p:cNvSpPr>
            <p:nvPr/>
          </p:nvSpPr>
          <p:spPr bwMode="auto">
            <a:xfrm>
              <a:off x="120" y="6331378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1" y="6292798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1" y="636908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7" name="Group 24"/>
          <p:cNvGrpSpPr>
            <a:grpSpLocks/>
          </p:cNvGrpSpPr>
          <p:nvPr userDrawn="1"/>
        </p:nvGrpSpPr>
        <p:grpSpPr bwMode="auto">
          <a:xfrm>
            <a:off x="0" y="6226175"/>
            <a:ext cx="9150350" cy="280988"/>
            <a:chOff x="1" y="6253341"/>
            <a:chExt cx="685799" cy="154319"/>
          </a:xfrm>
        </p:grpSpPr>
        <p:sp>
          <p:nvSpPr>
            <p:cNvPr id="18" name="Line 3"/>
            <p:cNvSpPr>
              <a:spLocks noChangeShapeType="1"/>
            </p:cNvSpPr>
            <p:nvPr/>
          </p:nvSpPr>
          <p:spPr bwMode="auto">
            <a:xfrm>
              <a:off x="1" y="6253341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1" y="640766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Line 5"/>
            <p:cNvSpPr>
              <a:spLocks noChangeShapeType="1"/>
            </p:cNvSpPr>
            <p:nvPr/>
          </p:nvSpPr>
          <p:spPr bwMode="auto">
            <a:xfrm>
              <a:off x="120" y="6330937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Line 6"/>
            <p:cNvSpPr>
              <a:spLocks noChangeShapeType="1"/>
            </p:cNvSpPr>
            <p:nvPr/>
          </p:nvSpPr>
          <p:spPr bwMode="auto">
            <a:xfrm>
              <a:off x="1" y="6293446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1" y="6369298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3" name="Group 24"/>
          <p:cNvGrpSpPr>
            <a:grpSpLocks/>
          </p:cNvGrpSpPr>
          <p:nvPr userDrawn="1"/>
        </p:nvGrpSpPr>
        <p:grpSpPr bwMode="auto">
          <a:xfrm>
            <a:off x="0" y="6578600"/>
            <a:ext cx="9144000" cy="279400"/>
            <a:chOff x="1" y="6253341"/>
            <a:chExt cx="685799" cy="154319"/>
          </a:xfrm>
        </p:grpSpPr>
        <p:sp>
          <p:nvSpPr>
            <p:cNvPr id="24" name="Line 3"/>
            <p:cNvSpPr>
              <a:spLocks noChangeShapeType="1"/>
            </p:cNvSpPr>
            <p:nvPr/>
          </p:nvSpPr>
          <p:spPr bwMode="auto">
            <a:xfrm>
              <a:off x="1" y="6253341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Line 4"/>
            <p:cNvSpPr>
              <a:spLocks noChangeShapeType="1"/>
            </p:cNvSpPr>
            <p:nvPr/>
          </p:nvSpPr>
          <p:spPr bwMode="auto">
            <a:xfrm>
              <a:off x="1" y="640766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Line 5"/>
            <p:cNvSpPr>
              <a:spLocks noChangeShapeType="1"/>
            </p:cNvSpPr>
            <p:nvPr/>
          </p:nvSpPr>
          <p:spPr bwMode="auto">
            <a:xfrm>
              <a:off x="120" y="6331378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Line 6"/>
            <p:cNvSpPr>
              <a:spLocks noChangeShapeType="1"/>
            </p:cNvSpPr>
            <p:nvPr/>
          </p:nvSpPr>
          <p:spPr bwMode="auto">
            <a:xfrm>
              <a:off x="1" y="6292798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Line 7"/>
            <p:cNvSpPr>
              <a:spLocks noChangeShapeType="1"/>
            </p:cNvSpPr>
            <p:nvPr/>
          </p:nvSpPr>
          <p:spPr bwMode="auto">
            <a:xfrm>
              <a:off x="1" y="636908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1009650"/>
          </a:xfrm>
        </p:spPr>
        <p:txBody>
          <a:bodyPr/>
          <a:lstStyle>
            <a:lvl1pPr algn="l">
              <a:defRPr>
                <a:latin typeface="Tahoma"/>
                <a:cs typeface="Tahoma"/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24250"/>
            <a:ext cx="7772400" cy="11239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ahoma"/>
                <a:cs typeface="Tahom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198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1475"/>
            <a:ext cx="9144000" cy="149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7" descr="Untitled-1.t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9600" y="6096000"/>
            <a:ext cx="685800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4"/>
          <p:cNvGrpSpPr>
            <a:grpSpLocks/>
          </p:cNvGrpSpPr>
          <p:nvPr userDrawn="1"/>
        </p:nvGrpSpPr>
        <p:grpSpPr bwMode="auto">
          <a:xfrm>
            <a:off x="0" y="0"/>
            <a:ext cx="9144000" cy="153988"/>
            <a:chOff x="1" y="6253341"/>
            <a:chExt cx="685799" cy="154319"/>
          </a:xfrm>
        </p:grpSpPr>
        <p:sp>
          <p:nvSpPr>
            <p:cNvPr id="7" name="Line 3"/>
            <p:cNvSpPr>
              <a:spLocks noChangeShapeType="1"/>
            </p:cNvSpPr>
            <p:nvPr/>
          </p:nvSpPr>
          <p:spPr bwMode="auto">
            <a:xfrm>
              <a:off x="120" y="6253341"/>
              <a:ext cx="685561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1" y="640766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120" y="6331296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120" y="6293114"/>
              <a:ext cx="685561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1" y="6369478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0" y="6807200"/>
            <a:ext cx="9144000" cy="50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E46C0A"/>
                </a:solidFill>
                <a:latin typeface="Tahoma"/>
                <a:cs typeface="Tahoma"/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993" y="1589798"/>
            <a:ext cx="8229600" cy="4525963"/>
          </a:xfr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defRPr>
                <a:latin typeface="Tahoma"/>
                <a:cs typeface="Tahoma"/>
              </a:defRPr>
            </a:lvl1pPr>
            <a:lvl2pPr>
              <a:buClr>
                <a:schemeClr val="accent6">
                  <a:lumMod val="75000"/>
                </a:schemeClr>
              </a:buClr>
              <a:defRPr>
                <a:latin typeface="Tahoma"/>
                <a:cs typeface="Tahoma"/>
              </a:defRPr>
            </a:lvl2pPr>
            <a:lvl3pPr>
              <a:buClr>
                <a:schemeClr val="accent6">
                  <a:lumMod val="75000"/>
                </a:schemeClr>
              </a:buClr>
              <a:defRPr>
                <a:latin typeface="Tahoma"/>
                <a:cs typeface="Tahoma"/>
              </a:defRPr>
            </a:lvl3pPr>
            <a:lvl4pPr>
              <a:defRPr>
                <a:latin typeface="Tahoma"/>
                <a:cs typeface="Tahoma"/>
              </a:defRPr>
            </a:lvl4pPr>
            <a:lvl5pPr>
              <a:defRPr>
                <a:latin typeface="Tahoma"/>
                <a:cs typeface="Tahoma"/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7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CD9D6-D573-4B9F-8E05-FA9459F8B4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898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hpc.sissa.it/pbs/pbs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tersect.org.au/orange-handbook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nf.nci.org.au/facilities/software/index.php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nf.nci.org.au/facilities/software/index.php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rsect.org.au/hpc-news" TargetMode="External"/><Relationship Id="rId4" Type="http://schemas.openxmlformats.org/officeDocument/2006/relationships/hyperlink" Target="http://www.intersect.org.au/orange" TargetMode="External"/><Relationship Id="rId5" Type="http://schemas.openxmlformats.org/officeDocument/2006/relationships/hyperlink" Target="http://www.intersect.org.au/nci_next" TargetMode="External"/><Relationship Id="rId6" Type="http://schemas.openxmlformats.org/officeDocument/2006/relationships/hyperlink" Target="http://www.intersect.org.au/orange-handbook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mailto:hpc@intersect.org.au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intersect.org.au/time/merit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mailto:hpc@intersect.org.au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IntersectAustralia/TrainingMaterials/blob/master/IntroToUnixHPC/Answers.pdf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mailto:training@intersect.org.au" TargetMode="External"/><Relationship Id="rId4" Type="http://schemas.openxmlformats.org/officeDocument/2006/relationships/hyperlink" Target="http://bit.ly/1aZvRqw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vy.mk/18c8dH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85800" y="2514600"/>
            <a:ext cx="7772040" cy="10094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Tahoma"/>
                <a:ea typeface="Tahoma"/>
              </a:rPr>
              <a:t>Intermediate HPC</a:t>
            </a:r>
            <a:endParaRPr dirty="0"/>
          </a:p>
        </p:txBody>
      </p:sp>
      <p:sp>
        <p:nvSpPr>
          <p:cNvPr id="102" name="TextShape 2"/>
          <p:cNvSpPr txBox="1"/>
          <p:nvPr/>
        </p:nvSpPr>
        <p:spPr>
          <a:xfrm>
            <a:off x="685800" y="3524400"/>
            <a:ext cx="7772040" cy="1123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AU" sz="3200" dirty="0">
                <a:solidFill>
                  <a:srgbClr val="7F7F7F"/>
                </a:solidFill>
                <a:latin typeface="Tahoma"/>
                <a:ea typeface="Tahoma"/>
              </a:rPr>
              <a:t>Introduction to Unix </a:t>
            </a:r>
            <a:r>
              <a:rPr lang="en-AU" sz="3200" dirty="0" smtClean="0">
                <a:solidFill>
                  <a:srgbClr val="7F7F7F"/>
                </a:solidFill>
                <a:latin typeface="Tahoma"/>
                <a:ea typeface="Tahoma"/>
              </a:rPr>
              <a:t>for HPC</a:t>
            </a:r>
            <a:endParaRPr dirty="0"/>
          </a:p>
        </p:txBody>
      </p:sp>
      <p:sp>
        <p:nvSpPr>
          <p:cNvPr id="103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01A12191-1181-4101-B1E1-91C10111A101}" type="slidenum">
              <a:rPr lang="en-AU">
                <a:solidFill>
                  <a:srgbClr val="000000"/>
                </a:solidFill>
                <a:latin typeface="Calibri"/>
              </a:rPr>
              <a:t>1</a:t>
            </a:fld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The Head Node</a:t>
            </a:r>
            <a:endParaRPr/>
          </a:p>
        </p:txBody>
      </p:sp>
      <p:sp>
        <p:nvSpPr>
          <p:cNvPr id="116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A1A17121-5171-4121-91C1-7121A1814111}" type="slidenum">
              <a:rPr lang="en-AU">
                <a:solidFill>
                  <a:srgbClr val="000000"/>
                </a:solidFill>
                <a:latin typeface="Calibri"/>
              </a:rPr>
              <a:t>10</a:t>
            </a:fld>
            <a:endParaRPr/>
          </a:p>
        </p:txBody>
      </p:sp>
      <p:sp>
        <p:nvSpPr>
          <p:cNvPr id="7" name="TextShape 2"/>
          <p:cNvSpPr txBox="1"/>
          <p:nvPr/>
        </p:nvSpPr>
        <p:spPr>
          <a:xfrm>
            <a:off x="5085308" y="1988840"/>
            <a:ext cx="3428640" cy="121923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Tahoma"/>
                <a:ea typeface="ＭＳ Ｐゴシック"/>
              </a:rPr>
              <a:t>Head Node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Queuing jobs</a:t>
            </a:r>
            <a:endParaRPr lang="en-US" sz="32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60" y="1268760"/>
            <a:ext cx="4318782" cy="508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Compute Nodes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4860032" y="1600199"/>
            <a:ext cx="3826408" cy="4772123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These 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nodes run </a:t>
            </a: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your jobs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Managed by the </a:t>
            </a:r>
            <a:r>
              <a:rPr lang="en-US" sz="3200" b="1" dirty="0">
                <a:solidFill>
                  <a:srgbClr val="000000"/>
                </a:solidFill>
                <a:latin typeface="Tahoma"/>
                <a:ea typeface="ＭＳ Ｐゴシック"/>
              </a:rPr>
              <a:t>scheduler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Typically you won’t interact </a:t>
            </a: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with 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the nodes directly 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Some users may need to!</a:t>
            </a:r>
            <a:endParaRPr dirty="0"/>
          </a:p>
        </p:txBody>
      </p:sp>
      <p:sp>
        <p:nvSpPr>
          <p:cNvPr id="120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71A1E1B1-F1E1-4131-A151-51A1D18161D1}" type="slidenum">
              <a:rPr lang="en-AU">
                <a:solidFill>
                  <a:srgbClr val="000000"/>
                </a:solidFill>
                <a:latin typeface="Calibri"/>
              </a:rPr>
              <a:t>11</a:t>
            </a:fld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1" y="1268760"/>
            <a:ext cx="4317084" cy="510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Queuing Systems</a:t>
            </a:r>
            <a:endParaRPr dirty="0"/>
          </a:p>
        </p:txBody>
      </p:sp>
      <p:sp>
        <p:nvSpPr>
          <p:cNvPr id="125" name="TextShape 2"/>
          <p:cNvSpPr txBox="1"/>
          <p:nvPr/>
        </p:nvSpPr>
        <p:spPr>
          <a:xfrm>
            <a:off x="683568" y="1600200"/>
            <a:ext cx="8002872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127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F1414141-3171-4191-A101-7191A13191F1}" type="slidenum">
              <a:rPr lang="en-AU">
                <a:solidFill>
                  <a:srgbClr val="000000"/>
                </a:solidFill>
                <a:latin typeface="Calibri"/>
              </a:rPr>
              <a:t>12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11560" y="1596015"/>
            <a:ext cx="784887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sz="2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Portable Batch System </a:t>
            </a:r>
            <a:r>
              <a:rPr lang="en-AU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(PBS) is the name of computer software that performs job scheduling. Its primary task is to </a:t>
            </a:r>
            <a:r>
              <a:rPr lang="en-AU" sz="26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allocate computational tasks, i.e., batch jobs, among the available computing resources</a:t>
            </a:r>
            <a:r>
              <a:rPr lang="en-AU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following versions of PBS are currently available: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AU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OpenPBS</a:t>
            </a:r>
            <a:endParaRPr lang="en-AU" sz="2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AU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TORQUE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AU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PBS Professional (PBS Pro)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Guide </a:t>
            </a:r>
            <a:r>
              <a:rPr lang="en-AU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to PBS: </a:t>
            </a:r>
            <a:r>
              <a:rPr lang="en-AU" sz="2600" dirty="0">
                <a:latin typeface="Tahoma" pitchFamily="34" charset="0"/>
                <a:ea typeface="Tahoma" pitchFamily="34" charset="0"/>
                <a:cs typeface="Tahoma" pitchFamily="34" charset="0"/>
                <a:hlinkClick r:id="rId2"/>
              </a:rPr>
              <a:t>http://</a:t>
            </a:r>
            <a:r>
              <a:rPr lang="en-AU" sz="2600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2"/>
              </a:rPr>
              <a:t>hpc.sissa.it/pbs/pbs.html</a:t>
            </a:r>
            <a:r>
              <a:rPr lang="en-AU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AU" sz="2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693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E46C0A"/>
                </a:solidFill>
                <a:latin typeface="Tahoma"/>
                <a:ea typeface="ＭＳ Ｐゴシック"/>
              </a:rPr>
              <a:t>Queuing </a:t>
            </a: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Systems cont.</a:t>
            </a:r>
            <a:endParaRPr lang="en-US" sz="4400" dirty="0"/>
          </a:p>
        </p:txBody>
      </p:sp>
      <p:sp>
        <p:nvSpPr>
          <p:cNvPr id="125" name="TextShape 2"/>
          <p:cNvSpPr txBox="1"/>
          <p:nvPr/>
        </p:nvSpPr>
        <p:spPr>
          <a:xfrm>
            <a:off x="683568" y="1600200"/>
            <a:ext cx="8002872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127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F1414141-3171-4191-A101-7191A13191F1}" type="slidenum">
              <a:rPr lang="en-AU">
                <a:solidFill>
                  <a:srgbClr val="000000"/>
                </a:solidFill>
                <a:latin typeface="Calibri"/>
              </a:rPr>
              <a:t>13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11560" y="1596015"/>
            <a:ext cx="78488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Another popular batch system is </a:t>
            </a:r>
            <a:r>
              <a:rPr lang="en-AU" sz="2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SLURM </a:t>
            </a:r>
            <a:r>
              <a:rPr lang="en-AU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AU" sz="2800" dirty="0"/>
              <a:t>Simple Linux Utility for Resource Management </a:t>
            </a:r>
            <a:r>
              <a:rPr lang="en-AU" sz="2800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AU" sz="2800" dirty="0" smtClean="0"/>
              <a:t>Open </a:t>
            </a:r>
            <a:r>
              <a:rPr lang="en-AU" sz="2800" dirty="0"/>
              <a:t>source, fault-tolerant, and highly scalable cluster management and job scheduling system for large and small Linux clusters</a:t>
            </a:r>
            <a:r>
              <a:rPr lang="en-AU" sz="2800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AU" sz="2800" dirty="0" smtClean="0"/>
              <a:t>Very useful for use on clusters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AU" sz="2800" dirty="0" smtClean="0"/>
              <a:t>Platform Tools used by IBM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AU" sz="2800" dirty="0" smtClean="0"/>
              <a:t>Used by many supercomputers, e.g. TERA 100 at CEA (Europe’s most powerful </a:t>
            </a:r>
            <a:r>
              <a:rPr lang="en-AU" sz="2800" dirty="0" err="1" smtClean="0"/>
              <a:t>supercomp</a:t>
            </a:r>
            <a:r>
              <a:rPr lang="en-AU" sz="2800" dirty="0" smtClean="0"/>
              <a:t>.)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sz="2800" dirty="0" smtClean="0"/>
              <a:t>Many banks and commercial entities using batch systems</a:t>
            </a:r>
          </a:p>
        </p:txBody>
      </p:sp>
    </p:spTree>
    <p:extLst>
      <p:ext uri="{BB962C8B-B14F-4D97-AF65-F5344CB8AC3E}">
        <p14:creationId xmlns:p14="http://schemas.microsoft.com/office/powerpoint/2010/main" val="2976576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PBS Pro</a:t>
            </a:r>
            <a:endParaRPr dirty="0"/>
          </a:p>
        </p:txBody>
      </p:sp>
      <p:sp>
        <p:nvSpPr>
          <p:cNvPr id="125" name="TextShape 2"/>
          <p:cNvSpPr txBox="1"/>
          <p:nvPr/>
        </p:nvSpPr>
        <p:spPr>
          <a:xfrm>
            <a:off x="683568" y="1639744"/>
            <a:ext cx="8002872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127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F1414141-3171-4191-A101-7191A13191F1}" type="slidenum">
              <a:rPr lang="en-AU">
                <a:solidFill>
                  <a:srgbClr val="000000"/>
                </a:solidFill>
                <a:latin typeface="Calibri"/>
              </a:rPr>
              <a:t>14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11560" y="1596015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AU" dirty="0" smtClean="0"/>
          </a:p>
          <a:p>
            <a:pPr marL="285750" indent="-285750">
              <a:buFont typeface="Arial" pitchFamily="34" charset="0"/>
              <a:buChar char="•"/>
            </a:pPr>
            <a:endParaRPr lang="en-A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520413"/>
              </p:ext>
            </p:extLst>
          </p:nvPr>
        </p:nvGraphicFramePr>
        <p:xfrm>
          <a:off x="899592" y="3861048"/>
          <a:ext cx="7128792" cy="216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267"/>
                <a:gridCol w="4728525"/>
              </a:tblGrid>
              <a:tr h="542090">
                <a:tc>
                  <a:txBody>
                    <a:bodyPr/>
                    <a:lstStyle/>
                    <a:p>
                      <a:r>
                        <a:rPr lang="en-AU" sz="2400" b="1" dirty="0" smtClean="0"/>
                        <a:t>Batch System</a:t>
                      </a:r>
                      <a:endParaRPr lang="en-A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PBS PRO</a:t>
                      </a:r>
                      <a:endParaRPr lang="en-AU" sz="2400" dirty="0"/>
                    </a:p>
                  </a:txBody>
                  <a:tcPr/>
                </a:tc>
              </a:tr>
              <a:tr h="542090">
                <a:tc>
                  <a:txBody>
                    <a:bodyPr/>
                    <a:lstStyle/>
                    <a:p>
                      <a:r>
                        <a:rPr lang="en-AU" sz="2400" b="1" dirty="0" smtClean="0"/>
                        <a:t>Machines using</a:t>
                      </a:r>
                      <a:endParaRPr lang="en-A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Orange,</a:t>
                      </a:r>
                      <a:r>
                        <a:rPr lang="en-AU" sz="2400" baseline="0" dirty="0" smtClean="0"/>
                        <a:t> </a:t>
                      </a:r>
                      <a:r>
                        <a:rPr lang="en-AU" sz="2400" dirty="0" smtClean="0"/>
                        <a:t>Octane, </a:t>
                      </a:r>
                      <a:r>
                        <a:rPr lang="en-AU" sz="2400" dirty="0" err="1" smtClean="0"/>
                        <a:t>Raijin</a:t>
                      </a:r>
                      <a:endParaRPr lang="en-AU" sz="2400" dirty="0"/>
                    </a:p>
                  </a:txBody>
                  <a:tcPr/>
                </a:tc>
              </a:tr>
              <a:tr h="542090">
                <a:tc>
                  <a:txBody>
                    <a:bodyPr/>
                    <a:lstStyle/>
                    <a:p>
                      <a:r>
                        <a:rPr lang="en-AU" sz="2400" b="1" dirty="0" smtClean="0"/>
                        <a:t>Code Base</a:t>
                      </a:r>
                      <a:endParaRPr lang="en-A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PBS Professional</a:t>
                      </a:r>
                      <a:endParaRPr lang="en-AU" sz="2400" dirty="0"/>
                    </a:p>
                  </a:txBody>
                  <a:tcPr/>
                </a:tc>
              </a:tr>
              <a:tr h="542090">
                <a:tc>
                  <a:txBody>
                    <a:bodyPr/>
                    <a:lstStyle/>
                    <a:p>
                      <a:r>
                        <a:rPr lang="en-AU" sz="2400" b="1" dirty="0" smtClean="0"/>
                        <a:t>Licence</a:t>
                      </a:r>
                      <a:endParaRPr lang="en-A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Altair</a:t>
                      </a:r>
                      <a:r>
                        <a:rPr lang="en-AU" sz="2400" baseline="0" dirty="0" smtClean="0"/>
                        <a:t> </a:t>
                      </a:r>
                      <a:r>
                        <a:rPr lang="en-AU" sz="2400" dirty="0" smtClean="0"/>
                        <a:t>Licence</a:t>
                      </a:r>
                      <a:endParaRPr lang="en-AU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83568" y="1340768"/>
            <a:ext cx="78488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PBS Pro </a:t>
            </a:r>
            <a:r>
              <a:rPr lang="en-A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is the batch system used on all three systems available through your Intersect membership:</a:t>
            </a:r>
          </a:p>
          <a:p>
            <a:endParaRPr lang="en-AU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A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Octane (training machine)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A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Orange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AU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Raijin</a:t>
            </a:r>
            <a:r>
              <a:rPr lang="en-A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(NCI)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A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552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The Batch Queuing System</a:t>
            </a:r>
            <a:endParaRPr/>
          </a:p>
        </p:txBody>
      </p:sp>
      <p:pic>
        <p:nvPicPr>
          <p:cNvPr id="122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6600" y="1417680"/>
            <a:ext cx="8910720" cy="4526640"/>
          </a:xfrm>
          <a:prstGeom prst="rect">
            <a:avLst/>
          </a:prstGeom>
        </p:spPr>
      </p:pic>
      <p:sp>
        <p:nvSpPr>
          <p:cNvPr id="123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A1F141F1-91C1-4191-91A1-5141F1719111}" type="slidenum">
              <a:rPr lang="en-AU">
                <a:solidFill>
                  <a:srgbClr val="000000"/>
                </a:solidFill>
                <a:latin typeface="Calibri"/>
              </a:rPr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E46C0A"/>
                </a:solidFill>
                <a:latin typeface="Tahoma"/>
                <a:ea typeface="ＭＳ Ｐゴシック"/>
              </a:rPr>
              <a:t>Batch Queuing component</a:t>
            </a:r>
            <a:endParaRPr dirty="0"/>
          </a:p>
        </p:txBody>
      </p:sp>
      <p:sp>
        <p:nvSpPr>
          <p:cNvPr id="125" name="TextShape 2"/>
          <p:cNvSpPr txBox="1"/>
          <p:nvPr/>
        </p:nvSpPr>
        <p:spPr>
          <a:xfrm>
            <a:off x="3898080" y="1600200"/>
            <a:ext cx="478836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The batch system is a normal program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Lets you add and remove jobs from the queue and monitor the queue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Script/command line 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driven</a:t>
            </a:r>
            <a:endParaRPr dirty="0"/>
          </a:p>
        </p:txBody>
      </p:sp>
      <p:pic>
        <p:nvPicPr>
          <p:cNvPr id="126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417680"/>
            <a:ext cx="3440520" cy="4708080"/>
          </a:xfrm>
          <a:prstGeom prst="rect">
            <a:avLst/>
          </a:prstGeom>
        </p:spPr>
      </p:pic>
      <p:sp>
        <p:nvSpPr>
          <p:cNvPr id="127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F1414141-3171-4191-A101-7191A13191F1}" type="slidenum">
              <a:rPr lang="en-AU">
                <a:solidFill>
                  <a:srgbClr val="000000"/>
                </a:solidFill>
                <a:latin typeface="Calibri"/>
              </a:rPr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The Scheduler component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1417680"/>
            <a:ext cx="3352320" cy="470808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Allocates jobs to compute nodes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Optimizes usage of resources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“Optimize” can mean many things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Non-trivial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Never interact with directly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3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809880" y="1447920"/>
            <a:ext cx="5315040" cy="4419360"/>
          </a:xfrm>
          <a:prstGeom prst="rect">
            <a:avLst/>
          </a:prstGeom>
        </p:spPr>
      </p:pic>
      <p:sp>
        <p:nvSpPr>
          <p:cNvPr id="131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D1217111-F121-4191-B191-61E1C1911111}" type="slidenum">
              <a:rPr lang="en-AU">
                <a:solidFill>
                  <a:srgbClr val="000000"/>
                </a:solidFill>
                <a:latin typeface="Calibri"/>
              </a:rPr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PBS Pro Commands</a:t>
            </a:r>
            <a:endParaRPr dirty="0"/>
          </a:p>
        </p:txBody>
      </p:sp>
      <p:graphicFrame>
        <p:nvGraphicFramePr>
          <p:cNvPr id="133" name="Table 2"/>
          <p:cNvGraphicFramePr/>
          <p:nvPr>
            <p:extLst>
              <p:ext uri="{D42A27DB-BD31-4B8C-83A1-F6EECF244321}">
                <p14:modId xmlns:p14="http://schemas.microsoft.com/office/powerpoint/2010/main" val="2315485270"/>
              </p:ext>
            </p:extLst>
          </p:nvPr>
        </p:nvGraphicFramePr>
        <p:xfrm>
          <a:off x="1259632" y="3732312"/>
          <a:ext cx="6927469" cy="2183496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913380"/>
                <a:gridCol w="4014089"/>
              </a:tblGrid>
              <a:tr h="4068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Command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Description</a:t>
                      </a:r>
                      <a:endParaRPr dirty="0"/>
                    </a:p>
                  </a:txBody>
                  <a:tcPr/>
                </a:tc>
              </a:tr>
              <a:tr h="61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err="1">
                          <a:latin typeface="Courier New" pitchFamily="49" charset="0"/>
                          <a:cs typeface="Courier New" pitchFamily="49" charset="0"/>
                        </a:rPr>
                        <a:t>qsub</a:t>
                      </a:r>
                      <a:r>
                        <a:rPr lang="en-AU" b="1" dirty="0">
                          <a:latin typeface="Courier New" pitchFamily="49" charset="0"/>
                          <a:cs typeface="Courier New" pitchFamily="49" charset="0"/>
                        </a:rPr>
                        <a:t> &lt;job-script&gt;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Submit a job (add to queue)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Returns a &lt;job-number&gt;</a:t>
                      </a:r>
                      <a:endParaRPr/>
                    </a:p>
                  </a:txBody>
                  <a:tcPr/>
                </a:tc>
              </a:tr>
              <a:tr h="37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err="1">
                          <a:latin typeface="Courier New" pitchFamily="49" charset="0"/>
                          <a:cs typeface="Courier New" pitchFamily="49" charset="0"/>
                        </a:rPr>
                        <a:t>qdel</a:t>
                      </a:r>
                      <a:r>
                        <a:rPr lang="en-AU" b="1" dirty="0">
                          <a:latin typeface="Courier New" pitchFamily="49" charset="0"/>
                          <a:cs typeface="Courier New" pitchFamily="49" charset="0"/>
                        </a:rPr>
                        <a:t> &lt;job-number&gt;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Delete job (remove from the queue)</a:t>
                      </a:r>
                      <a:endParaRPr/>
                    </a:p>
                  </a:txBody>
                  <a:tcPr/>
                </a:tc>
              </a:tr>
              <a:tr h="37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err="1">
                          <a:latin typeface="Courier New" pitchFamily="49" charset="0"/>
                          <a:cs typeface="Courier New" pitchFamily="49" charset="0"/>
                        </a:rPr>
                        <a:t>qstat</a:t>
                      </a:r>
                      <a:r>
                        <a:rPr lang="en-AU" b="1" dirty="0">
                          <a:latin typeface="Courier New" pitchFamily="49" charset="0"/>
                          <a:cs typeface="Courier New" pitchFamily="49" charset="0"/>
                        </a:rPr>
                        <a:t> &lt;job-number&gt;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Monitor jobs</a:t>
                      </a:r>
                      <a:endParaRPr dirty="0"/>
                    </a:p>
                  </a:txBody>
                  <a:tcPr/>
                </a:tc>
              </a:tr>
              <a:tr h="37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err="1" smtClean="0">
                          <a:latin typeface="Courier New" pitchFamily="49" charset="0"/>
                          <a:cs typeface="Courier New" pitchFamily="49" charset="0"/>
                        </a:rPr>
                        <a:t>qalter</a:t>
                      </a: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 &lt;job-number&gt;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/>
                        <a:t>Modifies the attributes of the job</a:t>
                      </a:r>
                      <a:r>
                        <a:rPr lang="en-AU" baseline="0" dirty="0" smtClean="0"/>
                        <a:t> or </a:t>
                      </a:r>
                      <a:r>
                        <a:rPr lang="en-AU" dirty="0" smtClean="0"/>
                        <a:t>jobs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4" name="CustomShape 3"/>
          <p:cNvSpPr/>
          <p:nvPr/>
        </p:nvSpPr>
        <p:spPr>
          <a:xfrm>
            <a:off x="457200" y="1417680"/>
            <a:ext cx="8229240" cy="22849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2400" dirty="0">
                <a:solidFill>
                  <a:srgbClr val="000000"/>
                </a:solidFill>
                <a:latin typeface="Arial"/>
                <a:ea typeface="ＭＳ Ｐゴシック"/>
              </a:rPr>
              <a:t>In order to use the batch system productively, we need to know how to perform three actions: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400" dirty="0">
                <a:solidFill>
                  <a:srgbClr val="000000"/>
                </a:solidFill>
                <a:latin typeface="Arial"/>
                <a:ea typeface="ＭＳ Ｐゴシック"/>
              </a:rPr>
              <a:t>Add a job to the queue</a:t>
            </a:r>
            <a:endParaRPr dirty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400" dirty="0">
                <a:solidFill>
                  <a:srgbClr val="000000"/>
                </a:solidFill>
                <a:latin typeface="Arial"/>
                <a:ea typeface="ＭＳ Ｐゴシック"/>
              </a:rPr>
              <a:t>Remove a job from the queue</a:t>
            </a:r>
            <a:endParaRPr dirty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400" dirty="0">
                <a:solidFill>
                  <a:srgbClr val="000000"/>
                </a:solidFill>
                <a:latin typeface="Arial"/>
                <a:ea typeface="ＭＳ Ｐゴシック"/>
              </a:rPr>
              <a:t>See where our job is in the queue</a:t>
            </a:r>
            <a:endParaRPr dirty="0"/>
          </a:p>
        </p:txBody>
      </p:sp>
      <p:sp>
        <p:nvSpPr>
          <p:cNvPr id="135" name="TextShape 4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31C1C1E1-D1A1-4141-8111-E131E1F1C1A1}" type="slidenum">
              <a:rPr lang="en-AU">
                <a:solidFill>
                  <a:srgbClr val="000000"/>
                </a:solidFill>
                <a:latin typeface="Calibri"/>
              </a:rPr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>
                <a:solidFill>
                  <a:schemeClr val="tx1"/>
                </a:solidFill>
              </a:rPr>
              <a:t>Monitoring the queue with </a:t>
            </a:r>
            <a:r>
              <a:rPr lang="en-US" sz="3200" dirty="0" err="1" smtClean="0">
                <a:solidFill>
                  <a:schemeClr val="tx1"/>
                </a:solidFill>
              </a:rPr>
              <a:t>qstat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757228" y="6328833"/>
            <a:ext cx="909464" cy="365125"/>
          </a:xfrm>
          <a:prstGeom prst="rect">
            <a:avLst/>
          </a:prstGeom>
        </p:spPr>
        <p:txBody>
          <a:bodyPr/>
          <a:lstStyle/>
          <a:p>
            <a:endParaRPr lang="en-AU" smtClean="0"/>
          </a:p>
          <a:p>
            <a:r>
              <a:rPr lang="en-AU" smtClean="0"/>
              <a:t>Slide </a:t>
            </a:r>
            <a:fld id="{E379F0B1-8FC1-49B0-9B43-A01487FA5057}" type="slidenum">
              <a:rPr lang="en-AU" smtClean="0"/>
              <a:pPr/>
              <a:t>19</a:t>
            </a:fld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177820"/>
              </p:ext>
            </p:extLst>
          </p:nvPr>
        </p:nvGraphicFramePr>
        <p:xfrm>
          <a:off x="381000" y="1783080"/>
          <a:ext cx="8458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0920"/>
                <a:gridCol w="4987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Description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err="1">
                          <a:latin typeface="Courier New" pitchFamily="49" charset="0"/>
                          <a:cs typeface="Courier New" pitchFamily="49" charset="0"/>
                        </a:rPr>
                        <a:t>qstat</a:t>
                      </a:r>
                      <a:r>
                        <a:rPr lang="en-AU" b="1" dirty="0">
                          <a:latin typeface="Courier New" pitchFamily="49" charset="0"/>
                          <a:cs typeface="Courier New" pitchFamily="49" charset="0"/>
                        </a:rPr>
                        <a:t> -a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List all jobs in the queue</a:t>
                      </a:r>
                      <a:endParaRPr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err="1">
                          <a:latin typeface="Courier New" pitchFamily="49" charset="0"/>
                          <a:cs typeface="Courier New" pitchFamily="49" charset="0"/>
                        </a:rPr>
                        <a:t>qstat</a:t>
                      </a:r>
                      <a:r>
                        <a:rPr lang="en-AU" b="1" dirty="0">
                          <a:latin typeface="Courier New" pitchFamily="49" charset="0"/>
                          <a:cs typeface="Courier New" pitchFamily="49" charset="0"/>
                        </a:rPr>
                        <a:t> -u &lt;username&gt;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List all jobs of a particular user</a:t>
                      </a:r>
                      <a:endParaRPr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err="1">
                          <a:latin typeface="Courier New" pitchFamily="49" charset="0"/>
                          <a:cs typeface="Courier New" pitchFamily="49" charset="0"/>
                        </a:rPr>
                        <a:t>qstat</a:t>
                      </a:r>
                      <a:r>
                        <a:rPr lang="en-AU" b="1" dirty="0">
                          <a:latin typeface="Courier New" pitchFamily="49" charset="0"/>
                          <a:cs typeface="Courier New" pitchFamily="49" charset="0"/>
                        </a:rPr>
                        <a:t> -f &lt;job-number&gt;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Show detailed information about a job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510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What is HPC?</a:t>
            </a:r>
            <a:endParaRPr dirty="0"/>
          </a:p>
        </p:txBody>
      </p:sp>
      <p:sp>
        <p:nvSpPr>
          <p:cNvPr id="108" name="TextShape 2"/>
          <p:cNvSpPr txBox="1"/>
          <p:nvPr/>
        </p:nvSpPr>
        <p:spPr>
          <a:xfrm>
            <a:off x="457200" y="145127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HPC, 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or high-performance computing, </a:t>
            </a:r>
            <a:r>
              <a:rPr lang="en-AU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refers to the 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application of </a:t>
            </a:r>
            <a:r>
              <a:rPr lang="en-AU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supercomputers or clusters of computers to 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computational </a:t>
            </a:r>
            <a:r>
              <a:rPr lang="en-AU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problems that typically arise through 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scientific inquiry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HPC is useful when </a:t>
            </a:r>
            <a:r>
              <a:rPr lang="en-AU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computational problem: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AU" sz="2600" b="1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Is too large</a:t>
            </a:r>
            <a:r>
              <a:rPr lang="en-AU" sz="26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 solve on a conventional laptop or workstation (because it requires too much memory or disk space) or </a:t>
            </a:r>
            <a:endParaRPr lang="en-AU" sz="26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AU" sz="2600" b="1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Would take too long 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(because 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algorithm is complex, the dataset is large, or data access is slow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or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AU" sz="2600" b="1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Are too many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High Throughput Computing</a:t>
            </a:r>
            <a:endParaRPr sz="2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C1015131-41E1-41B1-9171-21B161516171}" type="slidenum">
              <a:rPr lang="en-AU">
                <a:solidFill>
                  <a:srgbClr val="000000"/>
                </a:solidFill>
                <a:latin typeface="Calibri"/>
              </a:r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0988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All about Modules</a:t>
            </a:r>
            <a:endParaRPr dirty="0"/>
          </a:p>
        </p:txBody>
      </p:sp>
      <p:sp>
        <p:nvSpPr>
          <p:cNvPr id="134" name="CustomShape 3"/>
          <p:cNvSpPr/>
          <p:nvPr/>
        </p:nvSpPr>
        <p:spPr>
          <a:xfrm>
            <a:off x="457200" y="1417320"/>
            <a:ext cx="8229240" cy="5031112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8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What do Modules do?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Set up the environment for a software package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Adds paths to </a:t>
            </a:r>
            <a:r>
              <a:rPr lang="en-AU" sz="2800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executables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to $PATH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ay change other shell variables, and/or load other modules.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Allow you to have different versions of the same software package, e.g. load the Intel compilers v23 with module load </a:t>
            </a:r>
            <a:r>
              <a:rPr lang="en-AU" sz="2800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intel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/12, or if you require an older version, you can load it with module load </a:t>
            </a:r>
            <a:r>
              <a:rPr lang="en-AU" sz="2800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intel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/9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sz="2800" dirty="0"/>
          </a:p>
        </p:txBody>
      </p:sp>
      <p:sp>
        <p:nvSpPr>
          <p:cNvPr id="135" name="TextShape 4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31C1C1E1-D1A1-4141-8111-E131E1F1C1A1}" type="slidenum">
              <a:rPr lang="en-AU">
                <a:solidFill>
                  <a:srgbClr val="000000"/>
                </a:solidFill>
                <a:latin typeface="Calibri"/>
              </a:rPr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0788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E46C0A"/>
                </a:solidFill>
                <a:latin typeface="Tahoma"/>
                <a:ea typeface="ＭＳ Ｐゴシック"/>
              </a:rPr>
              <a:t>All about </a:t>
            </a: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Modules (cont.)</a:t>
            </a:r>
            <a:endParaRPr lang="en-US" sz="4400" dirty="0"/>
          </a:p>
        </p:txBody>
      </p:sp>
      <p:sp>
        <p:nvSpPr>
          <p:cNvPr id="134" name="CustomShape 3"/>
          <p:cNvSpPr/>
          <p:nvPr/>
        </p:nvSpPr>
        <p:spPr>
          <a:xfrm>
            <a:off x="457200" y="1417320"/>
            <a:ext cx="8229240" cy="5031112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28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Things to know about modules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 </a:t>
            </a:r>
            <a:r>
              <a:rPr lang="en-AU" sz="28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default module loaded when you login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You can change this by adding lines to your .</a:t>
            </a:r>
            <a:r>
              <a:rPr lang="en-AU" sz="2800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bashrc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file (BASH users) or similar for other Shells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Modules exist for many packages but </a:t>
            </a:r>
            <a:r>
              <a:rPr lang="en-AU" sz="28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not for all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!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8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Some modules exclude each other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e.g.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 can’t load Intel compilers v8 &amp; v9. You can only load one.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 can only load 1 MPI (e.g. MPT or Intel or </a:t>
            </a:r>
            <a:r>
              <a:rPr lang="en-AU" sz="2800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OpenMPI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sz="2800" dirty="0"/>
          </a:p>
        </p:txBody>
      </p:sp>
      <p:sp>
        <p:nvSpPr>
          <p:cNvPr id="135" name="TextShape 4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31C1C1E1-D1A1-4141-8111-E131E1F1C1A1}" type="slidenum">
              <a:rPr lang="en-AU">
                <a:solidFill>
                  <a:srgbClr val="000000"/>
                </a:solidFill>
                <a:latin typeface="Calibri"/>
              </a:rPr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687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Module Commands</a:t>
            </a:r>
            <a:endParaRPr dirty="0"/>
          </a:p>
        </p:txBody>
      </p:sp>
      <p:graphicFrame>
        <p:nvGraphicFramePr>
          <p:cNvPr id="133" name="Table 2"/>
          <p:cNvGraphicFramePr/>
          <p:nvPr>
            <p:extLst>
              <p:ext uri="{D42A27DB-BD31-4B8C-83A1-F6EECF244321}">
                <p14:modId xmlns:p14="http://schemas.microsoft.com/office/powerpoint/2010/main" val="2297113256"/>
              </p:ext>
            </p:extLst>
          </p:nvPr>
        </p:nvGraphicFramePr>
        <p:xfrm>
          <a:off x="971600" y="1700808"/>
          <a:ext cx="7416824" cy="2980535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746648"/>
                <a:gridCol w="4670176"/>
              </a:tblGrid>
              <a:tr h="4068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Command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Description</a:t>
                      </a:r>
                      <a:endParaRPr dirty="0"/>
                    </a:p>
                  </a:txBody>
                  <a:tcPr/>
                </a:tc>
              </a:tr>
              <a:tr h="61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module avail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/>
                        <a:t>Will list all available module files in the current</a:t>
                      </a:r>
                      <a:r>
                        <a:rPr lang="en-AU" baseline="0" dirty="0" smtClean="0"/>
                        <a:t> MODULEPATH</a:t>
                      </a:r>
                      <a:endParaRPr dirty="0"/>
                    </a:p>
                  </a:txBody>
                  <a:tcPr/>
                </a:tc>
              </a:tr>
              <a:tr h="37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module load/unload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/>
                        <a:t>Will load/unload a </a:t>
                      </a:r>
                      <a:r>
                        <a:rPr lang="en-AU" dirty="0" err="1" smtClean="0"/>
                        <a:t>modulefile</a:t>
                      </a:r>
                      <a:r>
                        <a:rPr lang="en-AU" baseline="0" dirty="0" smtClean="0"/>
                        <a:t> into the shell environment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aseline="0" dirty="0" smtClean="0"/>
                        <a:t>e.g. </a:t>
                      </a:r>
                      <a:r>
                        <a:rPr lang="en-AU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module load </a:t>
                      </a:r>
                      <a:r>
                        <a:rPr lang="en-AU" b="1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mpt</a:t>
                      </a:r>
                      <a:r>
                        <a:rPr lang="en-AU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/2.06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module list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/>
                        <a:t>List all loaded modules</a:t>
                      </a:r>
                      <a:endParaRPr dirty="0"/>
                    </a:p>
                  </a:txBody>
                  <a:tcPr/>
                </a:tc>
              </a:tr>
              <a:tr h="37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module show [</a:t>
                      </a:r>
                      <a:r>
                        <a:rPr lang="en-AU" b="1" dirty="0" err="1" smtClean="0">
                          <a:latin typeface="Courier New" pitchFamily="49" charset="0"/>
                          <a:cs typeface="Courier New" pitchFamily="49" charset="0"/>
                        </a:rPr>
                        <a:t>modulefile</a:t>
                      </a: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/>
                        <a:t>Will show information about the </a:t>
                      </a:r>
                      <a:r>
                        <a:rPr lang="en-AU" dirty="0" err="1" smtClean="0"/>
                        <a:t>modulefile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4" name="CustomShape 3"/>
          <p:cNvSpPr/>
          <p:nvPr/>
        </p:nvSpPr>
        <p:spPr>
          <a:xfrm>
            <a:off x="457200" y="1417680"/>
            <a:ext cx="8229240" cy="22849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dirty="0"/>
          </a:p>
        </p:txBody>
      </p:sp>
      <p:sp>
        <p:nvSpPr>
          <p:cNvPr id="135" name="TextShape 4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31C1C1E1-D1A1-4141-8111-E131E1F1C1A1}" type="slidenum">
              <a:rPr lang="en-AU">
                <a:solidFill>
                  <a:srgbClr val="000000"/>
                </a:solidFill>
                <a:latin typeface="Calibri"/>
              </a:rPr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2621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Add a job to the queue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43508" y="126876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 add a job to the queue, we write a 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job </a:t>
            </a:r>
            <a:r>
              <a:rPr lang="en-US" sz="28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script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A job 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script is a simply a script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# symbol signifies a comment for the Shell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It has some special comments that pass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 to PBS Pro.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AU" sz="28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#</a:t>
            </a:r>
            <a:r>
              <a:rPr lang="en-AU" sz="2800" b="1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PBS </a:t>
            </a:r>
            <a:r>
              <a:rPr lang="en-AU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is a keyword for PBS and specifies that this line is for PBS. The Shell will ignore it</a:t>
            </a:r>
            <a:endParaRPr lang="en-AU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When 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we want to queue the job, we pass its filename as a parameter to </a:t>
            </a:r>
            <a:r>
              <a:rPr lang="en-US" sz="2800" b="1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qsub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e.g.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qsub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&lt;job-script&gt;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batch queuing system will return a number that uniquely identifies the job.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11114111-A131-4121-8181-C1D111A14131}" type="slidenum">
              <a:rPr lang="en-AU">
                <a:solidFill>
                  <a:srgbClr val="000000"/>
                </a:solidFill>
                <a:latin typeface="Calibri"/>
              </a:rPr>
              <a:t>23</a:t>
            </a:fld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Useful Environment Variables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457200" y="1600200"/>
            <a:ext cx="8229240" cy="121896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These are available in the context of your job script.</a:t>
            </a:r>
            <a:endParaRPr dirty="0"/>
          </a:p>
        </p:txBody>
      </p:sp>
      <p:graphicFrame>
        <p:nvGraphicFramePr>
          <p:cNvPr id="152" name="Table 3"/>
          <p:cNvGraphicFramePr/>
          <p:nvPr>
            <p:extLst>
              <p:ext uri="{D42A27DB-BD31-4B8C-83A1-F6EECF244321}">
                <p14:modId xmlns:p14="http://schemas.microsoft.com/office/powerpoint/2010/main" val="1711881939"/>
              </p:ext>
            </p:extLst>
          </p:nvPr>
        </p:nvGraphicFramePr>
        <p:xfrm>
          <a:off x="1152154" y="2996952"/>
          <a:ext cx="6839331" cy="133524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877441"/>
                <a:gridCol w="4961890"/>
              </a:tblGrid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Command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Description</a:t>
                      </a:r>
                      <a:endParaRPr dirty="0"/>
                    </a:p>
                  </a:txBody>
                  <a:tcPr/>
                </a:tc>
              </a:tr>
              <a:tr h="603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1">
                          <a:latin typeface="Courier New" pitchFamily="49" charset="0"/>
                          <a:cs typeface="Courier New" pitchFamily="49" charset="0"/>
                        </a:rPr>
                        <a:t>PBS_O_WORKDIR</a:t>
                      </a:r>
                      <a:endParaRPr sz="16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The directory the job was submitted from</a:t>
                      </a:r>
                      <a:endParaRPr dirty="0"/>
                    </a:p>
                  </a:txBody>
                  <a:tcPr/>
                </a:tc>
              </a:tr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1" dirty="0">
                          <a:latin typeface="Courier New" pitchFamily="49" charset="0"/>
                          <a:cs typeface="Courier New" pitchFamily="49" charset="0"/>
                        </a:rPr>
                        <a:t>PBS_JOBID</a:t>
                      </a:r>
                      <a:endParaRPr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The job number given when the job was submitted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3" name="TextShape 4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21F101D1-11D1-4131-A151-41A1E1310121}" type="slidenum">
              <a:rPr lang="en-AU">
                <a:solidFill>
                  <a:srgbClr val="000000"/>
                </a:solidFill>
                <a:latin typeface="Calibri"/>
              </a:rPr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179512" y="274680"/>
            <a:ext cx="8784976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A sample PBS job script for Octane</a:t>
            </a:r>
            <a:endParaRPr dirty="0"/>
          </a:p>
        </p:txBody>
      </p:sp>
      <p:sp>
        <p:nvSpPr>
          <p:cNvPr id="144" name="TextShape 2"/>
          <p:cNvSpPr txBox="1"/>
          <p:nvPr/>
        </p:nvSpPr>
        <p:spPr>
          <a:xfrm>
            <a:off x="1259632" y="2112819"/>
            <a:ext cx="7401054" cy="406762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AU" b="1" dirty="0">
                <a:solidFill>
                  <a:srgbClr val="000000"/>
                </a:solidFill>
                <a:latin typeface="Courier New"/>
                <a:ea typeface="ＭＳ Ｐゴシック"/>
              </a:rPr>
              <a:t>#!/bin/bash</a:t>
            </a:r>
          </a:p>
          <a:p>
            <a:pPr>
              <a:lnSpc>
                <a:spcPct val="100000"/>
              </a:lnSpc>
            </a:pPr>
            <a:r>
              <a:rPr lang="en-AU" dirty="0" smtClean="0">
                <a:solidFill>
                  <a:srgbClr val="000000"/>
                </a:solidFill>
                <a:latin typeface="Courier New"/>
                <a:ea typeface="ＭＳ Ｐゴシック"/>
              </a:rPr>
              <a:t># </a:t>
            </a:r>
            <a:r>
              <a:rPr lang="en-AU" dirty="0">
                <a:solidFill>
                  <a:srgbClr val="000000"/>
                </a:solidFill>
                <a:latin typeface="Courier New"/>
                <a:ea typeface="ＭＳ Ｐゴシック"/>
              </a:rPr>
              <a:t>Request resources</a:t>
            </a:r>
          </a:p>
          <a:p>
            <a:pPr>
              <a:lnSpc>
                <a:spcPct val="100000"/>
              </a:lnSpc>
            </a:pPr>
            <a:r>
              <a:rPr lang="en-AU" dirty="0" smtClean="0">
                <a:solidFill>
                  <a:srgbClr val="000000"/>
                </a:solidFill>
                <a:latin typeface="Courier New"/>
                <a:ea typeface="ＭＳ Ｐゴシック"/>
              </a:rPr>
              <a:t># </a:t>
            </a:r>
            <a:r>
              <a:rPr lang="en-AU" dirty="0">
                <a:solidFill>
                  <a:srgbClr val="000000"/>
                </a:solidFill>
                <a:latin typeface="Courier New"/>
                <a:ea typeface="ＭＳ Ｐゴシック"/>
              </a:rPr>
              <a:t>* 10 minutes wall time to run</a:t>
            </a:r>
          </a:p>
          <a:p>
            <a:pPr>
              <a:lnSpc>
                <a:spcPct val="100000"/>
              </a:lnSpc>
            </a:pPr>
            <a:r>
              <a:rPr lang="en-AU" b="1" dirty="0">
                <a:solidFill>
                  <a:srgbClr val="000000"/>
                </a:solidFill>
                <a:latin typeface="Courier New"/>
                <a:ea typeface="ＭＳ Ｐゴシック"/>
              </a:rPr>
              <a:t>#PBS </a:t>
            </a:r>
            <a:r>
              <a:rPr lang="en-AU" b="1" dirty="0">
                <a:solidFill>
                  <a:srgbClr val="FF0000"/>
                </a:solidFill>
                <a:latin typeface="Courier New"/>
                <a:ea typeface="ＭＳ Ｐゴシック"/>
              </a:rPr>
              <a:t>-l</a:t>
            </a:r>
            <a:r>
              <a:rPr lang="en-AU" b="1" dirty="0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lang="en-AU" b="1" dirty="0" err="1">
                <a:solidFill>
                  <a:srgbClr val="000000"/>
                </a:solidFill>
                <a:latin typeface="Courier New"/>
                <a:ea typeface="ＭＳ Ｐゴシック"/>
              </a:rPr>
              <a:t>walltime</a:t>
            </a:r>
            <a:r>
              <a:rPr lang="en-AU" b="1" dirty="0">
                <a:solidFill>
                  <a:srgbClr val="000000"/>
                </a:solidFill>
                <a:latin typeface="Courier New"/>
                <a:ea typeface="ＭＳ Ｐゴシック"/>
              </a:rPr>
              <a:t>=00:10:00</a:t>
            </a:r>
          </a:p>
          <a:p>
            <a:pPr>
              <a:lnSpc>
                <a:spcPct val="100000"/>
              </a:lnSpc>
            </a:pPr>
            <a:r>
              <a:rPr lang="en-AU" dirty="0">
                <a:solidFill>
                  <a:srgbClr val="000000"/>
                </a:solidFill>
                <a:latin typeface="Courier New"/>
                <a:ea typeface="ＭＳ Ｐゴシック"/>
              </a:rPr>
              <a:t># * 1 node, 1 </a:t>
            </a:r>
            <a:r>
              <a:rPr lang="en-AU" dirty="0" smtClean="0">
                <a:solidFill>
                  <a:srgbClr val="000000"/>
                </a:solidFill>
                <a:latin typeface="Courier New"/>
                <a:ea typeface="ＭＳ Ｐゴシック"/>
              </a:rPr>
              <a:t>processor</a:t>
            </a:r>
          </a:p>
          <a:p>
            <a:r>
              <a:rPr lang="en-AU" dirty="0">
                <a:solidFill>
                  <a:srgbClr val="000000"/>
                </a:solidFill>
                <a:latin typeface="Courier New"/>
                <a:ea typeface="ＭＳ Ｐゴシック"/>
              </a:rPr>
              <a:t># * 100 megabytes physical memory allocated to </a:t>
            </a:r>
            <a:r>
              <a:rPr lang="en-AU" dirty="0" smtClean="0">
                <a:solidFill>
                  <a:srgbClr val="000000"/>
                </a:solidFill>
                <a:latin typeface="Courier New"/>
                <a:ea typeface="ＭＳ Ｐゴシック"/>
              </a:rPr>
              <a:t>job</a:t>
            </a:r>
            <a:endParaRPr lang="en-AU" dirty="0">
              <a:solidFill>
                <a:srgbClr val="000000"/>
              </a:solidFill>
              <a:latin typeface="Courier New"/>
              <a:ea typeface="ＭＳ Ｐゴシック"/>
            </a:endParaRPr>
          </a:p>
          <a:p>
            <a:r>
              <a:rPr lang="en-AU" b="1" dirty="0">
                <a:solidFill>
                  <a:srgbClr val="000000"/>
                </a:solidFill>
                <a:latin typeface="Courier New"/>
                <a:ea typeface="ＭＳ Ｐゴシック"/>
              </a:rPr>
              <a:t>#PBS </a:t>
            </a:r>
            <a:r>
              <a:rPr lang="en-AU" b="1" dirty="0" smtClean="0">
                <a:solidFill>
                  <a:srgbClr val="FF0000"/>
                </a:solidFill>
                <a:latin typeface="Courier New"/>
                <a:ea typeface="ＭＳ Ｐゴシック"/>
              </a:rPr>
              <a:t>–l</a:t>
            </a:r>
            <a:r>
              <a:rPr lang="en-AU" b="1" dirty="0" smtClean="0">
                <a:solidFill>
                  <a:srgbClr val="000000"/>
                </a:solidFill>
                <a:latin typeface="Courier New"/>
                <a:ea typeface="ＭＳ Ｐゴシック"/>
              </a:rPr>
              <a:t> select=1:ncpus=</a:t>
            </a:r>
            <a:r>
              <a:rPr lang="en-AU" b="1" dirty="0" smtClean="0">
                <a:solidFill>
                  <a:srgbClr val="000000"/>
                </a:solidFill>
                <a:latin typeface="Courier New"/>
                <a:ea typeface="ＭＳ Ｐゴシック"/>
              </a:rPr>
              <a:t>1:mem=100mb</a:t>
            </a:r>
            <a:endParaRPr lang="en-AU" b="1" dirty="0" smtClean="0">
              <a:solidFill>
                <a:srgbClr val="000000"/>
              </a:solidFill>
              <a:latin typeface="Courier New"/>
              <a:ea typeface="ＭＳ Ｐゴシック"/>
            </a:endParaRPr>
          </a:p>
          <a:p>
            <a:pPr>
              <a:lnSpc>
                <a:spcPct val="100000"/>
              </a:lnSpc>
            </a:pPr>
            <a:r>
              <a:rPr lang="en-AU" dirty="0" smtClean="0">
                <a:solidFill>
                  <a:srgbClr val="000000"/>
                </a:solidFill>
                <a:latin typeface="Courier New"/>
                <a:ea typeface="ＭＳ Ｐゴシック"/>
              </a:rPr>
              <a:t># </a:t>
            </a:r>
            <a:r>
              <a:rPr lang="en-AU" dirty="0">
                <a:solidFill>
                  <a:srgbClr val="000000"/>
                </a:solidFill>
                <a:latin typeface="Courier New"/>
                <a:ea typeface="ＭＳ Ｐゴシック"/>
              </a:rPr>
              <a:t>Specify a project code (for accounting)</a:t>
            </a:r>
          </a:p>
          <a:p>
            <a:pPr>
              <a:lnSpc>
                <a:spcPct val="100000"/>
              </a:lnSpc>
            </a:pPr>
            <a:r>
              <a:rPr lang="en-AU" b="1" dirty="0">
                <a:solidFill>
                  <a:srgbClr val="000000"/>
                </a:solidFill>
                <a:latin typeface="Courier New"/>
                <a:ea typeface="ＭＳ Ｐゴシック"/>
              </a:rPr>
              <a:t>#PBS -P a40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000000"/>
                </a:solidFill>
                <a:latin typeface="Courier New"/>
                <a:ea typeface="ＭＳ Ｐゴシック"/>
              </a:rPr>
              <a:t>cd 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ＭＳ Ｐゴシック"/>
              </a:rPr>
              <a:t>$PBS_O_WORKDIR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Ｐゴシック"/>
              </a:rPr>
              <a:t>
# Specify the job to be done
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ＭＳ Ｐゴシック"/>
              </a:rPr>
              <a:t>date
sleep 10
date</a:t>
            </a:r>
            <a:endParaRPr dirty="0"/>
          </a:p>
        </p:txBody>
      </p:sp>
      <p:sp>
        <p:nvSpPr>
          <p:cNvPr id="14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7181F131-91C1-4151-91A1-71E101B11161}" type="slidenum">
              <a:rPr lang="en-AU">
                <a:solidFill>
                  <a:srgbClr val="000000"/>
                </a:solidFill>
                <a:latin typeface="Calibri"/>
              </a:rPr>
              <a:t>25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457199" y="1417320"/>
            <a:ext cx="82028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AU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Note the </a:t>
            </a:r>
            <a:r>
              <a:rPr lang="en-AU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“</a:t>
            </a:r>
            <a:r>
              <a:rPr lang="en-AU" b="1" dirty="0" smtClean="0">
                <a:solidFill>
                  <a:srgbClr val="FF0000"/>
                </a:solidFill>
                <a:latin typeface="Courier New"/>
                <a:ea typeface="Tahoma" pitchFamily="34" charset="0"/>
                <a:cs typeface="Courier New"/>
              </a:rPr>
              <a:t>-l”</a:t>
            </a:r>
            <a:r>
              <a:rPr lang="en-AU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below is a lowercase letter “L” not a one “1”!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You’ve got mail!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251520" y="1600200"/>
            <a:ext cx="843492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ourier New"/>
                <a:ea typeface="ＭＳ Ｐゴシック"/>
              </a:rPr>
              <a:t># Set email address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0000"/>
                </a:solidFill>
                <a:latin typeface="Courier New"/>
                <a:ea typeface="ＭＳ Ｐゴシック"/>
              </a:rPr>
              <a:t>#PBS -M </a:t>
            </a:r>
            <a:r>
              <a:rPr lang="en-US" sz="3200" b="1" dirty="0" err="1" smtClean="0">
                <a:solidFill>
                  <a:srgbClr val="000000"/>
                </a:solidFill>
                <a:latin typeface="Courier New"/>
                <a:ea typeface="ＭＳ Ｐゴシック"/>
              </a:rPr>
              <a:t>nobody@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ea typeface="ＭＳ Ｐゴシック"/>
              </a:rPr>
              <a:t>intersect.org.au</a:t>
            </a:r>
            <a:r>
              <a:rPr lang="en-US" sz="3200" b="1" dirty="0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ourier New"/>
                <a:ea typeface="ＭＳ Ｐゴシック"/>
              </a:rPr>
              <a:t># Send an email when jobs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ourier New"/>
                <a:ea typeface="ＭＳ Ｐゴシック"/>
              </a:rPr>
              <a:t># begins (b), gets aborted (a)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ourier New"/>
                <a:ea typeface="ＭＳ Ｐゴシック"/>
              </a:rPr>
              <a:t># and ends (e)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0000"/>
                </a:solidFill>
                <a:latin typeface="Courier New"/>
                <a:ea typeface="ＭＳ Ｐゴシック"/>
              </a:rPr>
              <a:t>#PBS -m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ea typeface="ＭＳ Ｐゴシック"/>
              </a:rPr>
              <a:t>abe</a:t>
            </a:r>
            <a:endParaRPr dirty="0"/>
          </a:p>
        </p:txBody>
      </p:sp>
      <p:sp>
        <p:nvSpPr>
          <p:cNvPr id="149" name="TextShape 4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11718181-F181-4121-8121-81B1A1514111}" type="slidenum">
              <a:rPr lang="en-AU">
                <a:solidFill>
                  <a:srgbClr val="000000"/>
                </a:solidFill>
                <a:latin typeface="Calibri"/>
              </a:rPr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179512" y="274680"/>
            <a:ext cx="8784976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dirty="0" smtClean="0">
                <a:solidFill>
                  <a:srgbClr val="E46C0A"/>
                </a:solidFill>
                <a:latin typeface="Tahoma"/>
                <a:ea typeface="ＭＳ Ｐゴシック"/>
              </a:rPr>
              <a:t>A sample PBS job script for Orange</a:t>
            </a:r>
            <a:endParaRPr sz="4000" dirty="0"/>
          </a:p>
        </p:txBody>
      </p:sp>
      <p:sp>
        <p:nvSpPr>
          <p:cNvPr id="144" name="TextShape 2"/>
          <p:cNvSpPr txBox="1"/>
          <p:nvPr/>
        </p:nvSpPr>
        <p:spPr>
          <a:xfrm>
            <a:off x="1259632" y="2112819"/>
            <a:ext cx="7401054" cy="406762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AU" b="1" dirty="0">
                <a:solidFill>
                  <a:schemeClr val="bg1">
                    <a:lumMod val="50000"/>
                  </a:schemeClr>
                </a:solidFill>
                <a:latin typeface="Courier New"/>
                <a:ea typeface="ＭＳ Ｐゴシック"/>
              </a:rPr>
              <a:t>#!/bin/bash</a:t>
            </a:r>
          </a:p>
          <a:p>
            <a:pPr>
              <a:lnSpc>
                <a:spcPct val="100000"/>
              </a:lnSpc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  <a:latin typeface="Courier New"/>
                <a:ea typeface="ＭＳ Ｐゴシック"/>
              </a:rPr>
              <a:t>#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  <a:latin typeface="Courier New"/>
                <a:ea typeface="ＭＳ Ｐゴシック"/>
              </a:rPr>
              <a:t>Request resources</a:t>
            </a:r>
          </a:p>
          <a:p>
            <a:pPr>
              <a:lnSpc>
                <a:spcPct val="100000"/>
              </a:lnSpc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  <a:latin typeface="Courier New"/>
                <a:ea typeface="ＭＳ Ｐゴシック"/>
              </a:rPr>
              <a:t>#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  <a:latin typeface="Courier New"/>
                <a:ea typeface="ＭＳ Ｐゴシック"/>
              </a:rPr>
              <a:t>* 10 minutes wall time to run</a:t>
            </a:r>
          </a:p>
          <a:p>
            <a:pPr>
              <a:lnSpc>
                <a:spcPct val="100000"/>
              </a:lnSpc>
            </a:pPr>
            <a:r>
              <a:rPr lang="en-AU" b="1" dirty="0">
                <a:solidFill>
                  <a:schemeClr val="bg1">
                    <a:lumMod val="50000"/>
                  </a:schemeClr>
                </a:solidFill>
                <a:latin typeface="Courier New"/>
                <a:ea typeface="ＭＳ Ｐゴシック"/>
              </a:rPr>
              <a:t>#PBS -l </a:t>
            </a:r>
            <a:r>
              <a:rPr lang="en-AU" b="1" dirty="0" err="1">
                <a:solidFill>
                  <a:schemeClr val="bg1">
                    <a:lumMod val="50000"/>
                  </a:schemeClr>
                </a:solidFill>
                <a:latin typeface="Courier New"/>
                <a:ea typeface="ＭＳ Ｐゴシック"/>
              </a:rPr>
              <a:t>walltime</a:t>
            </a:r>
            <a:r>
              <a:rPr lang="en-AU" b="1" dirty="0">
                <a:solidFill>
                  <a:schemeClr val="bg1">
                    <a:lumMod val="50000"/>
                  </a:schemeClr>
                </a:solidFill>
                <a:latin typeface="Courier New"/>
                <a:ea typeface="ＭＳ Ｐゴシック"/>
              </a:rPr>
              <a:t>=00:10:00</a:t>
            </a:r>
          </a:p>
          <a:p>
            <a:pPr>
              <a:lnSpc>
                <a:spcPct val="100000"/>
              </a:lnSpc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  <a:latin typeface="Courier New"/>
                <a:ea typeface="ＭＳ Ｐゴシック"/>
              </a:rPr>
              <a:t># * 1 node, 1 processor</a:t>
            </a:r>
          </a:p>
          <a:p>
            <a:r>
              <a:rPr lang="en-AU" dirty="0">
                <a:solidFill>
                  <a:schemeClr val="bg1">
                    <a:lumMod val="50000"/>
                  </a:schemeClr>
                </a:solidFill>
                <a:latin typeface="Courier New"/>
                <a:ea typeface="ＭＳ Ｐゴシック"/>
              </a:rPr>
              <a:t># * 100 megabytes physical memory allocated to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  <a:latin typeface="Courier New"/>
                <a:ea typeface="ＭＳ Ｐゴシック"/>
              </a:rPr>
              <a:t>job</a:t>
            </a:r>
            <a:endParaRPr lang="en-AU" b="1" dirty="0" smtClean="0">
              <a:solidFill>
                <a:schemeClr val="bg1">
                  <a:lumMod val="50000"/>
                </a:schemeClr>
              </a:solidFill>
              <a:latin typeface="Courier New"/>
              <a:ea typeface="ＭＳ Ｐゴシック"/>
            </a:endParaRPr>
          </a:p>
          <a:p>
            <a:r>
              <a:rPr lang="en-AU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ea typeface="ＭＳ Ｐゴシック"/>
              </a:rPr>
              <a:t>#</a:t>
            </a:r>
            <a:r>
              <a:rPr lang="en-AU" b="1" dirty="0">
                <a:solidFill>
                  <a:schemeClr val="bg1">
                    <a:lumMod val="50000"/>
                  </a:schemeClr>
                </a:solidFill>
                <a:latin typeface="Courier New"/>
                <a:ea typeface="ＭＳ Ｐゴシック"/>
              </a:rPr>
              <a:t>PBS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ea typeface="ＭＳ Ｐゴシック"/>
              </a:rPr>
              <a:t>–l select=1:ncpus=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ea typeface="ＭＳ Ｐゴシック"/>
              </a:rPr>
              <a:t>1:mem</a:t>
            </a:r>
            <a:r>
              <a:rPr lang="en-AU" b="1" dirty="0">
                <a:solidFill>
                  <a:schemeClr val="bg1">
                    <a:lumMod val="50000"/>
                  </a:schemeClr>
                </a:solidFill>
                <a:latin typeface="Courier New"/>
                <a:ea typeface="ＭＳ Ｐゴシック"/>
              </a:rPr>
              <a:t>=100mb</a:t>
            </a:r>
          </a:p>
          <a:p>
            <a:pPr>
              <a:lnSpc>
                <a:spcPct val="100000"/>
              </a:lnSpc>
            </a:pPr>
            <a:r>
              <a:rPr lang="en-AU" b="1" dirty="0" smtClean="0">
                <a:solidFill>
                  <a:srgbClr val="008000"/>
                </a:solidFill>
                <a:latin typeface="Courier New"/>
                <a:ea typeface="ＭＳ Ｐゴシック"/>
              </a:rPr>
              <a:t># </a:t>
            </a:r>
            <a:r>
              <a:rPr lang="en-AU" b="1" dirty="0">
                <a:solidFill>
                  <a:srgbClr val="008000"/>
                </a:solidFill>
                <a:latin typeface="Courier New"/>
                <a:ea typeface="ＭＳ Ｐゴシック"/>
              </a:rPr>
              <a:t>Specify a </a:t>
            </a:r>
            <a:r>
              <a:rPr lang="en-AU" b="1" dirty="0" smtClean="0">
                <a:solidFill>
                  <a:srgbClr val="008000"/>
                </a:solidFill>
                <a:latin typeface="Courier New"/>
                <a:ea typeface="ＭＳ Ｐゴシック"/>
              </a:rPr>
              <a:t>group (</a:t>
            </a:r>
            <a:r>
              <a:rPr lang="en-AU" b="1" dirty="0">
                <a:solidFill>
                  <a:srgbClr val="008000"/>
                </a:solidFill>
                <a:latin typeface="Courier New"/>
                <a:ea typeface="ＭＳ Ｐゴシック"/>
              </a:rPr>
              <a:t>for accounting)</a:t>
            </a:r>
          </a:p>
          <a:p>
            <a:pPr>
              <a:lnSpc>
                <a:spcPct val="100000"/>
              </a:lnSpc>
            </a:pPr>
            <a:r>
              <a:rPr lang="en-AU" b="1" dirty="0">
                <a:solidFill>
                  <a:srgbClr val="008000"/>
                </a:solidFill>
                <a:latin typeface="Courier New"/>
                <a:ea typeface="ＭＳ Ｐゴシック"/>
              </a:rPr>
              <a:t>#PBS </a:t>
            </a:r>
            <a:r>
              <a:rPr lang="en-AU" b="1" dirty="0" smtClean="0">
                <a:solidFill>
                  <a:srgbClr val="008000"/>
                </a:solidFill>
                <a:latin typeface="Courier New"/>
                <a:ea typeface="ＭＳ Ｐゴシック"/>
              </a:rPr>
              <a:t>–W </a:t>
            </a:r>
            <a:r>
              <a:rPr lang="en-AU" b="1" dirty="0" err="1" smtClean="0">
                <a:solidFill>
                  <a:srgbClr val="008000"/>
                </a:solidFill>
                <a:latin typeface="Courier New"/>
                <a:ea typeface="ＭＳ Ｐゴシック"/>
              </a:rPr>
              <a:t>group_list</a:t>
            </a:r>
            <a:r>
              <a:rPr lang="en-AU" b="1" dirty="0" smtClean="0">
                <a:solidFill>
                  <a:srgbClr val="008000"/>
                </a:solidFill>
                <a:latin typeface="Courier New"/>
                <a:ea typeface="ＭＳ Ｐゴシック"/>
              </a:rPr>
              <a:t>=a40</a:t>
            </a:r>
            <a:endParaRPr lang="en-AU" b="1" dirty="0">
              <a:solidFill>
                <a:srgbClr val="008000"/>
              </a:solidFill>
              <a:latin typeface="Courier New"/>
              <a:ea typeface="ＭＳ Ｐゴシック"/>
            </a:endParaRP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7F7F7F"/>
                </a:solidFill>
                <a:latin typeface="Courier New"/>
                <a:ea typeface="ＭＳ Ｐゴシック"/>
              </a:rPr>
              <a:t>cd </a:t>
            </a:r>
            <a:r>
              <a:rPr lang="en-US" b="1" dirty="0">
                <a:solidFill>
                  <a:srgbClr val="7F7F7F"/>
                </a:solidFill>
                <a:latin typeface="Courier New"/>
                <a:ea typeface="ＭＳ Ｐゴシック"/>
              </a:rPr>
              <a:t>$PBS_O_WORKDIR</a:t>
            </a:r>
            <a:r>
              <a:rPr lang="en-US" dirty="0">
                <a:solidFill>
                  <a:srgbClr val="7F7F7F"/>
                </a:solidFill>
                <a:latin typeface="Courier New"/>
                <a:ea typeface="ＭＳ Ｐゴシック"/>
              </a:rPr>
              <a:t>
# Specify the job to be done
</a:t>
            </a:r>
            <a:r>
              <a:rPr lang="en-US" b="1" dirty="0">
                <a:solidFill>
                  <a:srgbClr val="7F7F7F"/>
                </a:solidFill>
                <a:latin typeface="Courier New"/>
                <a:ea typeface="ＭＳ Ｐゴシック"/>
              </a:rPr>
              <a:t>date
sleep 10
date</a:t>
            </a:r>
            <a:endParaRPr dirty="0">
              <a:solidFill>
                <a:srgbClr val="7F7F7F"/>
              </a:solidFill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7181F131-91C1-4151-91A1-71E101B11161}" type="slidenum">
              <a:rPr lang="en-AU">
                <a:solidFill>
                  <a:srgbClr val="000000"/>
                </a:solidFill>
                <a:latin typeface="Calibri"/>
              </a:rPr>
              <a:t>27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457199" y="1340768"/>
            <a:ext cx="82028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AU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small change is required to the job script in order to make it work with the way resources are accounted for on Orange:</a:t>
            </a:r>
          </a:p>
        </p:txBody>
      </p:sp>
    </p:spTree>
    <p:extLst>
      <p:ext uri="{BB962C8B-B14F-4D97-AF65-F5344CB8AC3E}">
        <p14:creationId xmlns:p14="http://schemas.microsoft.com/office/powerpoint/2010/main" val="2181032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br>
              <a:rPr lang="en-US" dirty="0" smtClean="0"/>
            </a:br>
            <a:r>
              <a:rPr lang="en-US" sz="3200" dirty="0" smtClean="0">
                <a:solidFill>
                  <a:schemeClr val="tx1"/>
                </a:solidFill>
              </a:rPr>
              <a:t>Create a script and submit a very simple job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757228" y="6328833"/>
            <a:ext cx="909464" cy="365125"/>
          </a:xfrm>
          <a:prstGeom prst="rect">
            <a:avLst/>
          </a:prstGeom>
        </p:spPr>
        <p:txBody>
          <a:bodyPr/>
          <a:lstStyle/>
          <a:p>
            <a:endParaRPr lang="en-AU" smtClean="0"/>
          </a:p>
          <a:p>
            <a:r>
              <a:rPr lang="en-AU" smtClean="0"/>
              <a:t>Slide </a:t>
            </a:r>
            <a:fld id="{E379F0B1-8FC1-49B0-9B43-A01487FA5057}" type="slidenum">
              <a:rPr lang="en-AU" smtClean="0"/>
              <a:pPr/>
              <a:t>28</a:t>
            </a:fld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211200"/>
              </p:ext>
            </p:extLst>
          </p:nvPr>
        </p:nvGraphicFramePr>
        <p:xfrm>
          <a:off x="755576" y="1772816"/>
          <a:ext cx="762761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330"/>
                <a:gridCol w="4987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#PBS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#PBS</a:t>
                      </a:r>
                      <a:r>
                        <a:rPr lang="en-AU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AU" sz="1800" b="0" dirty="0" smtClea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is a keyword for PBS and specifies that this line is for PBS. The Shell will ignore it</a:t>
                      </a:r>
                      <a:endParaRPr lang="en-AU" sz="1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Signifies</a:t>
                      </a:r>
                      <a:r>
                        <a:rPr lang="en-AU" b="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a comment for the Shell, e.g.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# </a:t>
                      </a:r>
                      <a:r>
                        <a:rPr lang="en-AU" b="1" baseline="0" dirty="0" smtClean="0">
                          <a:latin typeface="Courier New" pitchFamily="49" charset="0"/>
                          <a:ea typeface="Tahoma" pitchFamily="34" charset="0"/>
                          <a:cs typeface="Courier New" pitchFamily="49" charset="0"/>
                        </a:rPr>
                        <a:t>Next line will create a job</a:t>
                      </a:r>
                      <a:endParaRPr b="1" dirty="0">
                        <a:latin typeface="Courier New" pitchFamily="49" charset="0"/>
                        <a:ea typeface="Tahoma" pitchFamily="34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err="1" smtClean="0">
                          <a:latin typeface="Courier New" pitchFamily="49" charset="0"/>
                          <a:cs typeface="Courier New" pitchFamily="49" charset="0"/>
                        </a:rPr>
                        <a:t>qsub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Submit a job to PBS</a:t>
                      </a:r>
                      <a:endParaRPr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err="1" smtClean="0">
                          <a:latin typeface="Courier New" pitchFamily="49" charset="0"/>
                          <a:cs typeface="Courier New" pitchFamily="49" charset="0"/>
                        </a:rPr>
                        <a:t>qstat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List jobs in the queue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cat </a:t>
                      </a:r>
                      <a:r>
                        <a:rPr lang="en-US" sz="1800" i="1" dirty="0" smtClean="0">
                          <a:latin typeface="Courier New"/>
                          <a:cs typeface="Courier New"/>
                        </a:rPr>
                        <a:t>&lt;filename&gt; 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Print a file to the terminal (</a:t>
                      </a:r>
                      <a:r>
                        <a:rPr lang="en-US" sz="1800" b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catenate</a:t>
                      </a:r>
                      <a:r>
                        <a:rPr lang="en-US" sz="1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</a:t>
                      </a:r>
                      <a:endParaRPr lang="en-AU" b="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less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>
                          <a:latin typeface="Courier New"/>
                          <a:cs typeface="Courier New"/>
                        </a:rPr>
                        <a:t>&lt;filename&gt;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Like </a:t>
                      </a:r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cat</a:t>
                      </a:r>
                      <a:r>
                        <a:rPr lang="en-US" sz="1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, but </a:t>
                      </a:r>
                      <a:r>
                        <a:rPr lang="en-US" sz="1800" b="0" i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less </a:t>
                      </a:r>
                      <a:r>
                        <a:rPr lang="en-US" sz="1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at a time</a:t>
                      </a:r>
                      <a:endParaRPr lang="en-US" b="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 err="1" smtClean="0">
                          <a:latin typeface="Courier New" pitchFamily="49" charset="0"/>
                          <a:cs typeface="Courier New" pitchFamily="49" charset="0"/>
                        </a:rPr>
                        <a:t>nano</a:t>
                      </a:r>
                      <a:r>
                        <a:rPr lang="en-AU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i="1" dirty="0" smtClean="0">
                          <a:latin typeface="Courier New"/>
                          <a:cs typeface="Courier New"/>
                        </a:rPr>
                        <a:t>&lt;filename&gt;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Will open file </a:t>
                      </a:r>
                      <a:r>
                        <a:rPr lang="en-AU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&lt;filename&gt;</a:t>
                      </a:r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in a</a:t>
                      </a:r>
                      <a:r>
                        <a:rPr lang="en-AU" sz="1800" b="0" i="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text file </a:t>
                      </a:r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editor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Sample PBS 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  <a:hlinkClick r:id="rId2"/>
                        </a:rPr>
                        <a:t>http://www.intersect.org.au/orange-handbook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124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3054"/>
            <a:ext cx="8229600" cy="1143000"/>
          </a:xfrm>
        </p:spPr>
        <p:txBody>
          <a:bodyPr/>
          <a:lstStyle/>
          <a:p>
            <a:r>
              <a:rPr lang="en-US" dirty="0" smtClean="0"/>
              <a:t>Exercise 3</a:t>
            </a:r>
            <a:br>
              <a:rPr lang="en-US" dirty="0" smtClean="0"/>
            </a:br>
            <a:r>
              <a:rPr lang="en-US" sz="3200" dirty="0" smtClean="0">
                <a:solidFill>
                  <a:schemeClr val="tx1"/>
                </a:solidFill>
              </a:rPr>
              <a:t>Create another script and submit a more realistic sample job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757228" y="6328833"/>
            <a:ext cx="909464" cy="365125"/>
          </a:xfrm>
          <a:prstGeom prst="rect">
            <a:avLst/>
          </a:prstGeom>
        </p:spPr>
        <p:txBody>
          <a:bodyPr/>
          <a:lstStyle/>
          <a:p>
            <a:endParaRPr lang="en-AU" smtClean="0"/>
          </a:p>
          <a:p>
            <a:r>
              <a:rPr lang="en-AU" smtClean="0"/>
              <a:t>Slide </a:t>
            </a:r>
            <a:fld id="{E379F0B1-8FC1-49B0-9B43-A01487FA5057}" type="slidenum">
              <a:rPr lang="en-AU" smtClean="0"/>
              <a:pPr/>
              <a:t>29</a:t>
            </a:fld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008494"/>
              </p:ext>
            </p:extLst>
          </p:nvPr>
        </p:nvGraphicFramePr>
        <p:xfrm>
          <a:off x="755576" y="2001232"/>
          <a:ext cx="762761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330"/>
                <a:gridCol w="4987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#PBS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#PBS</a:t>
                      </a:r>
                      <a:r>
                        <a:rPr lang="en-AU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AU" sz="1800" b="0" dirty="0" smtClea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is a keyword for PBS and specifies that this line is for PBS. The Shell will ignore it</a:t>
                      </a:r>
                      <a:endParaRPr lang="en-AU" sz="1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Signifies</a:t>
                      </a:r>
                      <a:r>
                        <a:rPr lang="en-AU" b="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a comment for the Shell, e.g.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# </a:t>
                      </a:r>
                      <a:r>
                        <a:rPr lang="en-AU" b="1" baseline="0" dirty="0" smtClean="0">
                          <a:latin typeface="Courier New" pitchFamily="49" charset="0"/>
                          <a:ea typeface="Tahoma" pitchFamily="34" charset="0"/>
                          <a:cs typeface="Courier New" pitchFamily="49" charset="0"/>
                        </a:rPr>
                        <a:t>Next line will create a job</a:t>
                      </a:r>
                      <a:endParaRPr b="1" dirty="0">
                        <a:latin typeface="Courier New" pitchFamily="49" charset="0"/>
                        <a:ea typeface="Tahoma" pitchFamily="34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err="1" smtClean="0">
                          <a:latin typeface="Courier New" pitchFamily="49" charset="0"/>
                          <a:cs typeface="Courier New" pitchFamily="49" charset="0"/>
                        </a:rPr>
                        <a:t>qsub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Submit a job to PBS</a:t>
                      </a:r>
                      <a:endParaRPr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err="1" smtClean="0">
                          <a:latin typeface="Courier New" pitchFamily="49" charset="0"/>
                          <a:cs typeface="Courier New" pitchFamily="49" charset="0"/>
                        </a:rPr>
                        <a:t>qstat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List jobs in the queue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 err="1" smtClean="0">
                          <a:latin typeface="Courier New" pitchFamily="49" charset="0"/>
                          <a:cs typeface="Courier New" pitchFamily="49" charset="0"/>
                        </a:rPr>
                        <a:t>nano</a:t>
                      </a:r>
                      <a:r>
                        <a:rPr lang="en-AU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i="1" dirty="0" smtClean="0">
                          <a:latin typeface="Courier New"/>
                          <a:cs typeface="Courier New"/>
                        </a:rPr>
                        <a:t>&lt;filename&gt;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Will open file </a:t>
                      </a:r>
                      <a:r>
                        <a:rPr lang="en-AU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&lt;filename&gt;</a:t>
                      </a:r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in a</a:t>
                      </a:r>
                      <a:r>
                        <a:rPr lang="en-AU" sz="1800" b="0" i="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text file </a:t>
                      </a:r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editor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module</a:t>
                      </a:r>
                      <a:r>
                        <a:rPr lang="en-US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load </a:t>
                      </a:r>
                      <a:r>
                        <a:rPr lang="en-US" b="0" baseline="0" dirty="0" smtClean="0"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en-US" b="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module_name</a:t>
                      </a:r>
                      <a:r>
                        <a:rPr lang="en-US" b="0" baseline="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en-US" b="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Loads a software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module on the HPC machine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932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Parallelism on HPC</a:t>
            </a:r>
            <a:endParaRPr dirty="0"/>
          </a:p>
        </p:txBody>
      </p:sp>
      <p:sp>
        <p:nvSpPr>
          <p:cNvPr id="108" name="TextShape 2"/>
          <p:cNvSpPr txBox="1"/>
          <p:nvPr/>
        </p:nvSpPr>
        <p:spPr>
          <a:xfrm>
            <a:off x="457200" y="145127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7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HPC systems often derive their computational power </a:t>
            </a:r>
            <a:r>
              <a:rPr lang="en-AU" sz="27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by </a:t>
            </a:r>
            <a:r>
              <a:rPr lang="en-AU" sz="27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exploiting </a:t>
            </a:r>
            <a:r>
              <a:rPr lang="en-AU" sz="2700" u="sng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parallelism </a:t>
            </a:r>
            <a:endParaRPr lang="en-AU" sz="2700" u="sng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7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Programs for HPC systems must be split up into many smaller </a:t>
            </a:r>
            <a:r>
              <a:rPr lang="en-AU" sz="27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“sub-programs“ which can be executed in parallel on different processors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HPC </a:t>
            </a:r>
            <a:r>
              <a:rPr lang="en-AU" sz="2700" dirty="0">
                <a:latin typeface="Tahoma" pitchFamily="34" charset="0"/>
                <a:ea typeface="Tahoma" pitchFamily="34" charset="0"/>
                <a:cs typeface="Tahoma" pitchFamily="34" charset="0"/>
              </a:rPr>
              <a:t>systems </a:t>
            </a:r>
            <a:r>
              <a:rPr lang="en-AU" sz="2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can offer </a:t>
            </a:r>
            <a:r>
              <a:rPr lang="en-AU" sz="2700" dirty="0">
                <a:latin typeface="Tahoma" pitchFamily="34" charset="0"/>
                <a:ea typeface="Tahoma" pitchFamily="34" charset="0"/>
                <a:cs typeface="Tahoma" pitchFamily="34" charset="0"/>
              </a:rPr>
              <a:t>parallelism at a much larger scale, with </a:t>
            </a:r>
            <a:r>
              <a:rPr lang="en-AU" sz="2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100’s or 1000’s, or </a:t>
            </a:r>
            <a:r>
              <a:rPr lang="en-AU" sz="2700" dirty="0">
                <a:latin typeface="Tahoma" pitchFamily="34" charset="0"/>
                <a:ea typeface="Tahoma" pitchFamily="34" charset="0"/>
                <a:cs typeface="Tahoma" pitchFamily="34" charset="0"/>
              </a:rPr>
              <a:t>(soon) even </a:t>
            </a:r>
            <a:r>
              <a:rPr lang="en-AU" sz="2700" u="sng" dirty="0">
                <a:latin typeface="Tahoma" pitchFamily="34" charset="0"/>
                <a:ea typeface="Tahoma" pitchFamily="34" charset="0"/>
                <a:cs typeface="Tahoma" pitchFamily="34" charset="0"/>
              </a:rPr>
              <a:t>millions of tasks running concurrently</a:t>
            </a:r>
            <a:r>
              <a:rPr lang="en-AU" sz="2700" dirty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endParaRPr lang="en-AU" sz="27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700" dirty="0">
                <a:latin typeface="Tahoma" pitchFamily="34" charset="0"/>
                <a:ea typeface="Tahoma" pitchFamily="34" charset="0"/>
                <a:cs typeface="Tahoma" pitchFamily="34" charset="0"/>
              </a:rPr>
              <a:t>Writing </a:t>
            </a:r>
            <a:r>
              <a:rPr lang="en-AU" sz="2700" u="sng" dirty="0">
                <a:latin typeface="Tahoma" pitchFamily="34" charset="0"/>
                <a:ea typeface="Tahoma" pitchFamily="34" charset="0"/>
                <a:cs typeface="Tahoma" pitchFamily="34" charset="0"/>
              </a:rPr>
              <a:t>parallel software can be challenging</a:t>
            </a:r>
            <a:r>
              <a:rPr lang="en-AU" sz="2700" dirty="0">
                <a:latin typeface="Tahoma" pitchFamily="34" charset="0"/>
                <a:ea typeface="Tahoma" pitchFamily="34" charset="0"/>
                <a:cs typeface="Tahoma" pitchFamily="34" charset="0"/>
              </a:rPr>
              <a:t>, and many existing software packages do not already support </a:t>
            </a:r>
            <a:r>
              <a:rPr lang="en-AU" sz="2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parallelism</a:t>
            </a:r>
            <a:r>
              <a:rPr lang="en-AU" sz="27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sz="2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&amp; may require development.</a:t>
            </a:r>
          </a:p>
          <a:p>
            <a:pPr algn="ctr">
              <a:lnSpc>
                <a:spcPct val="100000"/>
              </a:lnSpc>
            </a:pPr>
            <a:r>
              <a:rPr lang="en-AU" sz="27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NOTE: Many tasks cannot be parallelised</a:t>
            </a:r>
            <a:endParaRPr sz="27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C1015131-41E1-41B1-9171-21B161516171}" type="slidenum">
              <a:rPr lang="en-AU">
                <a:solidFill>
                  <a:srgbClr val="000000"/>
                </a:solidFill>
                <a:latin typeface="Calibri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0697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Job limits on Orange</a:t>
            </a:r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40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250 </a:t>
            </a:r>
            <a:r>
              <a:rPr lang="en-US" sz="34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hours of </a:t>
            </a:r>
            <a:r>
              <a:rPr lang="en-US" sz="3400" b="1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walltime</a:t>
            </a:r>
            <a:endParaRPr lang="en-US" sz="3400" b="1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64GB </a:t>
            </a:r>
            <a:r>
              <a:rPr lang="en-US" sz="34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of </a:t>
            </a:r>
            <a:r>
              <a:rPr lang="en-US" sz="3400" b="1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memory </a:t>
            </a:r>
            <a:r>
              <a:rPr lang="en-US" sz="34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per standard </a:t>
            </a:r>
            <a:r>
              <a:rPr lang="en-US" sz="3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node, </a:t>
            </a:r>
            <a:r>
              <a:rPr lang="en-US" sz="34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e.g. </a:t>
            </a:r>
            <a:r>
              <a:rPr lang="en-US" sz="3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128GB </a:t>
            </a:r>
            <a:r>
              <a:rPr lang="en-US" sz="34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 2 nodes etc.</a:t>
            </a:r>
            <a:endParaRPr sz="3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256GB </a:t>
            </a:r>
            <a:r>
              <a:rPr lang="en-US" sz="34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of </a:t>
            </a:r>
            <a:r>
              <a:rPr lang="en-US" sz="3400" b="1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memory </a:t>
            </a:r>
            <a:r>
              <a:rPr lang="en-US" sz="34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per large memory </a:t>
            </a:r>
            <a:r>
              <a:rPr lang="en-US" sz="3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nodes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400" b="1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NOTE</a:t>
            </a:r>
            <a:r>
              <a:rPr lang="en-US" sz="3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If you grab a node with 64GB, you can effectively use about 60GB as the OS uses memory</a:t>
            </a:r>
            <a:endParaRPr sz="3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56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41A16161-D111-4161-A181-5151D131D1A1}" type="slidenum">
              <a:rPr lang="en-AU">
                <a:solidFill>
                  <a:srgbClr val="000000"/>
                </a:solidFill>
                <a:latin typeface="Calibri"/>
              </a:rPr>
              <a:t>30</a:t>
            </a:fld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Priorities of Jobs	</a:t>
            </a:r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In order of importance, jobs are </a:t>
            </a:r>
            <a:r>
              <a:rPr lang="en-US" sz="3200" dirty="0" err="1" smtClean="0">
                <a:solidFill>
                  <a:srgbClr val="000000"/>
                </a:solidFill>
                <a:latin typeface="Tahoma"/>
                <a:ea typeface="ＭＳ Ｐゴシック"/>
              </a:rPr>
              <a:t>prioritised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 in this order:</a:t>
            </a:r>
          </a:p>
          <a:p>
            <a:endParaRPr lang="en-US" sz="3200" dirty="0" smtClean="0">
              <a:solidFill>
                <a:srgbClr val="000000"/>
              </a:solidFill>
              <a:latin typeface="Tahoma"/>
              <a:ea typeface="ＭＳ Ｐゴシック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Resources </a:t>
            </a: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available to the 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project</a:t>
            </a:r>
            <a:endParaRPr lang="en-AU" sz="3200" dirty="0" smtClean="0">
              <a:solidFill>
                <a:srgbClr val="000000"/>
              </a:solidFill>
              <a:latin typeface="Tahoma"/>
              <a:ea typeface="ＭＳ Ｐゴシック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err="1" smtClean="0">
                <a:solidFill>
                  <a:srgbClr val="000000"/>
                </a:solidFill>
                <a:latin typeface="Tahoma"/>
                <a:ea typeface="ＭＳ Ｐゴシック"/>
              </a:rPr>
              <a:t>Walltime</a:t>
            </a:r>
            <a:endParaRPr lang="en-AU" sz="3200" dirty="0" smtClean="0">
              <a:solidFill>
                <a:srgbClr val="000000"/>
              </a:solidFill>
              <a:latin typeface="Tahoma"/>
              <a:ea typeface="ＭＳ Ｐゴシック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AU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Number </a:t>
            </a:r>
            <a:r>
              <a:rPr lang="en-AU" sz="3200" dirty="0">
                <a:solidFill>
                  <a:srgbClr val="000000"/>
                </a:solidFill>
                <a:latin typeface="Tahoma"/>
                <a:ea typeface="ＭＳ Ｐゴシック"/>
              </a:rPr>
              <a:t>of jobs (fair share)</a:t>
            </a:r>
            <a:endParaRPr lang="en-AU" sz="32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sz="3200" dirty="0"/>
          </a:p>
          <a:p>
            <a:pPr marL="514350" indent="-514350">
              <a:buFont typeface="+mj-lt"/>
              <a:buAutoNum type="arabicPeriod"/>
            </a:pPr>
            <a:endParaRPr lang="en-US" sz="3200" dirty="0" smtClean="0">
              <a:solidFill>
                <a:srgbClr val="000000"/>
              </a:solidFill>
              <a:latin typeface="Tahoma"/>
              <a:ea typeface="ＭＳ Ｐゴシック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sz="3200" dirty="0" smtClean="0">
              <a:solidFill>
                <a:srgbClr val="000000"/>
              </a:solidFill>
              <a:latin typeface="Tahoma"/>
              <a:ea typeface="ＭＳ Ｐゴシック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sz="3200" dirty="0" smtClean="0">
              <a:solidFill>
                <a:srgbClr val="000000"/>
              </a:solidFill>
              <a:latin typeface="Tahoma"/>
              <a:ea typeface="ＭＳ Ｐゴシック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81A17171-F131-4171-8141-71E181C13111}" type="slidenum">
              <a:rPr lang="en-AU">
                <a:solidFill>
                  <a:srgbClr val="000000"/>
                </a:solidFill>
                <a:latin typeface="Calibri"/>
              </a:rPr>
              <a:t>31</a:t>
            </a:fld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Best strategy</a:t>
            </a:r>
            <a:endParaRPr/>
          </a:p>
        </p:txBody>
      </p:sp>
      <p:sp>
        <p:nvSpPr>
          <p:cNvPr id="161" name="TextShape 2"/>
          <p:cNvSpPr txBox="1"/>
          <p:nvPr/>
        </p:nvSpPr>
        <p:spPr>
          <a:xfrm>
            <a:off x="1043608" y="1600200"/>
            <a:ext cx="7272808" cy="452556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Submit jobs 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constantly/daily</a:t>
            </a:r>
            <a:endParaRPr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Have about 10-20 jobs in the 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machine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Be </a:t>
            </a: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realistic with </a:t>
            </a:r>
            <a:r>
              <a:rPr lang="en-US" sz="3200" dirty="0" err="1" smtClean="0">
                <a:solidFill>
                  <a:srgbClr val="000000"/>
                </a:solidFill>
                <a:latin typeface="Tahoma"/>
                <a:ea typeface="ＭＳ Ｐゴシック"/>
              </a:rPr>
              <a:t>walltime</a:t>
            </a:r>
            <a:endParaRPr lang="en-US" sz="3200" dirty="0" smtClean="0">
              <a:solidFill>
                <a:srgbClr val="000000"/>
              </a:solidFill>
              <a:latin typeface="Tahoma"/>
              <a:ea typeface="ＭＳ Ｐゴシック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Don’t </a:t>
            </a: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ask for resources you don’t need!</a:t>
            </a:r>
            <a:endParaRPr dirty="0"/>
          </a:p>
        </p:txBody>
      </p:sp>
      <p:sp>
        <p:nvSpPr>
          <p:cNvPr id="162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C121D101-C131-4171-B111-00A191A181A1}" type="slidenum">
              <a:rPr lang="en-AU">
                <a:solidFill>
                  <a:srgbClr val="000000"/>
                </a:solidFill>
                <a:latin typeface="Calibri"/>
              </a:rPr>
              <a:t>32</a:t>
            </a:fld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NCI Facilities</a:t>
            </a:r>
            <a:endParaRPr dirty="0"/>
          </a:p>
        </p:txBody>
      </p:sp>
      <p:graphicFrame>
        <p:nvGraphicFramePr>
          <p:cNvPr id="164" name="Table 2"/>
          <p:cNvGraphicFramePr/>
          <p:nvPr>
            <p:extLst>
              <p:ext uri="{D42A27DB-BD31-4B8C-83A1-F6EECF244321}">
                <p14:modId xmlns:p14="http://schemas.microsoft.com/office/powerpoint/2010/main" val="4176814852"/>
              </p:ext>
            </p:extLst>
          </p:nvPr>
        </p:nvGraphicFramePr>
        <p:xfrm>
          <a:off x="491815" y="1417320"/>
          <a:ext cx="8194625" cy="2716872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559905"/>
                <a:gridCol w="6634720"/>
              </a:tblGrid>
              <a:tr h="4995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sz="2400" b="1" dirty="0" smtClean="0"/>
                        <a:t>Disk Type</a:t>
                      </a:r>
                      <a:endParaRPr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Disk Usage</a:t>
                      </a:r>
                      <a:endParaRPr lang="en-AU" sz="2400" dirty="0"/>
                    </a:p>
                  </a:txBody>
                  <a:tcPr/>
                </a:tc>
              </a:tr>
              <a:tr h="2217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200" b="1" dirty="0" smtClean="0"/>
                        <a:t>NCI Raijin</a:t>
                      </a:r>
                      <a:endParaRPr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2200" b="1" dirty="0" smtClean="0"/>
                        <a:t>2 sockets with 8-core CPU’s = 16 cores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sz="2200" dirty="0" smtClean="0"/>
                        <a:t>57,472 cores in the compute nodes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sz="2200" dirty="0" smtClean="0"/>
                        <a:t>Approximately 160 </a:t>
                      </a:r>
                      <a:r>
                        <a:rPr lang="en-AU" sz="2200" dirty="0" err="1" smtClean="0"/>
                        <a:t>TBytes</a:t>
                      </a:r>
                      <a:r>
                        <a:rPr lang="en-AU" sz="2200" dirty="0" smtClean="0"/>
                        <a:t> of main memory;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sz="2200" dirty="0" err="1" smtClean="0"/>
                        <a:t>Infiniband</a:t>
                      </a:r>
                      <a:r>
                        <a:rPr lang="en-AU" sz="2200" dirty="0" smtClean="0"/>
                        <a:t> </a:t>
                      </a:r>
                      <a:r>
                        <a:rPr lang="en-AU" sz="2200" b="1" dirty="0" smtClean="0"/>
                        <a:t>FDR</a:t>
                      </a:r>
                      <a:r>
                        <a:rPr lang="en-AU" sz="2200" dirty="0" smtClean="0"/>
                        <a:t> (fourteen data rate) interconnect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sz="2200" dirty="0" smtClean="0"/>
                        <a:t>Approximately 42 </a:t>
                      </a:r>
                      <a:r>
                        <a:rPr lang="en-AU" sz="2200" dirty="0" err="1" smtClean="0"/>
                        <a:t>PBytes</a:t>
                      </a:r>
                      <a:r>
                        <a:rPr lang="en-AU" sz="2200" dirty="0" smtClean="0"/>
                        <a:t> of usable fast file system (for short-term scratch space).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21B1B1D1-6171-4181-81D1-519111C16181}" type="slidenum">
              <a:rPr lang="en-AU">
                <a:solidFill>
                  <a:srgbClr val="000000"/>
                </a:solidFill>
                <a:latin typeface="Calibri"/>
              </a:rPr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5223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NCI Facilities</a:t>
            </a:r>
            <a:endParaRPr dirty="0"/>
          </a:p>
        </p:txBody>
      </p:sp>
      <p:graphicFrame>
        <p:nvGraphicFramePr>
          <p:cNvPr id="164" name="Table 2"/>
          <p:cNvGraphicFramePr/>
          <p:nvPr>
            <p:extLst>
              <p:ext uri="{D42A27DB-BD31-4B8C-83A1-F6EECF244321}">
                <p14:modId xmlns:p14="http://schemas.microsoft.com/office/powerpoint/2010/main" val="2101732085"/>
              </p:ext>
            </p:extLst>
          </p:nvPr>
        </p:nvGraphicFramePr>
        <p:xfrm>
          <a:off x="755576" y="1772816"/>
          <a:ext cx="7032513" cy="2565648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7032513"/>
              </a:tblGrid>
              <a:tr h="571520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Raijin</a:t>
                      </a:r>
                      <a:endParaRPr lang="en-AU" sz="2400" dirty="0"/>
                    </a:p>
                  </a:txBody>
                  <a:tcPr/>
                </a:tc>
              </a:tr>
              <a:tr h="49300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2600" dirty="0" smtClean="0"/>
                        <a:t>96.5%</a:t>
                      </a:r>
                      <a:r>
                        <a:rPr lang="en-AU" sz="2600" baseline="0" dirty="0" smtClean="0"/>
                        <a:t> of Nodes have 24GB/node</a:t>
                      </a:r>
                      <a:endParaRPr sz="2600" dirty="0"/>
                    </a:p>
                  </a:txBody>
                  <a:tcPr/>
                </a:tc>
              </a:tr>
              <a:tr h="49300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600" dirty="0" smtClean="0"/>
                        <a:t>3.2%</a:t>
                      </a:r>
                      <a:r>
                        <a:rPr lang="en-AU" sz="2600" baseline="0" dirty="0" smtClean="0"/>
                        <a:t> of Nodes have 48GB/node</a:t>
                      </a:r>
                      <a:endParaRPr lang="en-AU" sz="2600" dirty="0" smtClean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600" dirty="0" smtClean="0"/>
                        <a:t>0.3%</a:t>
                      </a:r>
                      <a:r>
                        <a:rPr lang="en-AU" sz="2600" baseline="0" dirty="0" smtClean="0"/>
                        <a:t> of Nodes have 96GB/node</a:t>
                      </a:r>
                      <a:endParaRPr sz="2600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i="1" dirty="0" smtClean="0"/>
                        <a:t>plus</a:t>
                      </a:r>
                      <a:r>
                        <a:rPr lang="en-US" sz="2600" dirty="0" smtClean="0"/>
                        <a:t> a</a:t>
                      </a:r>
                      <a:r>
                        <a:rPr lang="en-US" sz="2600" baseline="0" dirty="0" smtClean="0"/>
                        <a:t> small number of nodes with 1TB/node</a:t>
                      </a:r>
                      <a:endParaRPr sz="2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21B1B1D1-6171-4181-81D1-519111C16181}" type="slidenum">
              <a:rPr lang="en-AU">
                <a:solidFill>
                  <a:srgbClr val="000000"/>
                </a:solidFill>
                <a:latin typeface="Calibri"/>
              </a:rPr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5817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Software on NCI</a:t>
            </a:r>
            <a:endParaRPr dirty="0"/>
          </a:p>
        </p:txBody>
      </p:sp>
      <p:graphicFrame>
        <p:nvGraphicFramePr>
          <p:cNvPr id="164" name="Table 2"/>
          <p:cNvGraphicFramePr/>
          <p:nvPr>
            <p:extLst>
              <p:ext uri="{D42A27DB-BD31-4B8C-83A1-F6EECF244321}">
                <p14:modId xmlns:p14="http://schemas.microsoft.com/office/powerpoint/2010/main" val="2118284225"/>
              </p:ext>
            </p:extLst>
          </p:nvPr>
        </p:nvGraphicFramePr>
        <p:xfrm>
          <a:off x="491815" y="1417320"/>
          <a:ext cx="8194625" cy="398528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496009"/>
                <a:gridCol w="5698616"/>
              </a:tblGrid>
              <a:tr h="571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sz="2400" dirty="0" smtClean="0"/>
                        <a:t>Area</a:t>
                      </a:r>
                      <a:endParaRPr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Software</a:t>
                      </a:r>
                      <a:endParaRPr lang="en-AU" sz="2400" dirty="0"/>
                    </a:p>
                  </a:txBody>
                  <a:tcPr/>
                </a:tc>
              </a:tr>
              <a:tr h="4930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500" dirty="0" smtClean="0"/>
                        <a:t>Computational Chemistry</a:t>
                      </a:r>
                      <a:endParaRPr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2500" dirty="0" smtClean="0"/>
                        <a:t>ABINIT, Amber, CPMD*,</a:t>
                      </a:r>
                      <a:r>
                        <a:rPr lang="en-AU" sz="2500" baseline="0" dirty="0" smtClean="0"/>
                        <a:t> GULP*, NAMD*, </a:t>
                      </a:r>
                      <a:r>
                        <a:rPr lang="en-AU" sz="2500" baseline="0" dirty="0" err="1" smtClean="0"/>
                        <a:t>Molpro</a:t>
                      </a:r>
                      <a:r>
                        <a:rPr lang="en-AU" sz="2500" baseline="0" dirty="0" smtClean="0"/>
                        <a:t> etc.</a:t>
                      </a:r>
                      <a:endParaRPr sz="2500" dirty="0"/>
                    </a:p>
                  </a:txBody>
                  <a:tcPr/>
                </a:tc>
              </a:tr>
              <a:tr h="49300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500" dirty="0" smtClean="0"/>
                        <a:t>Bioinformatics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500" dirty="0" err="1" smtClean="0"/>
                        <a:t>AbySS</a:t>
                      </a:r>
                      <a:r>
                        <a:rPr lang="en-AU" sz="2500" dirty="0" smtClean="0"/>
                        <a:t>, BEAST, BIOPERL,</a:t>
                      </a:r>
                      <a:r>
                        <a:rPr lang="en-AU" sz="2500" baseline="0" dirty="0" smtClean="0"/>
                        <a:t> Cufflinks, MAW, etc.</a:t>
                      </a:r>
                      <a:endParaRPr lang="en-AU" sz="2500" dirty="0" smtClean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500" dirty="0" smtClean="0"/>
                        <a:t>Math Libraries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500" dirty="0" smtClean="0"/>
                        <a:t>ARPACK, BLACS,</a:t>
                      </a:r>
                      <a:r>
                        <a:rPr lang="en-AU" sz="2500" baseline="0" dirty="0" smtClean="0"/>
                        <a:t> Boost, FFTW, GSL, MKL, Tao</a:t>
                      </a:r>
                      <a:endParaRPr sz="2500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500" dirty="0" smtClean="0"/>
                        <a:t>Statistics &amp; Maths </a:t>
                      </a:r>
                      <a:r>
                        <a:rPr lang="en-AU" sz="2500" dirty="0" err="1" smtClean="0"/>
                        <a:t>Env’s</a:t>
                      </a:r>
                      <a:endParaRPr lang="en-AU" sz="2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500" dirty="0" smtClean="0"/>
                        <a:t>Maple*, </a:t>
                      </a:r>
                      <a:r>
                        <a:rPr lang="en-AU" sz="2500" dirty="0" err="1" smtClean="0"/>
                        <a:t>Mathematica</a:t>
                      </a:r>
                      <a:r>
                        <a:rPr lang="en-AU" sz="2500" dirty="0" smtClean="0"/>
                        <a:t>*,</a:t>
                      </a:r>
                      <a:r>
                        <a:rPr lang="en-AU" sz="2500" baseline="0" dirty="0" smtClean="0"/>
                        <a:t> </a:t>
                      </a:r>
                      <a:r>
                        <a:rPr lang="en-AU" sz="2500" baseline="0" dirty="0" err="1" smtClean="0"/>
                        <a:t>MatLab</a:t>
                      </a:r>
                      <a:r>
                        <a:rPr lang="en-AU" sz="2500" baseline="0" dirty="0" smtClean="0"/>
                        <a:t>*, Octave*, R, </a:t>
                      </a:r>
                      <a:r>
                        <a:rPr lang="en-AU" sz="2500" baseline="0" dirty="0" err="1" smtClean="0"/>
                        <a:t>Stata</a:t>
                      </a:r>
                      <a:r>
                        <a:rPr lang="en-AU" sz="2500" baseline="0" dirty="0" smtClean="0"/>
                        <a:t>*</a:t>
                      </a:r>
                      <a:endParaRPr sz="2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21B1B1D1-6171-4181-81D1-519111C16181}" type="slidenum">
              <a:rPr lang="en-AU">
                <a:solidFill>
                  <a:srgbClr val="000000"/>
                </a:solidFill>
                <a:latin typeface="Calibri"/>
              </a:rPr>
              <a:t>35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57003" y="5519172"/>
            <a:ext cx="850692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en-US" sz="2500" dirty="0" smtClean="0">
                <a:solidFill>
                  <a:srgbClr val="000000"/>
                </a:solidFill>
                <a:latin typeface="+mj-lt"/>
                <a:ea typeface="ＭＳ Ｐゴシック"/>
              </a:rPr>
              <a:t>Asterisked items indicates that discussion with NCI facility staff is required before use (Licensing issues)</a:t>
            </a:r>
            <a:endParaRPr lang="en-US" sz="2500" dirty="0" smtClean="0">
              <a:solidFill>
                <a:srgbClr val="000000"/>
              </a:solidFill>
              <a:latin typeface="+mj-lt"/>
              <a:ea typeface="ＭＳ Ｐゴシック"/>
              <a:hlinkClick r:id="rId3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500" b="1" dirty="0" smtClean="0">
                <a:solidFill>
                  <a:srgbClr val="000000"/>
                </a:solidFill>
                <a:latin typeface="+mj-lt"/>
                <a:ea typeface="ＭＳ Ｐゴシック"/>
                <a:hlinkClick r:id="rId3"/>
              </a:rPr>
              <a:t>http</a:t>
            </a:r>
            <a:r>
              <a:rPr lang="en-US" sz="2500" b="1" dirty="0">
                <a:solidFill>
                  <a:srgbClr val="000000"/>
                </a:solidFill>
                <a:latin typeface="+mj-lt"/>
                <a:ea typeface="ＭＳ Ｐゴシック"/>
                <a:hlinkClick r:id="rId3"/>
              </a:rPr>
              <a:t>://nf.nci.org.au/facilities/software/index.php</a:t>
            </a:r>
            <a:r>
              <a:rPr lang="en-US" sz="2500" b="1" dirty="0">
                <a:solidFill>
                  <a:srgbClr val="000000"/>
                </a:solidFill>
                <a:latin typeface="+mj-lt"/>
                <a:ea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6016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Software on NCI</a:t>
            </a:r>
            <a:endParaRPr dirty="0"/>
          </a:p>
        </p:txBody>
      </p:sp>
      <p:graphicFrame>
        <p:nvGraphicFramePr>
          <p:cNvPr id="164" name="Table 2"/>
          <p:cNvGraphicFramePr/>
          <p:nvPr>
            <p:extLst>
              <p:ext uri="{D42A27DB-BD31-4B8C-83A1-F6EECF244321}">
                <p14:modId xmlns:p14="http://schemas.microsoft.com/office/powerpoint/2010/main" val="1334847566"/>
              </p:ext>
            </p:extLst>
          </p:nvPr>
        </p:nvGraphicFramePr>
        <p:xfrm>
          <a:off x="491815" y="1417320"/>
          <a:ext cx="8194625" cy="398528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496009"/>
                <a:gridCol w="5698616"/>
              </a:tblGrid>
              <a:tr h="571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sz="2400" dirty="0" smtClean="0"/>
                        <a:t>Area</a:t>
                      </a:r>
                      <a:endParaRPr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Software</a:t>
                      </a:r>
                      <a:endParaRPr lang="en-AU" sz="2400" dirty="0"/>
                    </a:p>
                  </a:txBody>
                  <a:tcPr/>
                </a:tc>
              </a:tr>
              <a:tr h="4930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500" dirty="0" smtClean="0"/>
                        <a:t>Computational Chemistry</a:t>
                      </a:r>
                      <a:endParaRPr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2500" dirty="0" smtClean="0"/>
                        <a:t>ABINIT, Amber, CPMD*,</a:t>
                      </a:r>
                      <a:r>
                        <a:rPr lang="en-AU" sz="2500" baseline="0" dirty="0" smtClean="0"/>
                        <a:t> GULP*, NAMD*, </a:t>
                      </a:r>
                      <a:r>
                        <a:rPr lang="en-AU" sz="2500" baseline="0" dirty="0" err="1" smtClean="0"/>
                        <a:t>Molpro</a:t>
                      </a:r>
                      <a:r>
                        <a:rPr lang="en-AU" sz="2500" baseline="0" dirty="0" smtClean="0"/>
                        <a:t> etc.</a:t>
                      </a:r>
                      <a:endParaRPr sz="2500" dirty="0"/>
                    </a:p>
                  </a:txBody>
                  <a:tcPr/>
                </a:tc>
              </a:tr>
              <a:tr h="49300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500" dirty="0" smtClean="0"/>
                        <a:t>Bioinformatics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500" dirty="0" err="1" smtClean="0"/>
                        <a:t>AbySS</a:t>
                      </a:r>
                      <a:r>
                        <a:rPr lang="en-AU" sz="2500" dirty="0" smtClean="0"/>
                        <a:t>, BEAST, BIOPERL,</a:t>
                      </a:r>
                      <a:r>
                        <a:rPr lang="en-AU" sz="2500" baseline="0" dirty="0" smtClean="0"/>
                        <a:t> Cufflinks, MAW, etc.</a:t>
                      </a:r>
                      <a:endParaRPr lang="en-AU" sz="2500" dirty="0" smtClean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500" dirty="0" smtClean="0"/>
                        <a:t>Math Libraries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500" dirty="0" smtClean="0"/>
                        <a:t>ARPACK, BLACS,</a:t>
                      </a:r>
                      <a:r>
                        <a:rPr lang="en-AU" sz="2500" baseline="0" dirty="0" smtClean="0"/>
                        <a:t> Boost, FFTW, GSL, MKL, Tao</a:t>
                      </a:r>
                      <a:endParaRPr sz="2500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500" dirty="0" smtClean="0"/>
                        <a:t>Statistics &amp; Maths </a:t>
                      </a:r>
                      <a:r>
                        <a:rPr lang="en-AU" sz="2500" dirty="0" err="1" smtClean="0"/>
                        <a:t>Env’s</a:t>
                      </a:r>
                      <a:endParaRPr lang="en-AU" sz="2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500" dirty="0" smtClean="0"/>
                        <a:t>Maple*, </a:t>
                      </a:r>
                      <a:r>
                        <a:rPr lang="en-AU" sz="2500" dirty="0" err="1" smtClean="0"/>
                        <a:t>Mathematica</a:t>
                      </a:r>
                      <a:r>
                        <a:rPr lang="en-AU" sz="2500" dirty="0" smtClean="0"/>
                        <a:t>*,</a:t>
                      </a:r>
                      <a:r>
                        <a:rPr lang="en-AU" sz="2500" baseline="0" dirty="0" smtClean="0"/>
                        <a:t> </a:t>
                      </a:r>
                      <a:r>
                        <a:rPr lang="en-AU" sz="2500" baseline="0" dirty="0" err="1" smtClean="0"/>
                        <a:t>MatLab</a:t>
                      </a:r>
                      <a:r>
                        <a:rPr lang="en-AU" sz="2500" baseline="0" dirty="0" smtClean="0"/>
                        <a:t>*, Octave*, R, </a:t>
                      </a:r>
                      <a:r>
                        <a:rPr lang="en-AU" sz="2500" baseline="0" dirty="0" err="1" smtClean="0"/>
                        <a:t>Stata</a:t>
                      </a:r>
                      <a:r>
                        <a:rPr lang="en-AU" sz="2500" baseline="0" dirty="0" smtClean="0"/>
                        <a:t>*</a:t>
                      </a:r>
                      <a:endParaRPr sz="2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21B1B1D1-6171-4181-81D1-519111C16181}" type="slidenum">
              <a:rPr lang="en-AU">
                <a:solidFill>
                  <a:srgbClr val="000000"/>
                </a:solidFill>
                <a:latin typeface="Calibri"/>
              </a:rPr>
              <a:t>36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57003" y="5519172"/>
            <a:ext cx="850692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en-US" sz="2500" dirty="0" smtClean="0">
                <a:solidFill>
                  <a:srgbClr val="000000"/>
                </a:solidFill>
                <a:latin typeface="+mj-lt"/>
                <a:ea typeface="ＭＳ Ｐゴシック"/>
              </a:rPr>
              <a:t>Asterisked items indicates that discussion with NCI facility staff is required before use (Licensing issues)</a:t>
            </a:r>
            <a:endParaRPr lang="en-US" sz="2500" dirty="0" smtClean="0">
              <a:solidFill>
                <a:srgbClr val="000000"/>
              </a:solidFill>
              <a:latin typeface="+mj-lt"/>
              <a:ea typeface="ＭＳ Ｐゴシック"/>
              <a:hlinkClick r:id="rId3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500" b="1" dirty="0" smtClean="0">
                <a:solidFill>
                  <a:srgbClr val="000000"/>
                </a:solidFill>
                <a:latin typeface="+mj-lt"/>
                <a:ea typeface="ＭＳ Ｐゴシック"/>
                <a:hlinkClick r:id="rId3"/>
              </a:rPr>
              <a:t>http</a:t>
            </a:r>
            <a:r>
              <a:rPr lang="en-US" sz="2500" b="1" dirty="0">
                <a:solidFill>
                  <a:srgbClr val="000000"/>
                </a:solidFill>
                <a:latin typeface="+mj-lt"/>
                <a:ea typeface="ＭＳ Ｐゴシック"/>
                <a:hlinkClick r:id="rId3"/>
              </a:rPr>
              <a:t>://nf.nci.org.au/facilities/software/index.php</a:t>
            </a:r>
            <a:r>
              <a:rPr lang="en-US" sz="2500" b="1" dirty="0">
                <a:solidFill>
                  <a:srgbClr val="000000"/>
                </a:solidFill>
                <a:latin typeface="+mj-lt"/>
                <a:ea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5703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E46C0A"/>
                </a:solidFill>
                <a:latin typeface="Tahoma"/>
                <a:ea typeface="ＭＳ Ｐゴシック"/>
              </a:rPr>
              <a:t>Orange Physical </a:t>
            </a: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Disks</a:t>
            </a:r>
            <a:endParaRPr dirty="0"/>
          </a:p>
        </p:txBody>
      </p:sp>
      <p:graphicFrame>
        <p:nvGraphicFramePr>
          <p:cNvPr id="164" name="Table 2"/>
          <p:cNvGraphicFramePr/>
          <p:nvPr>
            <p:extLst>
              <p:ext uri="{D42A27DB-BD31-4B8C-83A1-F6EECF244321}">
                <p14:modId xmlns:p14="http://schemas.microsoft.com/office/powerpoint/2010/main" val="513906463"/>
              </p:ext>
            </p:extLst>
          </p:nvPr>
        </p:nvGraphicFramePr>
        <p:xfrm>
          <a:off x="578189" y="1916832"/>
          <a:ext cx="8108251" cy="4541519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792088"/>
                <a:gridCol w="1296144"/>
                <a:gridCol w="936104"/>
                <a:gridCol w="5083915"/>
              </a:tblGrid>
              <a:tr h="7437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sz="2300" dirty="0" smtClean="0"/>
                        <a:t>Type</a:t>
                      </a:r>
                      <a:endParaRPr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sz="2300" dirty="0" smtClean="0"/>
                        <a:t>Disk Type</a:t>
                      </a:r>
                      <a:endParaRPr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2300" dirty="0" smtClean="0"/>
                        <a:t>Disk Type</a:t>
                      </a:r>
                      <a:endParaRPr lang="en-AU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AU" sz="2300" dirty="0" smtClean="0"/>
                        <a:t>Disk Usage</a:t>
                      </a:r>
                      <a:endParaRPr lang="en-AU" sz="2300" dirty="0"/>
                    </a:p>
                  </a:txBody>
                  <a:tcPr/>
                </a:tc>
              </a:tr>
              <a:tr h="826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300" cap="all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  <a:endParaRPr sz="2300" cap="all" baseline="0" dirty="0">
                        <a:solidFill>
                          <a:schemeClr val="bg1"/>
                        </a:solidFill>
                        <a:latin typeface="Calibri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Panasas</a:t>
                      </a:r>
                      <a:endParaRPr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59Tb</a:t>
                      </a:r>
                      <a:endParaRPr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Parallel global file system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All nodes see the Panasas disks 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directly attached to each node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Very fast for large</a:t>
                      </a:r>
                      <a:r>
                        <a:rPr lang="en-AU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files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Can be slow if you copy MANY small files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System director blade creates metadata for each file</a:t>
                      </a:r>
                      <a:endParaRPr lang="en-AU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11508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300" cap="all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endParaRPr sz="2300" cap="all" baseline="0" dirty="0">
                        <a:solidFill>
                          <a:schemeClr val="bg1"/>
                        </a:solidFill>
                        <a:latin typeface="Calibri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SGI</a:t>
                      </a:r>
                      <a:endParaRPr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50Tb</a:t>
                      </a:r>
                      <a:endParaRPr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An NFS mounted file system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All nodes see the SGI disks 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can only be seen</a:t>
                      </a:r>
                      <a:r>
                        <a:rPr lang="en-AU" u="none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via NFS backbone</a:t>
                      </a:r>
                      <a:endParaRPr lang="en-AU" u="none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Uses old technology, therefore very robust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Scales</a:t>
                      </a:r>
                      <a:r>
                        <a:rPr lang="en-AU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nicely for clusters up to 100 Nodes (very good for Orange)</a:t>
                      </a:r>
                      <a:endParaRPr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21B1B1D1-6171-4181-81D1-519111C16181}" type="slidenum">
              <a:rPr lang="en-AU">
                <a:solidFill>
                  <a:srgbClr val="000000"/>
                </a:solidFill>
                <a:latin typeface="Calibri"/>
              </a:rPr>
              <a:t>37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457200" y="1268760"/>
            <a:ext cx="79192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ahoma"/>
                <a:ea typeface="ＭＳ Ｐゴシック"/>
              </a:rPr>
              <a:t>Which of the 3 disks to use and when?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  <a:ea typeface="ＭＳ Ｐゴシック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E46C0A"/>
                </a:solidFill>
                <a:latin typeface="Tahoma"/>
                <a:ea typeface="ＭＳ Ｐゴシック"/>
              </a:rPr>
              <a:t>Orange </a:t>
            </a: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Disks (cont.)</a:t>
            </a:r>
            <a:endParaRPr dirty="0"/>
          </a:p>
        </p:txBody>
      </p:sp>
      <p:graphicFrame>
        <p:nvGraphicFramePr>
          <p:cNvPr id="164" name="Table 2"/>
          <p:cNvGraphicFramePr/>
          <p:nvPr>
            <p:extLst>
              <p:ext uri="{D42A27DB-BD31-4B8C-83A1-F6EECF244321}">
                <p14:modId xmlns:p14="http://schemas.microsoft.com/office/powerpoint/2010/main" val="2033129189"/>
              </p:ext>
            </p:extLst>
          </p:nvPr>
        </p:nvGraphicFramePr>
        <p:xfrm>
          <a:off x="755576" y="1822203"/>
          <a:ext cx="8108251" cy="445008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966363"/>
                <a:gridCol w="966363"/>
                <a:gridCol w="875586"/>
                <a:gridCol w="5299939"/>
              </a:tblGrid>
              <a:tr h="7437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sz="2300" dirty="0" smtClean="0"/>
                        <a:t>Type</a:t>
                      </a:r>
                      <a:endParaRPr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sz="2300" dirty="0" smtClean="0"/>
                        <a:t>Disk Type</a:t>
                      </a:r>
                      <a:endParaRPr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2300" dirty="0" smtClean="0"/>
                        <a:t>Disk Type</a:t>
                      </a:r>
                      <a:endParaRPr lang="en-AU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AU" sz="2300" dirty="0" smtClean="0"/>
                        <a:t>Disk Usage</a:t>
                      </a:r>
                      <a:endParaRPr lang="en-AU" sz="2300" dirty="0"/>
                    </a:p>
                  </a:txBody>
                  <a:tcPr/>
                </a:tc>
              </a:tr>
              <a:tr h="7618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300" b="1" cap="all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  <a:endParaRPr sz="2300" b="1" cap="all" baseline="0" dirty="0">
                        <a:solidFill>
                          <a:schemeClr val="bg1"/>
                        </a:solidFill>
                        <a:latin typeface="Calibri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Local</a:t>
                      </a:r>
                      <a:r>
                        <a:rPr lang="en-AU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Scratch</a:t>
                      </a:r>
                      <a:endParaRPr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200Tb</a:t>
                      </a:r>
                      <a:endParaRPr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u="sng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Exist in each node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No network is necessary making these the fastest disk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If you have a lot of I/O,</a:t>
                      </a:r>
                      <a:r>
                        <a:rPr lang="en-AU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you should copy your data to here and work here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One 2Tb disk in each compute node 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Is only accessible within that node as it’s not attached to any network, therefore cannot be accessed by another node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b="1" u="sng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NOTE</a:t>
                      </a:r>
                      <a:r>
                        <a:rPr lang="en-AU" b="1" u="sng" baseline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: </a:t>
                      </a:r>
                      <a:r>
                        <a:rPr lang="en-AU" baseline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The lifetime </a:t>
                      </a:r>
                      <a:r>
                        <a:rPr lang="en-AU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of </a:t>
                      </a:r>
                      <a:r>
                        <a:rPr lang="en-AU" baseline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files on this disk is </a:t>
                      </a:r>
                      <a:r>
                        <a:rPr lang="en-AU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only for the duration of the runtime of the job – The user must copy back results. If not, the next job will erase any files</a:t>
                      </a:r>
                      <a:endParaRPr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21B1B1D1-6171-4181-81D1-519111C16181}" type="slidenum">
              <a:rPr lang="en-AU">
                <a:solidFill>
                  <a:srgbClr val="000000"/>
                </a:solidFill>
                <a:latin typeface="Calibri"/>
              </a:rPr>
              <a:t>38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457200" y="1268760"/>
            <a:ext cx="7919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ahoma"/>
                <a:ea typeface="ＭＳ Ｐゴシック"/>
              </a:rPr>
              <a:t>Which of the 3 disks to use and when?</a:t>
            </a:r>
            <a:endParaRPr lang="en-US" sz="2800" dirty="0">
              <a:solidFill>
                <a:srgbClr val="000000"/>
              </a:solidFill>
              <a:latin typeface="Tahoma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67910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Disk Partitions - Orange</a:t>
            </a:r>
            <a:endParaRPr/>
          </a:p>
        </p:txBody>
      </p:sp>
      <p:graphicFrame>
        <p:nvGraphicFramePr>
          <p:cNvPr id="164" name="Table 2"/>
          <p:cNvGraphicFramePr/>
          <p:nvPr>
            <p:extLst>
              <p:ext uri="{D42A27DB-BD31-4B8C-83A1-F6EECF244321}">
                <p14:modId xmlns:p14="http://schemas.microsoft.com/office/powerpoint/2010/main" val="3747980639"/>
              </p:ext>
            </p:extLst>
          </p:nvPr>
        </p:nvGraphicFramePr>
        <p:xfrm>
          <a:off x="457200" y="1600200"/>
          <a:ext cx="8229240" cy="2727928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530624"/>
                <a:gridCol w="5698616"/>
              </a:tblGrid>
              <a:tr h="46064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2400" dirty="0"/>
                        <a:t>/home</a:t>
                      </a:r>
                      <a:endParaRPr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Mounted under: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i="0" baseline="0" dirty="0">
                          <a:latin typeface="Courier New" pitchFamily="49" charset="0"/>
                        </a:rPr>
                        <a:t>/home/username</a:t>
                      </a:r>
                      <a:endParaRPr b="1" i="0" baseline="0" dirty="0">
                        <a:latin typeface="Courier New" pitchFamily="49" charset="0"/>
                      </a:endParaRPr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Disk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/>
                        <a:t>SGI Disks</a:t>
                      </a:r>
                      <a:endParaRPr dirty="0"/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Size: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60GB default</a:t>
                      </a:r>
                      <a:endParaRPr dirty="0"/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Backed up: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Yes</a:t>
                      </a:r>
                      <a:endParaRPr dirty="0"/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Speed: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/>
                        <a:t>Intermediate disk (SGI Disks)</a:t>
                      </a:r>
                      <a:endParaRPr dirty="0"/>
                    </a:p>
                  </a:txBody>
                  <a:tcPr/>
                </a:tc>
              </a:tr>
              <a:tr h="37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Life time: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Permanent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21B1B1D1-6171-4181-81D1-519111C16181}" type="slidenum">
              <a:rPr lang="en-AU">
                <a:solidFill>
                  <a:srgbClr val="000000"/>
                </a:solidFill>
                <a:latin typeface="Calibri"/>
              </a:rPr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0908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Reasons to use HPC</a:t>
            </a:r>
            <a:endParaRPr dirty="0"/>
          </a:p>
        </p:txBody>
      </p:sp>
      <p:sp>
        <p:nvSpPr>
          <p:cNvPr id="108" name="TextShape 2"/>
          <p:cNvSpPr txBox="1"/>
          <p:nvPr/>
        </p:nvSpPr>
        <p:spPr>
          <a:xfrm>
            <a:off x="467093" y="126876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 have a program that can be recompiled or 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reconfigured 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 use optimized numerical libraries that are available on 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HPC systems 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but not on your own system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AU" sz="2600" u="sng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HPC applications are already installed 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 the HPC machines which 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is a non-trivial task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6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 </a:t>
            </a:r>
            <a:r>
              <a:rPr lang="en-AU" sz="2600" u="sng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have a "parallel” </a:t>
            </a:r>
            <a:r>
              <a:rPr lang="en-AU" sz="26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problem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e.g. you 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have a single application that needs to be rerun many times with 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different 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parameters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 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have an application that has already been </a:t>
            </a:r>
            <a:r>
              <a:rPr lang="en-AU" sz="2600" u="sng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designed with </a:t>
            </a:r>
            <a:r>
              <a:rPr lang="en-AU" sz="26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parallelism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 make use of the </a:t>
            </a:r>
            <a:r>
              <a:rPr lang="en-AU" sz="26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large memory 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available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Our facilities are </a:t>
            </a:r>
            <a:r>
              <a:rPr lang="en-AU" sz="26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reliable 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and regularly backed up</a:t>
            </a:r>
          </a:p>
          <a:p>
            <a:pPr>
              <a:lnSpc>
                <a:spcPct val="100000"/>
              </a:lnSpc>
            </a:pPr>
            <a:endParaRPr lang="en-AU" sz="28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C1015131-41E1-41B1-9171-21B161516171}" type="slidenum">
              <a:rPr lang="en-AU">
                <a:solidFill>
                  <a:srgbClr val="000000"/>
                </a:solidFill>
                <a:latin typeface="Calibri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803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Disk Partitions - Orange</a:t>
            </a:r>
            <a:endParaRPr/>
          </a:p>
        </p:txBody>
      </p:sp>
      <p:graphicFrame>
        <p:nvGraphicFramePr>
          <p:cNvPr id="167" name="Table 2"/>
          <p:cNvGraphicFramePr/>
          <p:nvPr>
            <p:extLst>
              <p:ext uri="{D42A27DB-BD31-4B8C-83A1-F6EECF244321}">
                <p14:modId xmlns:p14="http://schemas.microsoft.com/office/powerpoint/2010/main" val="1945802852"/>
              </p:ext>
            </p:extLst>
          </p:nvPr>
        </p:nvGraphicFramePr>
        <p:xfrm>
          <a:off x="457200" y="1600200"/>
          <a:ext cx="8229240" cy="2799936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3034680"/>
                <a:gridCol w="5194560"/>
              </a:tblGrid>
              <a:tr h="532656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2400" dirty="0"/>
                        <a:t>/projects/project-name</a:t>
                      </a:r>
                      <a:endParaRPr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Mounted under: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i="0" baseline="0" dirty="0">
                          <a:latin typeface="Courier New" pitchFamily="49" charset="0"/>
                        </a:rPr>
                        <a:t>/projects/project-name</a:t>
                      </a:r>
                      <a:endParaRPr b="1" i="0" baseline="0" dirty="0">
                        <a:latin typeface="Courier New" pitchFamily="49" charset="0"/>
                      </a:endParaRPr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/>
                        <a:t>Disk Type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/>
                        <a:t>Panasas Disk</a:t>
                      </a:r>
                      <a:endParaRPr dirty="0"/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Size: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no default size</a:t>
                      </a:r>
                      <a:endParaRPr dirty="0"/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Backed up: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Yes</a:t>
                      </a:r>
                      <a:endParaRPr dirty="0"/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Speed: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High speed</a:t>
                      </a:r>
                      <a:endParaRPr dirty="0"/>
                    </a:p>
                  </a:txBody>
                  <a:tcPr/>
                </a:tc>
              </a:tr>
              <a:tr h="37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Life time: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Till end of the running year - merit allocation period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8" name="CustomShape 3"/>
          <p:cNvSpPr/>
          <p:nvPr/>
        </p:nvSpPr>
        <p:spPr>
          <a:xfrm>
            <a:off x="491400" y="4771080"/>
            <a:ext cx="8113048" cy="15382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There will also be some “repository space” for </a:t>
            </a:r>
            <a:endParaRPr lang="en-AU" sz="28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large </a:t>
            </a:r>
            <a:r>
              <a:rPr lang="en-AU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datasets, 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such as bioinformatics </a:t>
            </a:r>
            <a:r>
              <a:rPr lang="en-AU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databases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9" name="TextShape 4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C11191A1-0101-41B1-A181-41B111516141}" type="slidenum">
              <a:rPr lang="en-AU">
                <a:solidFill>
                  <a:srgbClr val="000000"/>
                </a:solidFill>
                <a:latin typeface="Calibri"/>
              </a:rPr>
              <a:t>40</a:t>
            </a:fld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Disk Partitions - Orange</a:t>
            </a:r>
            <a:endParaRPr/>
          </a:p>
        </p:txBody>
      </p:sp>
      <p:graphicFrame>
        <p:nvGraphicFramePr>
          <p:cNvPr id="171" name="Table 2"/>
          <p:cNvGraphicFramePr/>
          <p:nvPr>
            <p:extLst>
              <p:ext uri="{D42A27DB-BD31-4B8C-83A1-F6EECF244321}">
                <p14:modId xmlns:p14="http://schemas.microsoft.com/office/powerpoint/2010/main" val="3339351749"/>
              </p:ext>
            </p:extLst>
          </p:nvPr>
        </p:nvGraphicFramePr>
        <p:xfrm>
          <a:off x="457200" y="1600200"/>
          <a:ext cx="8229240" cy="2727928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286000"/>
                <a:gridCol w="5943240"/>
              </a:tblGrid>
              <a:tr h="46064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2400" dirty="0"/>
                        <a:t>/data2</a:t>
                      </a:r>
                      <a:endParaRPr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Mounted under: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i="0" baseline="0" dirty="0">
                          <a:latin typeface="Courier New" pitchFamily="49" charset="0"/>
                        </a:rPr>
                        <a:t>/data2 </a:t>
                      </a:r>
                      <a:r>
                        <a:rPr lang="en-AU" dirty="0"/>
                        <a:t>on each node</a:t>
                      </a:r>
                      <a:endParaRPr dirty="0"/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Disk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/>
                        <a:t>Scratch</a:t>
                      </a:r>
                      <a:r>
                        <a:rPr lang="en-AU" baseline="0" dirty="0" smtClean="0"/>
                        <a:t> Disks</a:t>
                      </a:r>
                      <a:endParaRPr dirty="0"/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Size: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Limit of disk - 2TB</a:t>
                      </a:r>
                      <a:endParaRPr dirty="0"/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Backed up: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No</a:t>
                      </a:r>
                      <a:endParaRPr dirty="0"/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Speed: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Fastest</a:t>
                      </a:r>
                      <a:endParaRPr dirty="0"/>
                    </a:p>
                  </a:txBody>
                  <a:tcPr/>
                </a:tc>
              </a:tr>
              <a:tr h="37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Life time: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Job duration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2" name="CustomShape 3"/>
          <p:cNvSpPr/>
          <p:nvPr/>
        </p:nvSpPr>
        <p:spPr>
          <a:xfrm>
            <a:off x="428961" y="4725144"/>
            <a:ext cx="7694640" cy="1152128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AU" sz="2400" b="1" dirty="0">
                <a:solidFill>
                  <a:srgbClr val="000000"/>
                </a:solidFill>
                <a:latin typeface="Arial"/>
                <a:ea typeface="ＭＳ Ｐゴシック"/>
              </a:rPr>
              <a:t>Warning</a:t>
            </a:r>
            <a:r>
              <a:rPr lang="en-AU" sz="2400" dirty="0">
                <a:solidFill>
                  <a:srgbClr val="000000"/>
                </a:solidFill>
                <a:latin typeface="Arial"/>
                <a:ea typeface="ＭＳ Ｐゴシック"/>
              </a:rPr>
              <a:t>: </a:t>
            </a:r>
            <a:r>
              <a:rPr lang="en-AU" sz="2400" dirty="0" smtClean="0">
                <a:solidFill>
                  <a:srgbClr val="000000"/>
                </a:solidFill>
                <a:latin typeface="Arial"/>
                <a:ea typeface="ＭＳ Ｐゴシック"/>
              </a:rPr>
              <a:t>This partition is shared </a:t>
            </a:r>
            <a:r>
              <a:rPr lang="en-AU" sz="2400" dirty="0">
                <a:solidFill>
                  <a:srgbClr val="000000"/>
                </a:solidFill>
                <a:latin typeface="Arial"/>
                <a:ea typeface="ＭＳ Ｐゴシック"/>
              </a:rPr>
              <a:t>among users, so can </a:t>
            </a:r>
            <a:endParaRPr lang="en-AU" sz="24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 algn="ctr">
              <a:lnSpc>
                <a:spcPct val="100000"/>
              </a:lnSpc>
            </a:pPr>
            <a:r>
              <a:rPr lang="en-AU" sz="2400" dirty="0" smtClean="0">
                <a:solidFill>
                  <a:srgbClr val="000000"/>
                </a:solidFill>
                <a:latin typeface="Arial"/>
                <a:ea typeface="ＭＳ Ｐゴシック"/>
              </a:rPr>
              <a:t>be “filled up” (with other jobs)  while your job </a:t>
            </a:r>
            <a:r>
              <a:rPr lang="en-AU" sz="2400" dirty="0">
                <a:solidFill>
                  <a:srgbClr val="000000"/>
                </a:solidFill>
                <a:latin typeface="Arial"/>
                <a:ea typeface="ＭＳ Ｐゴシック"/>
              </a:rPr>
              <a:t>is running!</a:t>
            </a:r>
            <a:endParaRPr sz="2400" dirty="0"/>
          </a:p>
        </p:txBody>
      </p:sp>
      <p:sp>
        <p:nvSpPr>
          <p:cNvPr id="173" name="TextShape 4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F1F111F1-F1C1-41C1-B181-8181E1919111}" type="slidenum">
              <a:rPr lang="en-AU">
                <a:solidFill>
                  <a:srgbClr val="000000"/>
                </a:solidFill>
                <a:latin typeface="Calibri"/>
              </a:rPr>
              <a:t>41</a:t>
            </a:fld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Disk Partitions</a:t>
            </a:r>
            <a:endParaRPr/>
          </a:p>
        </p:txBody>
      </p:sp>
      <p:graphicFrame>
        <p:nvGraphicFramePr>
          <p:cNvPr id="175" name="Table 2"/>
          <p:cNvGraphicFramePr/>
          <p:nvPr>
            <p:extLst>
              <p:ext uri="{D42A27DB-BD31-4B8C-83A1-F6EECF244321}">
                <p14:modId xmlns:p14="http://schemas.microsoft.com/office/powerpoint/2010/main" val="1507167897"/>
              </p:ext>
            </p:extLst>
          </p:nvPr>
        </p:nvGraphicFramePr>
        <p:xfrm>
          <a:off x="457200" y="2438280"/>
          <a:ext cx="8229240" cy="74124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447560"/>
                <a:gridCol w="678168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Command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Description</a:t>
                      </a:r>
                      <a:endParaRPr dirty="0"/>
                    </a:p>
                  </a:txBody>
                  <a:tcPr/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i="0" baseline="0" dirty="0" err="1">
                          <a:latin typeface="Courier New" pitchFamily="49" charset="0"/>
                        </a:rPr>
                        <a:t>df</a:t>
                      </a:r>
                      <a:r>
                        <a:rPr lang="en-AU" b="1" i="0" baseline="0" dirty="0">
                          <a:latin typeface="Courier New" pitchFamily="49" charset="0"/>
                        </a:rPr>
                        <a:t> -h</a:t>
                      </a:r>
                      <a:endParaRPr b="1" i="0" baseline="0" dirty="0">
                        <a:latin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Show disk free space for all partitions in human readable format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6" name="CustomShape 3"/>
          <p:cNvSpPr/>
          <p:nvPr/>
        </p:nvSpPr>
        <p:spPr>
          <a:xfrm>
            <a:off x="457200" y="1523880"/>
            <a:ext cx="7695720" cy="639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Arial"/>
                <a:ea typeface="ＭＳ Ｐゴシック"/>
              </a:rPr>
              <a:t>You can find out more about the partitions on the HPC machine using the </a:t>
            </a:r>
            <a:r>
              <a:rPr lang="en-AU" b="1">
                <a:solidFill>
                  <a:srgbClr val="000000"/>
                </a:solidFill>
                <a:latin typeface="Arial"/>
                <a:ea typeface="ＭＳ Ｐゴシック"/>
              </a:rPr>
              <a:t>df </a:t>
            </a:r>
            <a:r>
              <a:rPr lang="en-AU">
                <a:solidFill>
                  <a:srgbClr val="000000"/>
                </a:solidFill>
                <a:latin typeface="Arial"/>
                <a:ea typeface="ＭＳ Ｐゴシック"/>
              </a:rPr>
              <a:t>command.</a:t>
            </a:r>
            <a:endParaRPr/>
          </a:p>
        </p:txBody>
      </p:sp>
      <p:graphicFrame>
        <p:nvGraphicFramePr>
          <p:cNvPr id="177" name="Table 4"/>
          <p:cNvGraphicFramePr/>
          <p:nvPr>
            <p:extLst>
              <p:ext uri="{D42A27DB-BD31-4B8C-83A1-F6EECF244321}">
                <p14:modId xmlns:p14="http://schemas.microsoft.com/office/powerpoint/2010/main" val="3537364985"/>
              </p:ext>
            </p:extLst>
          </p:nvPr>
        </p:nvGraphicFramePr>
        <p:xfrm>
          <a:off x="457200" y="4363560"/>
          <a:ext cx="8229240" cy="74124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447560"/>
                <a:gridCol w="678168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Command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Description</a:t>
                      </a:r>
                      <a:endParaRPr dirty="0"/>
                    </a:p>
                  </a:txBody>
                  <a:tcPr/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i="0" baseline="0" dirty="0">
                          <a:latin typeface="Courier New" pitchFamily="49" charset="0"/>
                        </a:rPr>
                        <a:t>du -</a:t>
                      </a:r>
                      <a:r>
                        <a:rPr lang="en-AU" b="1" i="0" baseline="0" dirty="0" err="1">
                          <a:latin typeface="Courier New" pitchFamily="49" charset="0"/>
                        </a:rPr>
                        <a:t>hs</a:t>
                      </a:r>
                      <a:r>
                        <a:rPr lang="en-AU" b="1" i="0" baseline="0" dirty="0">
                          <a:latin typeface="Courier New" pitchFamily="49" charset="0"/>
                        </a:rPr>
                        <a:t> .</a:t>
                      </a:r>
                      <a:endParaRPr b="1" i="0" baseline="0" dirty="0">
                        <a:latin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Show disk usage of current directory in human readable format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8" name="CustomShape 5"/>
          <p:cNvSpPr/>
          <p:nvPr/>
        </p:nvSpPr>
        <p:spPr>
          <a:xfrm>
            <a:off x="457200" y="3821760"/>
            <a:ext cx="76957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Arial"/>
                <a:ea typeface="ＭＳ Ｐゴシック"/>
              </a:rPr>
              <a:t>You can find out more about current disk usage, using the </a:t>
            </a:r>
            <a:r>
              <a:rPr lang="en-AU" b="1">
                <a:solidFill>
                  <a:srgbClr val="000000"/>
                </a:solidFill>
                <a:latin typeface="Arial"/>
                <a:ea typeface="ＭＳ Ｐゴシック"/>
              </a:rPr>
              <a:t>du </a:t>
            </a:r>
            <a:r>
              <a:rPr lang="en-AU">
                <a:solidFill>
                  <a:srgbClr val="000000"/>
                </a:solidFill>
                <a:latin typeface="Arial"/>
                <a:ea typeface="ＭＳ Ｐゴシック"/>
              </a:rPr>
              <a:t>command.</a:t>
            </a:r>
            <a:endParaRPr/>
          </a:p>
        </p:txBody>
      </p:sp>
      <p:sp>
        <p:nvSpPr>
          <p:cNvPr id="179" name="TextShape 6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D121B1C1-D1F1-4111-A1B1-F1616151F151}" type="slidenum">
              <a:rPr lang="en-AU">
                <a:solidFill>
                  <a:srgbClr val="000000"/>
                </a:solidFill>
                <a:latin typeface="Calibri"/>
              </a:rPr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Quotas</a:t>
            </a:r>
            <a:endParaRPr/>
          </a:p>
        </p:txBody>
      </p:sp>
      <p:sp>
        <p:nvSpPr>
          <p:cNvPr id="1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There is no quota on scratch disks for performance 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reasons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The </a:t>
            </a: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quota on /projects/project-name depends on your 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allocation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60 </a:t>
            </a: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GB soft limit for /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home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80 GB hard limit for /home (30 days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)</a:t>
            </a:r>
            <a:endParaRPr dirty="0"/>
          </a:p>
        </p:txBody>
      </p:sp>
      <p:sp>
        <p:nvSpPr>
          <p:cNvPr id="182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6181A1B1-B141-41F1-B151-81715161F181}" type="slidenum">
              <a:rPr lang="en-AU">
                <a:solidFill>
                  <a:srgbClr val="000000"/>
                </a:solidFill>
                <a:latin typeface="Calibri"/>
              </a:rPr>
              <a:t>43</a:t>
            </a:fld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More Info on NCI &amp; Orange</a:t>
            </a:r>
            <a:endParaRPr dirty="0"/>
          </a:p>
        </p:txBody>
      </p:sp>
      <p:sp>
        <p:nvSpPr>
          <p:cNvPr id="184" name="TextShape 2"/>
          <p:cNvSpPr txBox="1"/>
          <p:nvPr/>
        </p:nvSpPr>
        <p:spPr>
          <a:xfrm>
            <a:off x="464096" y="16288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Read more about Orange and NCI Facilities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  <a:hlinkClick r:id="rId3"/>
              </a:rPr>
              <a:t>http</a:t>
            </a: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  <a:hlinkClick r:id="rId3"/>
              </a:rPr>
              <a:t>://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  <a:hlinkClick r:id="rId3"/>
              </a:rPr>
              <a:t>www.intersect.org.au/hpc-news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  <a:hlinkClick r:id="rId4"/>
              </a:rPr>
              <a:t>http://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  <a:hlinkClick r:id="rId4"/>
              </a:rPr>
              <a:t>www.intersect.org.au/orange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  <a:hlinkClick r:id="rId5"/>
              </a:rPr>
              <a:t>http://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  <a:hlinkClick r:id="rId5"/>
              </a:rPr>
              <a:t>www.intersect.org.au/nci_next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Sample PBS Script &amp; Info on Orange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  <a:hlinkClick r:id="rId6"/>
              </a:rPr>
              <a:t>http://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  <a:hlinkClick r:id="rId6"/>
              </a:rPr>
              <a:t>www.intersect.org.au/orange-handbook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 </a:t>
            </a:r>
            <a:endParaRPr lang="en-US" sz="3200" dirty="0">
              <a:solidFill>
                <a:srgbClr val="000000"/>
              </a:solidFill>
              <a:latin typeface="Tahoma"/>
              <a:ea typeface="ＭＳ Ｐゴシック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51813181-F101-41B1-B131-1121F1E171C1}" type="slidenum">
              <a:rPr lang="en-AU">
                <a:solidFill>
                  <a:srgbClr val="000000"/>
                </a:solidFill>
                <a:latin typeface="Calibri"/>
              </a:rPr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Resource Allocation Round</a:t>
            </a:r>
            <a:endParaRPr dirty="0"/>
          </a:p>
        </p:txBody>
      </p:sp>
      <p:sp>
        <p:nvSpPr>
          <p:cNvPr id="184" name="TextShape 2"/>
          <p:cNvSpPr txBox="1"/>
          <p:nvPr/>
        </p:nvSpPr>
        <p:spPr>
          <a:xfrm>
            <a:off x="436377" y="1393672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AU" sz="2600" u="sng" dirty="0" smtClean="0">
                <a:solidFill>
                  <a:srgbClr val="000000"/>
                </a:solidFill>
                <a:latin typeface="Tahoma"/>
                <a:ea typeface="ＭＳ Ｐゴシック"/>
              </a:rPr>
              <a:t>Merit-based </a:t>
            </a:r>
            <a:r>
              <a:rPr lang="en-AU" sz="2600" u="sng" dirty="0">
                <a:solidFill>
                  <a:srgbClr val="000000"/>
                </a:solidFill>
                <a:latin typeface="Tahoma"/>
                <a:ea typeface="ＭＳ Ｐゴシック"/>
              </a:rPr>
              <a:t>system </a:t>
            </a:r>
            <a:r>
              <a:rPr lang="en-AU" sz="2600" dirty="0">
                <a:solidFill>
                  <a:srgbClr val="000000"/>
                </a:solidFill>
                <a:latin typeface="Tahoma"/>
                <a:ea typeface="ＭＳ Ｐゴシック"/>
              </a:rPr>
              <a:t>by which </a:t>
            </a:r>
            <a:r>
              <a:rPr lang="en-AU" sz="2600" dirty="0" smtClean="0">
                <a:solidFill>
                  <a:srgbClr val="000000"/>
                </a:solidFill>
                <a:latin typeface="Tahoma"/>
                <a:ea typeface="ＭＳ Ｐゴシック"/>
              </a:rPr>
              <a:t>Intersect members </a:t>
            </a:r>
            <a:r>
              <a:rPr lang="en-AU" sz="2600" dirty="0">
                <a:solidFill>
                  <a:srgbClr val="000000"/>
                </a:solidFill>
                <a:latin typeface="Tahoma"/>
                <a:ea typeface="ＭＳ Ｐゴシック"/>
              </a:rPr>
              <a:t>can gain access to our HPC </a:t>
            </a:r>
            <a:r>
              <a:rPr lang="en-AU" sz="2600" dirty="0" smtClean="0">
                <a:solidFill>
                  <a:srgbClr val="000000"/>
                </a:solidFill>
                <a:latin typeface="Tahoma"/>
                <a:ea typeface="ＭＳ Ｐゴシック"/>
              </a:rPr>
              <a:t>facilities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AU" sz="2600" dirty="0">
                <a:solidFill>
                  <a:srgbClr val="000000"/>
                </a:solidFill>
                <a:latin typeface="Tahoma"/>
                <a:ea typeface="ＭＳ Ｐゴシック"/>
                <a:cs typeface="Tahoma" pitchFamily="34" charset="0"/>
              </a:rPr>
              <a:t>Applications </a:t>
            </a:r>
            <a:r>
              <a:rPr lang="en-AU" sz="2600" dirty="0" smtClean="0">
                <a:solidFill>
                  <a:srgbClr val="000000"/>
                </a:solidFill>
                <a:latin typeface="Tahoma"/>
                <a:ea typeface="ＭＳ Ｐゴシック"/>
                <a:cs typeface="Tahoma" pitchFamily="34" charset="0"/>
              </a:rPr>
              <a:t>reviewed </a:t>
            </a:r>
            <a:r>
              <a:rPr lang="en-AU" sz="2600" dirty="0">
                <a:solidFill>
                  <a:srgbClr val="000000"/>
                </a:solidFill>
                <a:latin typeface="Tahoma"/>
                <a:ea typeface="ＭＳ Ｐゴシック"/>
                <a:cs typeface="Tahoma" pitchFamily="34" charset="0"/>
              </a:rPr>
              <a:t>by </a:t>
            </a:r>
            <a:r>
              <a:rPr lang="en-AU" sz="2600" dirty="0" smtClean="0">
                <a:solidFill>
                  <a:srgbClr val="000000"/>
                </a:solidFill>
                <a:latin typeface="Tahoma"/>
                <a:ea typeface="ＭＳ Ｐゴシック"/>
                <a:cs typeface="Tahoma" pitchFamily="34" charset="0"/>
              </a:rPr>
              <a:t>HPC </a:t>
            </a:r>
            <a:r>
              <a:rPr lang="en-AU" sz="2600" dirty="0">
                <a:solidFill>
                  <a:srgbClr val="000000"/>
                </a:solidFill>
                <a:latin typeface="Tahoma"/>
                <a:ea typeface="ＭＳ Ｐゴシック"/>
                <a:cs typeface="Tahoma" pitchFamily="34" charset="0"/>
              </a:rPr>
              <a:t>staff (for </a:t>
            </a:r>
            <a:r>
              <a:rPr lang="en-AU" sz="2600" u="sng" dirty="0">
                <a:solidFill>
                  <a:srgbClr val="000000"/>
                </a:solidFill>
                <a:latin typeface="Tahoma"/>
                <a:ea typeface="ＭＳ Ｐゴシック"/>
                <a:cs typeface="Tahoma" pitchFamily="34" charset="0"/>
              </a:rPr>
              <a:t>technical complexity</a:t>
            </a:r>
            <a:r>
              <a:rPr lang="en-AU" sz="2600" dirty="0">
                <a:solidFill>
                  <a:srgbClr val="000000"/>
                </a:solidFill>
                <a:latin typeface="Tahoma"/>
                <a:ea typeface="ＭＳ Ｐゴシック"/>
                <a:cs typeface="Tahoma" pitchFamily="34" charset="0"/>
              </a:rPr>
              <a:t> and track record) </a:t>
            </a:r>
            <a:r>
              <a:rPr lang="en-AU" sz="2600" dirty="0" smtClean="0">
                <a:solidFill>
                  <a:srgbClr val="000000"/>
                </a:solidFill>
                <a:latin typeface="Tahoma"/>
                <a:ea typeface="ＭＳ Ｐゴシック"/>
                <a:cs typeface="Tahoma" pitchFamily="34" charset="0"/>
              </a:rPr>
              <a:t>and the </a:t>
            </a:r>
            <a:r>
              <a:rPr lang="en-AU" sz="2600" dirty="0">
                <a:solidFill>
                  <a:srgbClr val="000000"/>
                </a:solidFill>
                <a:latin typeface="Tahoma"/>
                <a:ea typeface="ＭＳ Ｐゴシック"/>
                <a:cs typeface="Tahoma" pitchFamily="34" charset="0"/>
              </a:rPr>
              <a:t>Intersect Resource Allocation Committee (for </a:t>
            </a:r>
            <a:r>
              <a:rPr lang="en-AU" sz="2600" u="sng" dirty="0">
                <a:solidFill>
                  <a:srgbClr val="000000"/>
                </a:solidFill>
                <a:latin typeface="Tahoma"/>
                <a:ea typeface="ＭＳ Ｐゴシック"/>
                <a:cs typeface="Tahoma" pitchFamily="34" charset="0"/>
              </a:rPr>
              <a:t>research merit</a:t>
            </a:r>
            <a:r>
              <a:rPr lang="en-AU" sz="2600" dirty="0" smtClean="0">
                <a:solidFill>
                  <a:srgbClr val="000000"/>
                </a:solidFill>
                <a:latin typeface="Tahoma"/>
                <a:ea typeface="ＭＳ Ｐゴシック"/>
                <a:cs typeface="Tahoma" pitchFamily="34" charset="0"/>
              </a:rPr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pplications 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 Intersect's HPC systems will be made through </a:t>
            </a:r>
            <a:r>
              <a:rPr lang="en-AU" sz="26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NCI's forms in October each year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Applications 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must be </a:t>
            </a:r>
            <a:r>
              <a:rPr lang="en-AU" sz="2600" u="sng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made by Academic Staff 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 an Intersect 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member institutions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PhD 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students 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can make 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use of the facilities, 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lead CI 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must be an academic 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staff member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Questions to: </a:t>
            </a:r>
            <a:r>
              <a:rPr lang="en-AU" sz="2800" dirty="0" smtClean="0">
                <a:hlinkClick r:id="rId3"/>
              </a:rPr>
              <a:t>hpc_support@intersect.org.au</a:t>
            </a:r>
            <a:r>
              <a:rPr lang="en-AU" sz="2800" dirty="0" smtClean="0"/>
              <a:t> </a:t>
            </a:r>
            <a:endParaRPr lang="en-US" sz="26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51813181-F101-41B1-B131-1121F1E171C1}" type="slidenum">
              <a:rPr lang="en-AU">
                <a:solidFill>
                  <a:srgbClr val="000000"/>
                </a:solidFill>
                <a:latin typeface="Calibri"/>
              </a:rPr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13392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To Apply</a:t>
            </a:r>
            <a:endParaRPr dirty="0"/>
          </a:p>
        </p:txBody>
      </p:sp>
      <p:sp>
        <p:nvSpPr>
          <p:cNvPr id="1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lvl="1"/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Please follow the instructions at:</a:t>
            </a:r>
          </a:p>
          <a:p>
            <a:pPr lvl="1"/>
            <a:endParaRPr lang="en-AU" sz="28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  <a:hlinkClick r:id="rId2"/>
              </a:rPr>
              <a:t>http</a:t>
            </a:r>
            <a:r>
              <a:rPr lang="en-AU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  <a:hlinkClick r:id="rId2"/>
              </a:rPr>
              <a:t>://intersect.org.au/time/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  <a:hlinkClick r:id="rId2"/>
              </a:rPr>
              <a:t>merit</a:t>
            </a:r>
            <a:endParaRPr lang="en-AU" sz="28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en-AU" sz="28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Briefly this involves:</a:t>
            </a:r>
          </a:p>
          <a:p>
            <a:pPr marL="914400" lvl="1" indent="-457200">
              <a:buFont typeface="Arial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Registering for a user account</a:t>
            </a:r>
          </a:p>
          <a:p>
            <a:pPr marL="914400" lvl="1" indent="-457200">
              <a:buFont typeface="Arial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Completing personal and career profiles</a:t>
            </a:r>
          </a:p>
          <a:p>
            <a:pPr marL="914400" lvl="1" indent="-457200">
              <a:buFont typeface="Arial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Registering a new project</a:t>
            </a:r>
          </a:p>
          <a:p>
            <a:pPr marL="914400" lvl="1" indent="-457200">
              <a:buFont typeface="Arial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Completing an application for resources for the project</a:t>
            </a:r>
          </a:p>
          <a:p>
            <a:pPr lvl="1" algn="ctr"/>
            <a:endParaRPr lang="en-AU" sz="28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 algn="ctr"/>
            <a:endParaRPr lang="en-AU" sz="28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51813181-F101-41B1-B131-1121F1E171C1}" type="slidenum">
              <a:rPr lang="en-AU">
                <a:solidFill>
                  <a:srgbClr val="000000"/>
                </a:solidFill>
                <a:latin typeface="Calibri"/>
              </a:rPr>
              <a:t>46</a:t>
            </a:fld>
            <a:endParaRPr/>
          </a:p>
        </p:txBody>
      </p:sp>
      <p:sp>
        <p:nvSpPr>
          <p:cNvPr id="7" name="TextShape 2"/>
          <p:cNvSpPr txBox="1"/>
          <p:nvPr/>
        </p:nvSpPr>
        <p:spPr>
          <a:xfrm>
            <a:off x="683568" y="1916832"/>
            <a:ext cx="8229240" cy="4525560"/>
          </a:xfrm>
          <a:prstGeom prst="rect">
            <a:avLst/>
          </a:prstGeom>
        </p:spPr>
        <p:txBody>
          <a:bodyPr/>
          <a:lstStyle/>
          <a:p>
            <a:pPr lvl="1"/>
            <a:endParaRPr lang="en-AU" sz="2800" u="sng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9217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AU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Applications continued</a:t>
            </a:r>
            <a:endParaRPr lang="en-AU" sz="4400" dirty="0"/>
          </a:p>
        </p:txBody>
      </p:sp>
      <p:sp>
        <p:nvSpPr>
          <p:cNvPr id="184" name="TextShape 2"/>
          <p:cNvSpPr txBox="1"/>
          <p:nvPr/>
        </p:nvSpPr>
        <p:spPr>
          <a:xfrm>
            <a:off x="510511" y="1124744"/>
            <a:ext cx="8229240" cy="4525560"/>
          </a:xfrm>
          <a:prstGeom prst="rect">
            <a:avLst/>
          </a:prstGeom>
        </p:spPr>
        <p:txBody>
          <a:bodyPr/>
          <a:lstStyle/>
          <a:p>
            <a:pPr lvl="1"/>
            <a:endParaRPr lang="en-AU" sz="2800" u="sng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A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If you’re unsure about which machine to get access to, email </a:t>
            </a:r>
            <a:r>
              <a:rPr lang="en-AU" sz="2800" dirty="0">
                <a:hlinkClick r:id="rId3"/>
              </a:rPr>
              <a:t>hpc_support@intersect.org.au</a:t>
            </a:r>
            <a:r>
              <a:rPr lang="en-AU" sz="2800" dirty="0"/>
              <a:t> </a:t>
            </a:r>
            <a:r>
              <a:rPr lang="en-AU" sz="2800" dirty="0" smtClean="0"/>
              <a:t>who can advise you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 can add accounts to an existing project also!</a:t>
            </a:r>
            <a:endParaRPr lang="en-US" sz="26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A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51813181-F101-41B1-B131-1121F1E171C1}" type="slidenum">
              <a:rPr lang="en-AU">
                <a:solidFill>
                  <a:srgbClr val="000000"/>
                </a:solidFill>
                <a:latin typeface="Calibri"/>
              </a:rPr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12293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Conclusion</a:t>
            </a:r>
            <a:endParaRPr/>
          </a:p>
        </p:txBody>
      </p:sp>
      <p:sp>
        <p:nvSpPr>
          <p:cNvPr id="184" name="TextShape 2"/>
          <p:cNvSpPr txBox="1"/>
          <p:nvPr/>
        </p:nvSpPr>
        <p:spPr>
          <a:xfrm>
            <a:off x="457200" y="126876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 this course we have covered </a:t>
            </a:r>
            <a:endParaRPr lang="en-US" sz="32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sz="32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basics of the Unix command </a:t>
            </a: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transferring data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sz="32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specifics of our HPC </a:t>
            </a: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machine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 different machines have different PBS systems, scripts that work on Orange may need to be adapted for </a:t>
            </a:r>
            <a:r>
              <a:rPr lang="en-US" sz="3200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Raijin</a:t>
            </a: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(NCI) and vice-versa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Sample answers to </a:t>
            </a:r>
            <a:r>
              <a:rPr lang="en-US" sz="32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all exercises in </a:t>
            </a: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this course </a:t>
            </a: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  <a:hlinkClick r:id="rId2"/>
              </a:rPr>
              <a:t>are available on </a:t>
            </a:r>
            <a:r>
              <a:rPr lang="en-US" sz="3200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  <a:hlinkClick r:id="rId2"/>
              </a:rPr>
              <a:t>GitHub</a:t>
            </a:r>
            <a:endParaRPr lang="en-US" sz="32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endParaRPr lang="en-US" sz="32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51813181-F101-41B1-B131-1121F1E171C1}" type="slidenum">
              <a:rPr lang="en-AU">
                <a:solidFill>
                  <a:srgbClr val="000000"/>
                </a:solidFill>
                <a:latin typeface="Calibri"/>
              </a:rPr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711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Thanks for attending!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Please complete our </a:t>
            </a:r>
            <a:r>
              <a:rPr lang="en-AU" b="1" u="sng" dirty="0" smtClean="0"/>
              <a:t>course survey </a:t>
            </a:r>
            <a:r>
              <a:rPr lang="en-AU" dirty="0" smtClean="0"/>
              <a:t>at: </a:t>
            </a:r>
          </a:p>
          <a:p>
            <a:pPr algn="ctr"/>
            <a:r>
              <a:rPr lang="en-AU" dirty="0">
                <a:hlinkClick r:id="rId2"/>
              </a:rPr>
              <a:t>http://</a:t>
            </a:r>
            <a:r>
              <a:rPr lang="en-AU" dirty="0" smtClean="0">
                <a:hlinkClick r:id="rId2"/>
              </a:rPr>
              <a:t>svy.mk/18c8dHa</a:t>
            </a:r>
            <a:r>
              <a:rPr lang="en-AU" dirty="0" smtClean="0"/>
              <a:t> </a:t>
            </a:r>
          </a:p>
          <a:p>
            <a:pPr marL="0" indent="0" algn="ctr">
              <a:buNone/>
            </a:pPr>
            <a:r>
              <a:rPr lang="en-AU" dirty="0" smtClean="0"/>
              <a:t>Any </a:t>
            </a:r>
            <a:r>
              <a:rPr lang="en-AU" b="1" u="sng" dirty="0" smtClean="0"/>
              <a:t>further questions</a:t>
            </a:r>
            <a:r>
              <a:rPr lang="en-AU" dirty="0" smtClean="0"/>
              <a:t>, contact us at</a:t>
            </a:r>
          </a:p>
          <a:p>
            <a:pPr algn="ctr"/>
            <a:r>
              <a:rPr lang="en-AU" dirty="0" smtClean="0">
                <a:hlinkClick r:id="rId3"/>
              </a:rPr>
              <a:t>training@intersect.org.au</a:t>
            </a:r>
            <a:r>
              <a:rPr lang="en-AU" dirty="0" smtClean="0"/>
              <a:t>  </a:t>
            </a:r>
          </a:p>
          <a:p>
            <a:pPr algn="ctr"/>
            <a:r>
              <a:rPr lang="en-AU" dirty="0" smtClean="0"/>
              <a:t>Find out about </a:t>
            </a:r>
            <a:r>
              <a:rPr lang="en-AU" b="1" u="sng" dirty="0" smtClean="0"/>
              <a:t>upcoming courses </a:t>
            </a:r>
            <a:r>
              <a:rPr lang="en-AU" dirty="0" smtClean="0"/>
              <a:t>by signing up to our mailing list </a:t>
            </a:r>
          </a:p>
          <a:p>
            <a:pPr algn="ctr"/>
            <a:r>
              <a:rPr lang="en-AU" dirty="0" smtClean="0">
                <a:hlinkClick r:id="rId4"/>
              </a:rPr>
              <a:t>http</a:t>
            </a:r>
            <a:r>
              <a:rPr lang="en-AU" dirty="0">
                <a:hlinkClick r:id="rId4"/>
              </a:rPr>
              <a:t>://bit.ly/1aZvRqw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038374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When not to use HPC?</a:t>
            </a:r>
            <a:endParaRPr dirty="0"/>
          </a:p>
        </p:txBody>
      </p:sp>
      <p:sp>
        <p:nvSpPr>
          <p:cNvPr id="108" name="TextShape 2"/>
          <p:cNvSpPr txBox="1"/>
          <p:nvPr/>
        </p:nvSpPr>
        <p:spPr>
          <a:xfrm>
            <a:off x="467093" y="1556792"/>
            <a:ext cx="8229240" cy="4237528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 have a </a:t>
            </a:r>
            <a:r>
              <a:rPr lang="en-AU" sz="28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single threaded job 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which will only run one job at a time (typical of </a:t>
            </a:r>
            <a:r>
              <a:rPr lang="en-AU" sz="2800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MatLab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users)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 rely on </a:t>
            </a:r>
            <a:r>
              <a:rPr lang="en-AU" sz="28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Databases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 have a lot of </a:t>
            </a:r>
            <a:r>
              <a:rPr lang="en-AU" sz="28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data to transfer 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between your local machine and the HPC on a continuous basis (e.g. per job)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 </a:t>
            </a:r>
            <a:r>
              <a:rPr lang="en-AU" sz="28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need to have a GUI 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 interact with your program</a:t>
            </a:r>
          </a:p>
        </p:txBody>
      </p:sp>
      <p:sp>
        <p:nvSpPr>
          <p:cNvPr id="109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C1015131-41E1-41B1-9171-21B161516171}" type="slidenum">
              <a:rPr lang="en-AU">
                <a:solidFill>
                  <a:srgbClr val="000000"/>
                </a:solidFill>
                <a:latin typeface="Calibri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5992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HPC machines</a:t>
            </a:r>
            <a:endParaRPr/>
          </a:p>
        </p:txBody>
      </p:sp>
      <p:graphicFrame>
        <p:nvGraphicFramePr>
          <p:cNvPr id="105" name="Table 2"/>
          <p:cNvGraphicFramePr/>
          <p:nvPr>
            <p:extLst>
              <p:ext uri="{D42A27DB-BD31-4B8C-83A1-F6EECF244321}">
                <p14:modId xmlns:p14="http://schemas.microsoft.com/office/powerpoint/2010/main" val="2227678003"/>
              </p:ext>
            </p:extLst>
          </p:nvPr>
        </p:nvGraphicFramePr>
        <p:xfrm>
          <a:off x="457200" y="1600200"/>
          <a:ext cx="8229240" cy="2282053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666880"/>
                <a:gridCol w="2209680"/>
                <a:gridCol w="1143000"/>
                <a:gridCol w="990360"/>
                <a:gridCol w="1219320"/>
              </a:tblGrid>
              <a:tr h="8335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System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dirty="0"/>
                        <a:t>Memory </a:t>
                      </a:r>
                      <a:r>
                        <a:rPr lang="en-AU" dirty="0" smtClean="0"/>
                        <a:t>Architecture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 dirty="0"/>
                        <a:t>Cores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 dirty="0"/>
                        <a:t>Nodes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 dirty="0"/>
                        <a:t>Memory</a:t>
                      </a:r>
                      <a:endParaRPr b="1" dirty="0"/>
                    </a:p>
                  </a:txBody>
                  <a:tcPr/>
                </a:tc>
              </a:tr>
              <a:tr h="482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Octane (</a:t>
                      </a:r>
                      <a:r>
                        <a:rPr lang="en-AU" dirty="0" smtClean="0"/>
                        <a:t>training machine)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dirty="0"/>
                        <a:t>Distributed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 dirty="0"/>
                        <a:t>48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 dirty="0"/>
                        <a:t>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/>
                        <a:t>48GB</a:t>
                      </a:r>
                      <a:endParaRPr/>
                    </a:p>
                  </a:txBody>
                  <a:tcPr/>
                </a:tc>
              </a:tr>
              <a:tr h="482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/>
                        <a:t>Orange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b="1" dirty="0"/>
                        <a:t>Distributed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 b="1" dirty="0"/>
                        <a:t>1,600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 b="1" dirty="0"/>
                        <a:t>100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 b="1" dirty="0"/>
                        <a:t>8TB</a:t>
                      </a:r>
                      <a:endParaRPr b="1" dirty="0"/>
                    </a:p>
                  </a:txBody>
                  <a:tcPr/>
                </a:tc>
              </a:tr>
              <a:tr h="482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/>
                        <a:t>NCI </a:t>
                      </a:r>
                      <a:r>
                        <a:rPr lang="en-AU" b="1" dirty="0" smtClean="0"/>
                        <a:t>– (Raijin)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b="1" dirty="0"/>
                        <a:t>Distributed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 b="1" dirty="0"/>
                        <a:t>57,472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 b="1" dirty="0"/>
                        <a:t>3592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 b="1" dirty="0"/>
                        <a:t>158TB</a:t>
                      </a:r>
                      <a:endParaRPr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6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B1A1B121-1121-41A1-A151-B19181313131}" type="slidenum">
              <a:rPr lang="en-AU">
                <a:solidFill>
                  <a:srgbClr val="000000"/>
                </a:solidFill>
                <a:latin typeface="Calibri"/>
              </a:rPr>
              <a:t>6</a:t>
            </a:fld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The typical HPC workflow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 HPC we talk about 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jobs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these are simply commands we wish to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run and requests for resources (e.g. compute time, disk space, memory requirements, setup of s/w </a:t>
            </a:r>
            <a:r>
              <a:rPr lang="en-US" sz="2800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env’s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etc.)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Generally 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time consuming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&amp; resource 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intensive.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Jobs are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typically run </a:t>
            </a:r>
            <a:r>
              <a:rPr lang="en-US" sz="28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non-interactively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Can be run </a:t>
            </a:r>
            <a:r>
              <a:rPr lang="en-US" sz="28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interactively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 testing purposes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We add our jobs to a 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queue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When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machines have </a:t>
            </a:r>
            <a:r>
              <a:rPr lang="en-US" sz="28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free 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resources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jobs run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Once jobs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are complete, 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we can inspect their output.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C1015131-41E1-41B1-9171-21B161516171}" type="slidenum">
              <a:rPr lang="en-AU">
                <a:solidFill>
                  <a:srgbClr val="000000"/>
                </a:solidFill>
                <a:latin typeface="Calibri"/>
              </a:rPr>
              <a:t>7</a:t>
            </a:fld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The HPC “Cluster”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9151E1D1-41F1-41E1-81B1-A16141F10171}" type="slidenum">
              <a:rPr lang="en-AU">
                <a:solidFill>
                  <a:srgbClr val="000000"/>
                </a:solidFill>
                <a:latin typeface="Calibri"/>
              </a:rPr>
              <a:t>8</a:t>
            </a:fld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416824" cy="5067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E46C0A"/>
                </a:solidFill>
                <a:latin typeface="Tahoma"/>
                <a:ea typeface="ＭＳ Ｐゴシック"/>
              </a:rPr>
              <a:t>The </a:t>
            </a: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Login Node</a:t>
            </a:r>
            <a:endParaRPr dirty="0"/>
          </a:p>
        </p:txBody>
      </p:sp>
      <p:sp>
        <p:nvSpPr>
          <p:cNvPr id="114" name="TextShape 2"/>
          <p:cNvSpPr txBox="1"/>
          <p:nvPr/>
        </p:nvSpPr>
        <p:spPr>
          <a:xfrm>
            <a:off x="5233268" y="1417320"/>
            <a:ext cx="3428640" cy="309634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Tahoma"/>
                <a:ea typeface="ＭＳ Ｐゴシック"/>
              </a:rPr>
              <a:t>Login Node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Interactive </a:t>
            </a: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programs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SSH sessions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Testing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Compiling</a:t>
            </a:r>
            <a:endParaRPr dirty="0"/>
          </a:p>
        </p:txBody>
      </p:sp>
      <p:sp>
        <p:nvSpPr>
          <p:cNvPr id="116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A1A17121-5171-4121-91C1-7121A1814111}" type="slidenum">
              <a:rPr lang="en-AU">
                <a:solidFill>
                  <a:srgbClr val="000000"/>
                </a:solidFill>
                <a:latin typeface="Calibri"/>
              </a:rPr>
              <a:t>9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18" y="1417320"/>
            <a:ext cx="4214217" cy="498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513902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sect02_contrast-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1463</TotalTime>
  <Words>3722</Words>
  <Application>Microsoft Macintosh PowerPoint</Application>
  <PresentationFormat>On-screen Show (4:3)</PresentationFormat>
  <Paragraphs>544</Paragraphs>
  <Slides>49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intersect02_contrast-4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1 Monitoring the queue with qstat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2 Create a script and submit a very simple job</vt:lpstr>
      <vt:lpstr>Exercise 3 Create another script and submit a more realistic sample job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attending!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Mairead</dc:creator>
  <cp:lastModifiedBy>Luc Small</cp:lastModifiedBy>
  <cp:revision>74</cp:revision>
  <cp:lastPrinted>2015-09-28T06:01:51Z</cp:lastPrinted>
  <dcterms:modified xsi:type="dcterms:W3CDTF">2015-09-28T06:22:04Z</dcterms:modified>
</cp:coreProperties>
</file>