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1"/>
  </p:normalViewPr>
  <p:slideViewPr>
    <p:cSldViewPr snapToGrid="0" snapToObjects="1">
      <p:cViewPr varScale="1">
        <p:scale>
          <a:sx n="119" d="100"/>
          <a:sy n="119" d="100"/>
        </p:scale>
        <p:origin x="1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PlaceHolder 1"/>
          <p:cNvSpPr>
            <a:spLocks noGrp="1"/>
          </p:cNvSpPr>
          <p:nvPr>
            <p:ph type="body"/>
          </p:nvPr>
        </p:nvSpPr>
        <p:spPr>
          <a:xfrm>
            <a:off x="756000" y="5078520"/>
            <a:ext cx="6047640" cy="4811040"/>
          </a:xfrm>
          <a:prstGeom prst="rect">
            <a:avLst/>
          </a:prstGeom>
        </p:spPr>
        <p:txBody>
          <a:bodyPr lIns="0" tIns="0" rIns="0" bIns="0"/>
          <a:lstStyle/>
          <a:p>
            <a:r>
              <a:rPr lang="en-AU" sz="2000" b="0" strike="noStrike" spc="-1">
                <a:solidFill>
                  <a:srgbClr val="000000"/>
                </a:solidFill>
                <a:uFill>
                  <a:solidFill>
                    <a:srgbClr val="FFFFFF"/>
                  </a:solidFill>
                </a:uFill>
                <a:latin typeface="Arial"/>
              </a:rPr>
              <a:t>Click to edit the notes format</a:t>
            </a:r>
          </a:p>
        </p:txBody>
      </p:sp>
      <p:sp>
        <p:nvSpPr>
          <p:cNvPr id="102" name="PlaceHolder 2"/>
          <p:cNvSpPr>
            <a:spLocks noGrp="1"/>
          </p:cNvSpPr>
          <p:nvPr>
            <p:ph type="hdr"/>
          </p:nvPr>
        </p:nvSpPr>
        <p:spPr>
          <a:xfrm>
            <a:off x="0" y="0"/>
            <a:ext cx="3280680" cy="534240"/>
          </a:xfrm>
          <a:prstGeom prst="rect">
            <a:avLst/>
          </a:prstGeom>
        </p:spPr>
        <p:txBody>
          <a:bodyPr lIns="0" tIns="0" rIns="0" bIns="0"/>
          <a:lstStyle/>
          <a:p>
            <a:r>
              <a:rPr lang="en-AU" sz="1400" b="0" strike="noStrike" spc="-1">
                <a:solidFill>
                  <a:srgbClr val="000000"/>
                </a:solidFill>
                <a:uFill>
                  <a:solidFill>
                    <a:srgbClr val="FFFFFF"/>
                  </a:solidFill>
                </a:uFill>
                <a:latin typeface="Times New Roman"/>
              </a:rPr>
              <a:t>&lt;header&gt;</a:t>
            </a:r>
          </a:p>
        </p:txBody>
      </p:sp>
      <p:sp>
        <p:nvSpPr>
          <p:cNvPr id="103" name="PlaceHolder 3"/>
          <p:cNvSpPr>
            <a:spLocks noGrp="1"/>
          </p:cNvSpPr>
          <p:nvPr>
            <p:ph type="dt"/>
          </p:nvPr>
        </p:nvSpPr>
        <p:spPr>
          <a:xfrm>
            <a:off x="4278960" y="0"/>
            <a:ext cx="3280680" cy="534240"/>
          </a:xfrm>
          <a:prstGeom prst="rect">
            <a:avLst/>
          </a:prstGeom>
        </p:spPr>
        <p:txBody>
          <a:bodyPr lIns="0" tIns="0" rIns="0" bIns="0"/>
          <a:lstStyle/>
          <a:p>
            <a:pPr algn="r"/>
            <a:r>
              <a:rPr lang="en-AU" sz="1400" b="0" strike="noStrike" spc="-1">
                <a:solidFill>
                  <a:srgbClr val="000000"/>
                </a:solidFill>
                <a:uFill>
                  <a:solidFill>
                    <a:srgbClr val="FFFFFF"/>
                  </a:solidFill>
                </a:uFill>
                <a:latin typeface="Times New Roman"/>
              </a:rPr>
              <a:t>&lt;date/time&gt;</a:t>
            </a:r>
          </a:p>
        </p:txBody>
      </p:sp>
      <p:sp>
        <p:nvSpPr>
          <p:cNvPr id="104" name="PlaceHolder 4"/>
          <p:cNvSpPr>
            <a:spLocks noGrp="1"/>
          </p:cNvSpPr>
          <p:nvPr>
            <p:ph type="ftr"/>
          </p:nvPr>
        </p:nvSpPr>
        <p:spPr>
          <a:xfrm>
            <a:off x="0" y="10157400"/>
            <a:ext cx="3280680" cy="534240"/>
          </a:xfrm>
          <a:prstGeom prst="rect">
            <a:avLst/>
          </a:prstGeom>
        </p:spPr>
        <p:txBody>
          <a:bodyPr lIns="0" tIns="0" rIns="0" bIns="0" anchor="b"/>
          <a:lstStyle/>
          <a:p>
            <a:r>
              <a:rPr lang="en-AU" sz="1400" b="0" strike="noStrike" spc="-1">
                <a:solidFill>
                  <a:srgbClr val="000000"/>
                </a:solidFill>
                <a:uFill>
                  <a:solidFill>
                    <a:srgbClr val="FFFFFF"/>
                  </a:solidFill>
                </a:uFill>
                <a:latin typeface="Times New Roman"/>
              </a:rPr>
              <a:t>&lt;footer&gt;</a:t>
            </a:r>
          </a:p>
        </p:txBody>
      </p:sp>
      <p:sp>
        <p:nvSpPr>
          <p:cNvPr id="105" name="PlaceHolder 5"/>
          <p:cNvSpPr>
            <a:spLocks noGrp="1"/>
          </p:cNvSpPr>
          <p:nvPr>
            <p:ph type="sldNum"/>
          </p:nvPr>
        </p:nvSpPr>
        <p:spPr>
          <a:xfrm>
            <a:off x="4278960" y="10157400"/>
            <a:ext cx="3280680" cy="534240"/>
          </a:xfrm>
          <a:prstGeom prst="rect">
            <a:avLst/>
          </a:prstGeom>
        </p:spPr>
        <p:txBody>
          <a:bodyPr lIns="0" tIns="0" rIns="0" bIns="0" anchor="b"/>
          <a:lstStyle/>
          <a:p>
            <a:pPr algn="r"/>
            <a:fld id="{73A7A85E-4E2C-4DF1-94DF-1992792D0717}" type="slidenum">
              <a:rPr lang="en-AU" sz="1400" b="0" strike="noStrike" spc="-1">
                <a:solidFill>
                  <a:srgbClr val="000000"/>
                </a:solidFill>
                <a:uFill>
                  <a:solidFill>
                    <a:srgbClr val="FFFFFF"/>
                  </a:solidFill>
                </a:uFill>
                <a:latin typeface="Times New Roman"/>
              </a:rPr>
              <a:t>‹#›</a:t>
            </a:fld>
            <a:endParaRPr lang="en-AU"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2947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DCEE067-9818-415B-ADEE-8C7BE21CECB7}" type="slidenum">
              <a:rPr lang="en-AU" sz="1200" b="0" strike="noStrike" spc="-1">
                <a:solidFill>
                  <a:srgbClr val="000000"/>
                </a:solidFill>
                <a:uFill>
                  <a:solidFill>
                    <a:srgbClr val="FFFFFF"/>
                  </a:solidFill>
                </a:uFill>
                <a:latin typeface="Arial"/>
                <a:ea typeface="ＭＳ Ｐゴシック"/>
              </a:rPr>
              <a:t>2</a:t>
            </a:fld>
            <a:endParaRPr lang="en-AU" sz="1800" b="0" strike="noStrike" spc="-1">
              <a:solidFill>
                <a:srgbClr val="000000"/>
              </a:solidFill>
              <a:uFill>
                <a:solidFill>
                  <a:srgbClr val="FFFFFF"/>
                </a:solidFill>
              </a:uFill>
              <a:latin typeface="Arial"/>
            </a:endParaRPr>
          </a:p>
        </p:txBody>
      </p:sp>
      <p:sp>
        <p:nvSpPr>
          <p:cNvPr id="610" name="PlaceHolder 2"/>
          <p:cNvSpPr>
            <a:spLocks noGrp="1"/>
          </p:cNvSpPr>
          <p:nvPr>
            <p:ph type="body"/>
          </p:nvPr>
        </p:nvSpPr>
        <p:spPr>
          <a:xfrm>
            <a:off x="777960" y="4776840"/>
            <a:ext cx="6217560" cy="4525200"/>
          </a:xfrm>
          <a:prstGeom prst="rect">
            <a:avLst/>
          </a:prstGeom>
        </p:spPr>
        <p:txBody>
          <a:bodyPr lIns="0" tIns="0" rIns="0" bIns="0" anchor="ctr"/>
          <a:lstStyle/>
          <a:p>
            <a:endParaRPr lang="en-AU"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8765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2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666315-2493-4CD5-88C0-EEF896018A58}" type="slidenum">
              <a:rPr lang="en-AU" sz="1200" b="0" strike="noStrike" spc="-1">
                <a:solidFill>
                  <a:srgbClr val="000000"/>
                </a:solidFill>
                <a:uFill>
                  <a:solidFill>
                    <a:srgbClr val="FFFFFF"/>
                  </a:solidFill>
                </a:uFill>
                <a:latin typeface="Arial"/>
                <a:ea typeface="ＭＳ Ｐゴシック"/>
              </a:rPr>
              <a:t>14</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7977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Explain the difference between using a program (e.g. powerpoint) which has a huge set of commands in-built</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versus</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Running individual commands which all together can be very powerful</a:t>
            </a:r>
          </a:p>
        </p:txBody>
      </p:sp>
      <p:sp>
        <p:nvSpPr>
          <p:cNvPr id="63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38531A-B733-43D1-BFC0-5B51B8D572D4}" type="slidenum">
              <a:rPr lang="en-AU" sz="1200" b="0" strike="noStrike" spc="-1">
                <a:solidFill>
                  <a:srgbClr val="000000"/>
                </a:solidFill>
                <a:uFill>
                  <a:solidFill>
                    <a:srgbClr val="FFFFFF"/>
                  </a:solidFill>
                </a:uFill>
                <a:latin typeface="Arial"/>
                <a:ea typeface="ＭＳ Ｐゴシック"/>
              </a:rPr>
              <a:t>15</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9277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There are also conventions – the community of Linux developers got together and said “let’s do it like this.” Like all conventions, there are plenty to choose from.</a:t>
            </a:r>
          </a:p>
        </p:txBody>
      </p:sp>
      <p:sp>
        <p:nvSpPr>
          <p:cNvPr id="63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62457E2-6149-43AA-B9E6-909A0ABCA3F5}" type="slidenum">
              <a:rPr lang="en-AU" sz="1200" b="0" strike="noStrike" spc="-1">
                <a:solidFill>
                  <a:srgbClr val="000000"/>
                </a:solidFill>
                <a:uFill>
                  <a:solidFill>
                    <a:srgbClr val="FFFFFF"/>
                  </a:solidFill>
                </a:uFill>
                <a:latin typeface="Arial"/>
                <a:ea typeface="ＭＳ Ｐゴシック"/>
              </a:rPr>
              <a:t>18</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5664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There are also conventions – the community of Linux developers got together and said “let’s do it like this.” Like all conventions, there are plenty to choose from.</a:t>
            </a:r>
          </a:p>
        </p:txBody>
      </p:sp>
      <p:sp>
        <p:nvSpPr>
          <p:cNvPr id="63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2280E1-28F7-4490-9073-9005FA93884F}" type="slidenum">
              <a:rPr lang="en-AU" sz="1200" b="0" strike="noStrike" spc="-1">
                <a:solidFill>
                  <a:srgbClr val="000000"/>
                </a:solidFill>
                <a:uFill>
                  <a:solidFill>
                    <a:srgbClr val="FFFFFF"/>
                  </a:solidFill>
                </a:uFill>
                <a:latin typeface="Arial"/>
                <a:ea typeface="ＭＳ Ｐゴシック"/>
              </a:rPr>
              <a:t>19</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6034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3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9D8E24-6505-4C8D-9E06-54621CEEF3B6}" type="slidenum">
              <a:rPr lang="en-AU" sz="1200" b="0" strike="noStrike" spc="-1">
                <a:solidFill>
                  <a:srgbClr val="000000"/>
                </a:solidFill>
                <a:uFill>
                  <a:solidFill>
                    <a:srgbClr val="FFFFFF"/>
                  </a:solidFill>
                </a:uFill>
                <a:latin typeface="Arial"/>
                <a:ea typeface="ＭＳ Ｐゴシック"/>
              </a:rPr>
              <a:t>22</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431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3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4EB99D-ECC0-4B45-8E04-210F461074DD}" type="slidenum">
              <a:rPr lang="en-AU" sz="1200" b="0" strike="noStrike" spc="-1">
                <a:solidFill>
                  <a:srgbClr val="000000"/>
                </a:solidFill>
                <a:uFill>
                  <a:solidFill>
                    <a:srgbClr val="FFFFFF"/>
                  </a:solidFill>
                </a:uFill>
                <a:latin typeface="Arial"/>
                <a:ea typeface="ＭＳ Ｐゴシック"/>
              </a:rPr>
              <a:t>25</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1769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The concept of a working directory is there in every program, but you often don’t realise it under windows.</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Directories are the de-facto way of managing and organising data in Linux. Making your HPC life easy will in a large part depend on keeping files and directories clean. Many of you have already learned this lesson on windows. This module is intended to give you to tools to do the same thing.</a:t>
            </a:r>
          </a:p>
        </p:txBody>
      </p:sp>
      <p:sp>
        <p:nvSpPr>
          <p:cNvPr id="64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2C10FC-BD8E-4E2E-AD30-F139C275F927}" type="slidenum">
              <a:rPr lang="en-AU" sz="1200" b="0" strike="noStrike" spc="-1">
                <a:solidFill>
                  <a:srgbClr val="000000"/>
                </a:solidFill>
                <a:uFill>
                  <a:solidFill>
                    <a:srgbClr val="FFFFFF"/>
                  </a:solidFill>
                </a:uFill>
                <a:latin typeface="Arial"/>
                <a:ea typeface="ＭＳ Ｐゴシック"/>
              </a:rPr>
              <a:t>26</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17558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A directory is a container for files and other directories. There’s lots of ways to visualise it, but a common one is as a tree view. Another is as a graph of boxes, with arrows representing directories. And yet another is as stacked boxes one within another.</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One of the things that a directory can contain is other directories. </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[Introduce the notation – closed and open directories.]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Question 1: What is the contents of the directory called “/”</a:t>
            </a:r>
          </a:p>
          <a:p>
            <a:r>
              <a:rPr lang="en-AU" sz="2000" b="0" strike="noStrike" spc="-1">
                <a:solidFill>
                  <a:srgbClr val="000000"/>
                </a:solidFill>
                <a:uFill>
                  <a:solidFill>
                    <a:srgbClr val="FFFFFF"/>
                  </a:solidFill>
                </a:uFill>
                <a:latin typeface="Arial"/>
              </a:rPr>
              <a:t>Answer: ac3, bin, etc, home, usr</a:t>
            </a:r>
          </a:p>
          <a:p>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[Here is where we bring up absolute and relative paths.]</a:t>
            </a:r>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[Make note of case sensitivity.]</a:t>
            </a:r>
            <a:endParaRPr lang="en-AU" sz="2000" b="0" strike="noStrike" spc="-1">
              <a:solidFill>
                <a:srgbClr val="000000"/>
              </a:solidFill>
              <a:uFill>
                <a:solidFill>
                  <a:srgbClr val="FFFFFF"/>
                </a:solidFill>
              </a:uFill>
              <a:latin typeface="Arial"/>
            </a:endParaRPr>
          </a:p>
        </p:txBody>
      </p:sp>
      <p:sp>
        <p:nvSpPr>
          <p:cNvPr id="64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530608-2585-48AF-9B04-8B1D866B3CC7}" type="slidenum">
              <a:rPr lang="en-AU" sz="1200" b="0" strike="noStrike" spc="-1">
                <a:solidFill>
                  <a:srgbClr val="000000"/>
                </a:solidFill>
                <a:uFill>
                  <a:solidFill>
                    <a:srgbClr val="FFFFFF"/>
                  </a:solidFill>
                </a:uFill>
                <a:latin typeface="Arial"/>
                <a:ea typeface="ＭＳ Ｐゴシック"/>
              </a:rPr>
              <a:t>27</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1499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Opening the home directory, we can see the contents (there will be more in real life).</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[Introduce the notion of a PATH.]</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
        <p:nvSpPr>
          <p:cNvPr id="6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6585B13-D2D1-412B-AC1E-2E75EFAEFC28}" type="slidenum">
              <a:rPr lang="en-AU" sz="1200" b="0" strike="noStrike" spc="-1">
                <a:solidFill>
                  <a:srgbClr val="000000"/>
                </a:solidFill>
                <a:uFill>
                  <a:solidFill>
                    <a:srgbClr val="FFFFFF"/>
                  </a:solidFill>
                </a:uFill>
                <a:latin typeface="Arial"/>
                <a:ea typeface="ＭＳ Ｐゴシック"/>
              </a:rPr>
              <a:t>28</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1845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You can also put files into a directory.</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Every file on your computer has a unique name (it starts with a /, and tells you exactly where the file lives).</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Note that files can have the same name, as long as they are in different directories.</a:t>
            </a:r>
          </a:p>
        </p:txBody>
      </p:sp>
      <p:sp>
        <p:nvSpPr>
          <p:cNvPr id="64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1B544A-07DD-4530-A07E-84C9902E8946}" type="slidenum">
              <a:rPr lang="en-AU" sz="1200" b="0" strike="noStrike" spc="-1">
                <a:solidFill>
                  <a:srgbClr val="000000"/>
                </a:solidFill>
                <a:uFill>
                  <a:solidFill>
                    <a:srgbClr val="FFFFFF"/>
                  </a:solidFill>
                </a:uFill>
                <a:latin typeface="Arial"/>
                <a:ea typeface="ＭＳ Ｐゴシック"/>
              </a:rPr>
              <a:t>29</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05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6A5E3E-1C93-40F4-894F-1080EFBF54BE}" type="slidenum">
              <a:rPr lang="en-AU" sz="1200" b="0" strike="noStrike" spc="-1">
                <a:solidFill>
                  <a:srgbClr val="000000"/>
                </a:solidFill>
                <a:uFill>
                  <a:solidFill>
                    <a:srgbClr val="FFFFFF"/>
                  </a:solidFill>
                </a:uFill>
                <a:latin typeface="Arial"/>
                <a:ea typeface="ＭＳ Ｐゴシック"/>
              </a:rPr>
              <a:t>3</a:t>
            </a:fld>
            <a:endParaRPr lang="en-AU" sz="1800" b="0" strike="noStrike" spc="-1">
              <a:solidFill>
                <a:srgbClr val="000000"/>
              </a:solidFill>
              <a:uFill>
                <a:solidFill>
                  <a:srgbClr val="FFFFFF"/>
                </a:solidFill>
              </a:uFill>
              <a:latin typeface="Arial"/>
            </a:endParaRPr>
          </a:p>
        </p:txBody>
      </p:sp>
      <p:sp>
        <p:nvSpPr>
          <p:cNvPr id="612" name="PlaceHolder 2"/>
          <p:cNvSpPr>
            <a:spLocks noGrp="1"/>
          </p:cNvSpPr>
          <p:nvPr>
            <p:ph type="body"/>
          </p:nvPr>
        </p:nvSpPr>
        <p:spPr>
          <a:xfrm>
            <a:off x="777960" y="4776840"/>
            <a:ext cx="6217560" cy="4525200"/>
          </a:xfrm>
          <a:prstGeom prst="rect">
            <a:avLst/>
          </a:prstGeom>
        </p:spPr>
        <p:txBody>
          <a:bodyPr lIns="0" tIns="0" rIns="0" bIns="0" anchor="ctr"/>
          <a:lstStyle/>
          <a:p>
            <a:r>
              <a:rPr lang="en-AU" sz="1200" b="1" strike="noStrike" spc="-1">
                <a:solidFill>
                  <a:srgbClr val="000000"/>
                </a:solidFill>
                <a:uFill>
                  <a:solidFill>
                    <a:srgbClr val="FFFFFF"/>
                  </a:solidFill>
                </a:uFill>
                <a:latin typeface="+mn-lt"/>
                <a:ea typeface="+mn-ea"/>
              </a:rPr>
              <a:t> Who is this course for?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This is a two day general introductory course for researchers and PhD students who have never used high performance computing before or have had only limited exposure. It assumes only basic Windows competence (W.I.M.P.), and will teach participants how to interact via the command line, move data between different locations and prepare and run it through the HPC facilities. It will be delivered in a small group workshop including presentations and hands-on exercises with tutors.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a:t>
            </a:r>
            <a:r>
              <a:rPr lang="en-AU" sz="1200" b="1" strike="noStrike" spc="-1">
                <a:solidFill>
                  <a:srgbClr val="000000"/>
                </a:solidFill>
                <a:uFill>
                  <a:solidFill>
                    <a:srgbClr val="FFFFFF"/>
                  </a:solidFill>
                </a:uFill>
                <a:latin typeface="+mn-lt"/>
                <a:ea typeface="+mn-ea"/>
              </a:rPr>
              <a:t>Shell competence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connect to the Intersect HPC facility by connecting/establishing a session in a command line environment using a Linux shell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the basics of using Putty and Secure Shell (SSH) to log in to the HPC machine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the basics of how a shell works (commands, arguments)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navigate and create a directory hierarchy using Bourne Again Shell (BASH) commands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inspect and summarise the contents of files using BASH commands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save the output of commands, and how to link commands together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1" strike="noStrike" spc="-1">
                <a:solidFill>
                  <a:srgbClr val="000000"/>
                </a:solidFill>
                <a:uFill>
                  <a:solidFill>
                    <a:srgbClr val="FFFFFF"/>
                  </a:solidFill>
                </a:uFill>
                <a:latin typeface="+mn-lt"/>
                <a:ea typeface="+mn-ea"/>
              </a:rPr>
              <a:t>Data Handling for HPC usage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transfer data to and from the HPC machine.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perform in-situ editing of files on the HPC machine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change permissions on files and folders on the HPC machine for individual users and groups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install and configure an FTP program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navigate around local and remote folders.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transfer files between local and remote folders.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different file types: text, binary, DOS, Unix.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using Putty Secure Copy (PSCP) for bulk transfers on the command line.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how to get a dataset off the web and onto the server.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a:p>
            <a:r>
              <a:rPr lang="en-AU" sz="1200" b="1" strike="noStrike" spc="-1">
                <a:solidFill>
                  <a:srgbClr val="000000"/>
                </a:solidFill>
                <a:uFill>
                  <a:solidFill>
                    <a:srgbClr val="FFFFFF"/>
                  </a:solidFill>
                </a:uFill>
                <a:latin typeface="+mn-lt"/>
                <a:ea typeface="+mn-ea"/>
              </a:rPr>
              <a:t>Using the HPC to run jobs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manage jobs on the HPC machine using Portable Batch System (PBS)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understand the disk partitions, properties and when to use them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write job scripts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submit and delete jobs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understand some PBS environment variables </a:t>
            </a:r>
            <a:endParaRPr lang="en-AU" sz="2000" b="0" strike="noStrike" spc="-1">
              <a:solidFill>
                <a:srgbClr val="000000"/>
              </a:solidFill>
              <a:uFill>
                <a:solidFill>
                  <a:srgbClr val="FFFFFF"/>
                </a:solidFill>
              </a:uFill>
              <a:latin typeface="Arial"/>
            </a:endParaRPr>
          </a:p>
          <a:p>
            <a:r>
              <a:rPr lang="en-AU" sz="1200" b="0" strike="noStrike" spc="-1">
                <a:solidFill>
                  <a:srgbClr val="000000"/>
                </a:solidFill>
                <a:uFill>
                  <a:solidFill>
                    <a:srgbClr val="FFFFFF"/>
                  </a:solidFill>
                </a:uFill>
                <a:latin typeface="+mn-lt"/>
                <a:ea typeface="+mn-ea"/>
              </a:rPr>
              <a:t> understand machine limits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5832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[Make note of C: D: vs just /….]</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
        <p:nvSpPr>
          <p:cNvPr id="64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1355C0B-E87A-4E10-B9E4-D79048C08E71}" type="slidenum">
              <a:rPr lang="en-AU" sz="1200" b="0" strike="noStrike" spc="-1">
                <a:solidFill>
                  <a:srgbClr val="000000"/>
                </a:solidFill>
                <a:uFill>
                  <a:solidFill>
                    <a:srgbClr val="FFFFFF"/>
                  </a:solidFill>
                </a:uFill>
                <a:latin typeface="Arial"/>
                <a:ea typeface="ＭＳ Ｐゴシック"/>
              </a:rPr>
              <a:t>30</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2314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5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5B0967-40FC-4E20-8C5C-24F06AB68EC5}" type="slidenum">
              <a:rPr lang="en-AU" sz="1200" b="0" strike="noStrike" spc="-1">
                <a:solidFill>
                  <a:srgbClr val="000000"/>
                </a:solidFill>
                <a:uFill>
                  <a:solidFill>
                    <a:srgbClr val="FFFFFF"/>
                  </a:solidFill>
                </a:uFill>
                <a:latin typeface="Arial"/>
                <a:ea typeface="ＭＳ Ｐゴシック"/>
              </a:rPr>
              <a:t>31</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07450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5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C29F3B-B859-4CA5-8F83-ADE267218A54}" type="slidenum">
              <a:rPr lang="en-AU" sz="1200" b="0" strike="noStrike" spc="-1">
                <a:solidFill>
                  <a:srgbClr val="000000"/>
                </a:solidFill>
                <a:uFill>
                  <a:solidFill>
                    <a:srgbClr val="FFFFFF"/>
                  </a:solidFill>
                </a:uFill>
                <a:latin typeface="Arial"/>
                <a:ea typeface="ＭＳ Ｐゴシック"/>
              </a:rPr>
              <a:t>32</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70444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Make note of C: D: vs just /….</a:t>
            </a:r>
          </a:p>
          <a:p>
            <a:endParaRPr lang="en-AU" sz="2000" b="0" strike="noStrike" spc="-1">
              <a:solidFill>
                <a:srgbClr val="000000"/>
              </a:solidFill>
              <a:uFill>
                <a:solidFill>
                  <a:srgbClr val="FFFFFF"/>
                </a:solidFill>
              </a:uFill>
              <a:latin typeface="Arial"/>
            </a:endParaRPr>
          </a:p>
        </p:txBody>
      </p:sp>
      <p:sp>
        <p:nvSpPr>
          <p:cNvPr id="65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7A0593-0961-4670-B758-2FAFC1561B15}" type="slidenum">
              <a:rPr lang="en-AU" sz="1200" b="0" strike="noStrike" spc="-1">
                <a:solidFill>
                  <a:srgbClr val="000000"/>
                </a:solidFill>
                <a:uFill>
                  <a:solidFill>
                    <a:srgbClr val="FFFFFF"/>
                  </a:solidFill>
                </a:uFill>
                <a:latin typeface="Arial"/>
                <a:ea typeface="ＭＳ Ｐゴシック"/>
              </a:rPr>
              <a:t>34</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1323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[Keep asking the question and click three times.]</a:t>
            </a:r>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 - what is the answer to “what is inside ‘file one?”</a:t>
            </a:r>
          </a:p>
          <a:p>
            <a:r>
              <a:rPr lang="en-AU" sz="2000" b="0" strike="noStrike" spc="-1">
                <a:solidFill>
                  <a:srgbClr val="000000"/>
                </a:solidFill>
                <a:uFill>
                  <a:solidFill>
                    <a:srgbClr val="FFFFFF"/>
                  </a:solidFill>
                </a:uFill>
                <a:latin typeface="Arial"/>
              </a:rPr>
              <a:t> - it depends on the answer to “what directory am I in?”</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[Here is where we bring up absolute and relative paths.]</a:t>
            </a:r>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[Make note of case sensitivity. ]</a:t>
            </a:r>
            <a:endParaRPr lang="en-AU" sz="2000" b="0" strike="noStrike" spc="-1">
              <a:solidFill>
                <a:srgbClr val="000000"/>
              </a:solidFill>
              <a:uFill>
                <a:solidFill>
                  <a:srgbClr val="FFFFFF"/>
                </a:solidFill>
              </a:uFill>
              <a:latin typeface="Arial"/>
            </a:endParaRPr>
          </a:p>
        </p:txBody>
      </p:sp>
      <p:sp>
        <p:nvSpPr>
          <p:cNvPr id="65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86F3095-2CFE-4A81-876C-A6C9309CA2F2}" type="slidenum">
              <a:rPr lang="en-AU" sz="1200" b="0" strike="noStrike" spc="-1">
                <a:solidFill>
                  <a:srgbClr val="000000"/>
                </a:solidFill>
                <a:uFill>
                  <a:solidFill>
                    <a:srgbClr val="FFFFFF"/>
                  </a:solidFill>
                </a:uFill>
                <a:latin typeface="Arial"/>
                <a:ea typeface="ＭＳ Ｐゴシック"/>
              </a:rPr>
              <a:t>36</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94470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5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242DBD-4250-431D-AE34-47F1F1458696}" type="slidenum">
              <a:rPr lang="en-AU" sz="1200" b="0" strike="noStrike" spc="-1">
                <a:solidFill>
                  <a:srgbClr val="000000"/>
                </a:solidFill>
                <a:uFill>
                  <a:solidFill>
                    <a:srgbClr val="FFFFFF"/>
                  </a:solidFill>
                </a:uFill>
                <a:latin typeface="Arial"/>
                <a:ea typeface="ＭＳ Ｐゴシック"/>
              </a:rPr>
              <a:t>37</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88462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The path/to/new/directory has a very special property: path, path/to and path/to/new all have to exist, but path/to/new/directory must not exist.</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[***JOE: FIX THIS***]</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
        <p:nvSpPr>
          <p:cNvPr id="66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8CED920-05E7-42D8-AC5E-A66B6E693D5A}" type="slidenum">
              <a:rPr lang="en-AU" sz="1200" b="0" strike="noStrike" spc="-1">
                <a:solidFill>
                  <a:srgbClr val="000000"/>
                </a:solidFill>
                <a:uFill>
                  <a:solidFill>
                    <a:srgbClr val="FFFFFF"/>
                  </a:solidFill>
                </a:uFill>
                <a:latin typeface="Arial"/>
                <a:ea typeface="ＭＳ Ｐゴシック"/>
              </a:rPr>
              <a:t>39</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43063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6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19B60E1-8FA5-4B9F-932E-8B2B8E96FDA3}" type="slidenum">
              <a:rPr lang="en-AU" sz="1200" b="0" strike="noStrike" spc="-1">
                <a:solidFill>
                  <a:srgbClr val="000000"/>
                </a:solidFill>
                <a:uFill>
                  <a:solidFill>
                    <a:srgbClr val="FFFFFF"/>
                  </a:solidFill>
                </a:uFill>
                <a:latin typeface="Arial"/>
                <a:ea typeface="ＭＳ Ｐゴシック"/>
              </a:rPr>
              <a:t>40</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5303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6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472CCA-D792-4D1F-A4FF-81CBAA23480C}" type="slidenum">
              <a:rPr lang="en-AU" sz="1200" b="0" strike="noStrike" spc="-1">
                <a:solidFill>
                  <a:srgbClr val="000000"/>
                </a:solidFill>
                <a:uFill>
                  <a:solidFill>
                    <a:srgbClr val="FFFFFF"/>
                  </a:solidFill>
                </a:uFill>
                <a:latin typeface="Arial"/>
                <a:ea typeface="ＭＳ Ｐゴシック"/>
              </a:rPr>
              <a:t>43</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1225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6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35478FC-609D-483E-931F-4B8A11A50B76}" type="slidenum">
              <a:rPr lang="en-AU" sz="1200" b="0" strike="noStrike" spc="-1">
                <a:solidFill>
                  <a:srgbClr val="000000"/>
                </a:solidFill>
                <a:uFill>
                  <a:solidFill>
                    <a:srgbClr val="FFFFFF"/>
                  </a:solidFill>
                </a:uFill>
                <a:latin typeface="Arial"/>
                <a:ea typeface="ＭＳ Ｐゴシック"/>
              </a:rPr>
              <a:t>45</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7251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A00DF2-AF23-4C9B-A034-B09026DD8C84}" type="slidenum">
              <a:rPr lang="en-AU" sz="1200" b="0" strike="noStrike" spc="-1">
                <a:solidFill>
                  <a:srgbClr val="000000"/>
                </a:solidFill>
                <a:uFill>
                  <a:solidFill>
                    <a:srgbClr val="FFFFFF"/>
                  </a:solidFill>
                </a:uFill>
                <a:latin typeface="Arial"/>
                <a:ea typeface="ＭＳ Ｐゴシック"/>
              </a:rPr>
              <a:t>4</a:t>
            </a:fld>
            <a:endParaRPr lang="en-AU" sz="1800" b="0" strike="noStrike" spc="-1">
              <a:solidFill>
                <a:srgbClr val="000000"/>
              </a:solidFill>
              <a:uFill>
                <a:solidFill>
                  <a:srgbClr val="FFFFFF"/>
                </a:solidFill>
              </a:uFill>
              <a:latin typeface="Arial"/>
            </a:endParaRPr>
          </a:p>
        </p:txBody>
      </p:sp>
      <p:sp>
        <p:nvSpPr>
          <p:cNvPr id="614" name="PlaceHolder 2"/>
          <p:cNvSpPr>
            <a:spLocks noGrp="1"/>
          </p:cNvSpPr>
          <p:nvPr>
            <p:ph type="body"/>
          </p:nvPr>
        </p:nvSpPr>
        <p:spPr>
          <a:xfrm>
            <a:off x="777960" y="4776840"/>
            <a:ext cx="6217560" cy="4525200"/>
          </a:xfrm>
          <a:prstGeom prst="rect">
            <a:avLst/>
          </a:prstGeom>
        </p:spPr>
        <p:txBody>
          <a:bodyPr lIns="0" tIns="0" rIns="0" bIns="0" anchor="ctr"/>
          <a:lstStyle/>
          <a:p>
            <a:endParaRPr lang="en-AU"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89068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6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2AE7DC-EC81-4C5C-A1BD-988A3539DDAF}" type="slidenum">
              <a:rPr lang="en-AU" sz="1200" b="0" strike="noStrike" spc="-1">
                <a:solidFill>
                  <a:srgbClr val="000000"/>
                </a:solidFill>
                <a:uFill>
                  <a:solidFill>
                    <a:srgbClr val="FFFFFF"/>
                  </a:solidFill>
                </a:uFill>
                <a:latin typeface="Arial"/>
                <a:ea typeface="ＭＳ Ｐゴシック"/>
              </a:rPr>
              <a:t>46</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28214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[Make note about the philosophy again – smaller number of concepts – this time console and keyboard are just files. Flexible, but confusing.]</a:t>
            </a:r>
            <a:endParaRPr lang="en-AU" sz="2000" b="0" strike="noStrike" spc="-1">
              <a:solidFill>
                <a:srgbClr val="000000"/>
              </a:solidFill>
              <a:uFill>
                <a:solidFill>
                  <a:srgbClr val="FFFFFF"/>
                </a:solidFill>
              </a:uFill>
              <a:latin typeface="Arial"/>
            </a:endParaRPr>
          </a:p>
        </p:txBody>
      </p:sp>
      <p:sp>
        <p:nvSpPr>
          <p:cNvPr id="67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925256C-D2A1-4562-90C1-B51E92EDECD1}" type="slidenum">
              <a:rPr lang="en-AU" sz="1200" b="0" strike="noStrike" spc="-1">
                <a:solidFill>
                  <a:srgbClr val="000000"/>
                </a:solidFill>
                <a:uFill>
                  <a:solidFill>
                    <a:srgbClr val="FFFFFF"/>
                  </a:solidFill>
                </a:uFill>
                <a:latin typeface="Arial"/>
                <a:ea typeface="ＭＳ Ｐゴシック"/>
              </a:rPr>
              <a:t>47</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52761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Can write to other places if it wants to, but every Linux program has access to STDIN, STDOUT and STDERR</a:t>
            </a:r>
          </a:p>
        </p:txBody>
      </p:sp>
      <p:sp>
        <p:nvSpPr>
          <p:cNvPr id="67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9A4911-8D89-41B4-B7F1-B5723838DEF4}" type="slidenum">
              <a:rPr lang="en-AU" sz="1200" b="0" strike="noStrike" spc="-1">
                <a:solidFill>
                  <a:srgbClr val="000000"/>
                </a:solidFill>
                <a:uFill>
                  <a:solidFill>
                    <a:srgbClr val="FFFFFF"/>
                  </a:solidFill>
                </a:uFill>
                <a:latin typeface="Arial"/>
                <a:ea typeface="ＭＳ Ｐゴシック"/>
              </a:rPr>
              <a:t>48</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249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7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9A4D706-7B90-4CB7-B698-41E059333D51}" type="slidenum">
              <a:rPr lang="en-AU" sz="1200" b="0" strike="noStrike" spc="-1">
                <a:solidFill>
                  <a:srgbClr val="000000"/>
                </a:solidFill>
                <a:uFill>
                  <a:solidFill>
                    <a:srgbClr val="FFFFFF"/>
                  </a:solidFill>
                </a:uFill>
                <a:latin typeface="Arial"/>
                <a:ea typeface="ＭＳ Ｐゴシック"/>
              </a:rPr>
              <a:t>49</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37311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7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BF6E73-9E72-4B31-9515-C62A0D61FD1E}" type="slidenum">
              <a:rPr lang="en-AU" sz="1200" b="0" strike="noStrike" spc="-1">
                <a:solidFill>
                  <a:srgbClr val="000000"/>
                </a:solidFill>
                <a:uFill>
                  <a:solidFill>
                    <a:srgbClr val="FFFFFF"/>
                  </a:solidFill>
                </a:uFill>
                <a:latin typeface="Arial"/>
                <a:ea typeface="ＭＳ Ｐゴシック"/>
              </a:rPr>
              <a:t>50</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1782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Won’t overwrite the file, but rather append.</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[Mention &lt; as well.]</a:t>
            </a:r>
            <a:endParaRPr lang="en-AU" sz="2000" b="0" strike="noStrike" spc="-1">
              <a:solidFill>
                <a:srgbClr val="000000"/>
              </a:solidFill>
              <a:uFill>
                <a:solidFill>
                  <a:srgbClr val="FFFFFF"/>
                </a:solidFill>
              </a:uFill>
              <a:latin typeface="Arial"/>
            </a:endParaRPr>
          </a:p>
        </p:txBody>
      </p:sp>
      <p:sp>
        <p:nvSpPr>
          <p:cNvPr id="67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42ACCC-F575-49DE-BCED-508790833E82}" type="slidenum">
              <a:rPr lang="en-AU" sz="1200" b="0" strike="noStrike" spc="-1">
                <a:solidFill>
                  <a:srgbClr val="000000"/>
                </a:solidFill>
                <a:uFill>
                  <a:solidFill>
                    <a:srgbClr val="FFFFFF"/>
                  </a:solidFill>
                </a:uFill>
                <a:latin typeface="Arial"/>
                <a:ea typeface="ＭＳ Ｐゴシック"/>
              </a:rPr>
              <a:t>51</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7206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This is the glue that allows lots of little programs to work together.</a:t>
            </a:r>
          </a:p>
        </p:txBody>
      </p:sp>
      <p:sp>
        <p:nvSpPr>
          <p:cNvPr id="68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F6311B-A97B-4FD9-A511-6113A4271FAF}" type="slidenum">
              <a:rPr lang="en-AU" sz="1200" b="0" strike="noStrike" spc="-1">
                <a:solidFill>
                  <a:srgbClr val="000000"/>
                </a:solidFill>
                <a:uFill>
                  <a:solidFill>
                    <a:srgbClr val="FFFFFF"/>
                  </a:solidFill>
                </a:uFill>
                <a:latin typeface="Arial"/>
                <a:ea typeface="ＭＳ Ｐゴシック"/>
              </a:rPr>
              <a:t>52</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4226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8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67E93E-9147-414A-B84B-8DA232C971CC}" type="slidenum">
              <a:rPr lang="en-AU" sz="1200" b="0" strike="noStrike" spc="-1">
                <a:solidFill>
                  <a:srgbClr val="000000"/>
                </a:solidFill>
                <a:uFill>
                  <a:solidFill>
                    <a:srgbClr val="FFFFFF"/>
                  </a:solidFill>
                </a:uFill>
                <a:latin typeface="Arial"/>
                <a:ea typeface="ＭＳ Ｐゴシック"/>
              </a:rPr>
              <a:t>53</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0173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8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02BC4ED-8263-4B6E-8030-E82B65E4C602}" type="slidenum">
              <a:rPr lang="en-AU" sz="1200" b="0" strike="noStrike" spc="-1">
                <a:solidFill>
                  <a:srgbClr val="000000"/>
                </a:solidFill>
                <a:uFill>
                  <a:solidFill>
                    <a:srgbClr val="FFFFFF"/>
                  </a:solidFill>
                </a:uFill>
                <a:latin typeface="Arial"/>
                <a:ea typeface="ＭＳ Ｐゴシック"/>
              </a:rPr>
              <a:t>54</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22690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The encoded aspect in there are variables, and the operating system will manage them for you.</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The convention part is that one of the variables is called PATH, and that is where most things (e.g. shells like BASH) will look for programs to run.</a:t>
            </a:r>
          </a:p>
        </p:txBody>
      </p:sp>
      <p:sp>
        <p:nvSpPr>
          <p:cNvPr id="68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06E2D97-ED46-4667-9266-D934B83A8F68}" type="slidenum">
              <a:rPr lang="en-AU" sz="1200" b="0" strike="noStrike" spc="-1">
                <a:solidFill>
                  <a:srgbClr val="000000"/>
                </a:solidFill>
                <a:uFill>
                  <a:solidFill>
                    <a:srgbClr val="FFFFFF"/>
                  </a:solidFill>
                </a:uFill>
                <a:latin typeface="Arial"/>
                <a:ea typeface="ＭＳ Ｐゴシック"/>
              </a:rPr>
              <a:t>55</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8166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DFE12AE-5EB5-49B7-9609-517466BE32C0}" type="slidenum">
              <a:rPr lang="en-AU" sz="1200" b="0" strike="noStrike" spc="-1">
                <a:solidFill>
                  <a:srgbClr val="000000"/>
                </a:solidFill>
                <a:uFill>
                  <a:solidFill>
                    <a:srgbClr val="FFFFFF"/>
                  </a:solidFill>
                </a:uFill>
                <a:latin typeface="Arial"/>
                <a:ea typeface="ＭＳ Ｐゴシック"/>
              </a:rPr>
              <a:t>5</a:t>
            </a:fld>
            <a:endParaRPr lang="en-AU" sz="1800" b="0" strike="noStrike" spc="-1">
              <a:solidFill>
                <a:srgbClr val="000000"/>
              </a:solidFill>
              <a:uFill>
                <a:solidFill>
                  <a:srgbClr val="FFFFFF"/>
                </a:solidFill>
              </a:uFill>
              <a:latin typeface="Arial"/>
            </a:endParaRPr>
          </a:p>
        </p:txBody>
      </p:sp>
      <p:sp>
        <p:nvSpPr>
          <p:cNvPr id="616" name="PlaceHolder 2"/>
          <p:cNvSpPr>
            <a:spLocks noGrp="1"/>
          </p:cNvSpPr>
          <p:nvPr>
            <p:ph type="body"/>
          </p:nvPr>
        </p:nvSpPr>
        <p:spPr>
          <a:xfrm>
            <a:off x="777960" y="4776840"/>
            <a:ext cx="6217560" cy="4525200"/>
          </a:xfrm>
          <a:prstGeom prst="rect">
            <a:avLst/>
          </a:prstGeom>
        </p:spPr>
        <p:txBody>
          <a:bodyPr lIns="0" tIns="0" rIns="0" bIns="0" anchor="ctr"/>
          <a:lstStyle/>
          <a:p>
            <a:r>
              <a:rPr lang="en-AU" sz="2000" b="0" strike="noStrike" spc="-1">
                <a:solidFill>
                  <a:srgbClr val="000000"/>
                </a:solidFill>
                <a:uFill>
                  <a:solidFill>
                    <a:srgbClr val="FFFFFF"/>
                  </a:solidFill>
                </a:uFill>
                <a:latin typeface="Arial"/>
              </a:rPr>
              <a:t>Explain about SSH &amp; Telnet, and explain what the Putty client is used for</a:t>
            </a:r>
          </a:p>
        </p:txBody>
      </p:sp>
    </p:spTree>
    <p:extLst>
      <p:ext uri="{BB962C8B-B14F-4D97-AF65-F5344CB8AC3E}">
        <p14:creationId xmlns:p14="http://schemas.microsoft.com/office/powerpoint/2010/main" val="1761210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Search order. First one found wins.</a:t>
            </a:r>
          </a:p>
        </p:txBody>
      </p:sp>
      <p:sp>
        <p:nvSpPr>
          <p:cNvPr id="68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0AD492-5E43-45AD-9417-B65C4FE2F2EA}" type="slidenum">
              <a:rPr lang="en-AU" sz="1200" b="0" strike="noStrike" spc="-1">
                <a:solidFill>
                  <a:srgbClr val="000000"/>
                </a:solidFill>
                <a:uFill>
                  <a:solidFill>
                    <a:srgbClr val="FFFFFF"/>
                  </a:solidFill>
                </a:uFill>
                <a:latin typeface="Arial"/>
                <a:ea typeface="ＭＳ Ｐゴシック"/>
              </a:rPr>
              <a:t>56</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04252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[Recall from very early in the module.]</a:t>
            </a:r>
            <a:endParaRPr lang="en-AU" sz="2000" b="0" strike="noStrike" spc="-1">
              <a:solidFill>
                <a:srgbClr val="000000"/>
              </a:solidFill>
              <a:uFill>
                <a:solidFill>
                  <a:srgbClr val="FFFFFF"/>
                </a:solidFill>
              </a:uFill>
              <a:latin typeface="Arial"/>
            </a:endParaRPr>
          </a:p>
        </p:txBody>
      </p:sp>
      <p:sp>
        <p:nvSpPr>
          <p:cNvPr id="69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72437E7-336E-49E5-A7E4-018C0B22892E}" type="slidenum">
              <a:rPr lang="en-AU" sz="1200" b="0" strike="noStrike" spc="-1">
                <a:solidFill>
                  <a:srgbClr val="000000"/>
                </a:solidFill>
                <a:uFill>
                  <a:solidFill>
                    <a:srgbClr val="FFFFFF"/>
                  </a:solidFill>
                </a:uFill>
                <a:latin typeface="Arial"/>
                <a:ea typeface="ＭＳ Ｐゴシック"/>
              </a:rPr>
              <a:t>57</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07421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9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944AA2B-036B-476A-8DDA-B8162B663214}" type="slidenum">
              <a:rPr lang="en-AU" sz="1200" b="0" strike="noStrike" spc="-1">
                <a:solidFill>
                  <a:srgbClr val="000000"/>
                </a:solidFill>
                <a:uFill>
                  <a:solidFill>
                    <a:srgbClr val="FFFFFF"/>
                  </a:solidFill>
                </a:uFill>
                <a:latin typeface="Arial"/>
                <a:ea typeface="ＭＳ Ｐゴシック"/>
              </a:rPr>
              <a:t>59</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07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685800" y="4343400"/>
            <a:ext cx="5485680" cy="4114080"/>
          </a:xfrm>
          <a:prstGeom prst="rect">
            <a:avLst/>
          </a:prstGeom>
        </p:spPr>
        <p:txBody>
          <a:bodyPr lIns="0" tIns="0" rIns="0" bIns="0"/>
          <a:lstStyle/>
          <a:p>
            <a:endParaRPr lang="en-AU" sz="2000" b="0" strike="noStrike" spc="-1">
              <a:solidFill>
                <a:srgbClr val="000000"/>
              </a:solidFill>
              <a:uFill>
                <a:solidFill>
                  <a:srgbClr val="FFFFFF"/>
                </a:solidFill>
              </a:uFill>
              <a:latin typeface="Arial"/>
            </a:endParaRPr>
          </a:p>
        </p:txBody>
      </p:sp>
      <p:sp>
        <p:nvSpPr>
          <p:cNvPr id="69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B97DC3-9CF7-4073-BA6A-F4436627F6F2}" type="slidenum">
              <a:rPr lang="en-AU" sz="1200" b="0" strike="noStrike" spc="-1">
                <a:solidFill>
                  <a:srgbClr val="000000"/>
                </a:solidFill>
                <a:uFill>
                  <a:solidFill>
                    <a:srgbClr val="FFFFFF"/>
                  </a:solidFill>
                </a:uFill>
                <a:latin typeface="Arial"/>
                <a:ea typeface="ＭＳ Ｐゴシック"/>
              </a:rPr>
              <a:t>61</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9238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[Instructions to the instructor are in brackets and bold]</a:t>
            </a:r>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Users may be presented with a security warning for the first time they connect from their machine (accept ssh key). They should click OK to accept.</a:t>
            </a:r>
          </a:p>
        </p:txBody>
      </p:sp>
      <p:sp>
        <p:nvSpPr>
          <p:cNvPr id="61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EF1A37-29C7-4967-A749-FCA30C30D32E}" type="slidenum">
              <a:rPr lang="en-AU" sz="1200" b="0" strike="noStrike" spc="-1">
                <a:solidFill>
                  <a:srgbClr val="000000"/>
                </a:solidFill>
                <a:uFill>
                  <a:solidFill>
                    <a:srgbClr val="FFFFFF"/>
                  </a:solidFill>
                </a:uFill>
                <a:latin typeface="Arial"/>
                <a:ea typeface="ＭＳ Ｐゴシック"/>
              </a:rPr>
              <a:t>6</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9405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85800" y="4343400"/>
            <a:ext cx="5485680" cy="4114080"/>
          </a:xfrm>
          <a:prstGeom prst="rect">
            <a:avLst/>
          </a:prstGeom>
        </p:spPr>
        <p:txBody>
          <a:bodyPr lIns="0" tIns="0" rIns="0" bIns="0"/>
          <a:lstStyle/>
          <a:p>
            <a:r>
              <a:rPr lang="en-AU" sz="2000" b="1" strike="noStrike" spc="-1">
                <a:solidFill>
                  <a:srgbClr val="000000"/>
                </a:solidFill>
                <a:uFill>
                  <a:solidFill>
                    <a:srgbClr val="FFFFFF"/>
                  </a:solidFill>
                </a:uFill>
                <a:latin typeface="Arial"/>
              </a:rPr>
              <a:t>[Instructions to the instructor are in brackets and bold]</a:t>
            </a:r>
            <a:endParaRPr lang="en-AU" sz="2000" b="0" strike="noStrike" spc="-1">
              <a:solidFill>
                <a:srgbClr val="000000"/>
              </a:solidFill>
              <a:uFill>
                <a:solidFill>
                  <a:srgbClr val="FFFFFF"/>
                </a:solidFill>
              </a:uFill>
              <a:latin typeface="Arial"/>
            </a:endParaRPr>
          </a:p>
          <a:p>
            <a:endParaRPr lang="en-AU" sz="2000" b="0" strike="noStrike" spc="-1">
              <a:solidFill>
                <a:srgbClr val="000000"/>
              </a:solidFill>
              <a:uFill>
                <a:solidFill>
                  <a:srgbClr val="FFFFFF"/>
                </a:solidFill>
              </a:uFill>
              <a:latin typeface="Arial"/>
            </a:endParaRPr>
          </a:p>
        </p:txBody>
      </p:sp>
      <p:sp>
        <p:nvSpPr>
          <p:cNvPr id="62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B454FA-37EB-4578-BEBC-E7A5FBA33B00}" type="slidenum">
              <a:rPr lang="en-AU" sz="1200" b="0" strike="noStrike" spc="-1">
                <a:solidFill>
                  <a:srgbClr val="000000"/>
                </a:solidFill>
                <a:uFill>
                  <a:solidFill>
                    <a:srgbClr val="FFFFFF"/>
                  </a:solidFill>
                </a:uFill>
                <a:latin typeface="Arial"/>
                <a:ea typeface="ＭＳ Ｐゴシック"/>
              </a:rPr>
              <a:t>7</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9114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A computer runs programs/commands. That’s what it’s for. </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A shell is a program that allows users to ask the computer to run other programs. </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On a windows system, the philosophy is that commands are big things, and you run them once to do your work. They are easy to use, but not very flexible.</a:t>
            </a:r>
          </a:p>
          <a:p>
            <a:r>
              <a:rPr lang="en-AU" sz="2000" b="0" strike="noStrike" spc="-1">
                <a:solidFill>
                  <a:srgbClr val="000000"/>
                </a:solidFill>
                <a:uFill>
                  <a:solidFill>
                    <a:srgbClr val="FFFFFF"/>
                  </a:solidFill>
                </a:uFill>
                <a:latin typeface="Arial"/>
              </a:rPr>
              <a:t>On a Linux/Unix system, the philosophy is that commands are small things that do one small thing. They are hard to use, but very flexible.</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BASH is the shell that we use, and is more or less the de-facto standard shell for Linux. </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Everything you do on the HPC system involves either telling a shell to run commands, or getting ready to tell a shell to run commands.</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When you first log in to an HPC system, you will be presented with the command prompt.</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You have already run commands before – for example when you installed this module.</a:t>
            </a:r>
          </a:p>
        </p:txBody>
      </p:sp>
      <p:sp>
        <p:nvSpPr>
          <p:cNvPr id="62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0D80C4-6DD3-448D-95D4-DFF12758F1B7}" type="slidenum">
              <a:rPr lang="en-AU" sz="1200" b="0" strike="noStrike" spc="-1">
                <a:solidFill>
                  <a:srgbClr val="000000"/>
                </a:solidFill>
                <a:uFill>
                  <a:solidFill>
                    <a:srgbClr val="FFFFFF"/>
                  </a:solidFill>
                </a:uFill>
                <a:latin typeface="Arial"/>
                <a:ea typeface="ＭＳ Ｐゴシック"/>
              </a:rPr>
              <a:t>10</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8075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This is a picture of what shells look like for me.</a:t>
            </a:r>
          </a:p>
          <a:p>
            <a:endParaRPr lang="en-AU" sz="2000" b="0" strike="noStrike" spc="-1">
              <a:solidFill>
                <a:srgbClr val="000000"/>
              </a:solidFill>
              <a:uFill>
                <a:solidFill>
                  <a:srgbClr val="FFFFFF"/>
                </a:solidFill>
              </a:uFill>
              <a:latin typeface="Arial"/>
            </a:endParaRPr>
          </a:p>
          <a:p>
            <a:r>
              <a:rPr lang="en-AU" sz="2000" b="1" strike="noStrike" spc="-1">
                <a:solidFill>
                  <a:srgbClr val="000000"/>
                </a:solidFill>
                <a:uFill>
                  <a:solidFill>
                    <a:srgbClr val="FFFFFF"/>
                  </a:solidFill>
                </a:uFill>
                <a:latin typeface="Arial"/>
              </a:rPr>
              <a:t>[Point out]</a:t>
            </a:r>
            <a:endParaRPr lang="en-AU" sz="2000" b="0" strike="noStrike" spc="-1">
              <a:solidFill>
                <a:srgbClr val="000000"/>
              </a:solidFill>
              <a:uFill>
                <a:solidFill>
                  <a:srgbClr val="FFFFFF"/>
                </a:solidFill>
              </a:uFill>
              <a:latin typeface="Arial"/>
            </a:endParaRPr>
          </a:p>
          <a:p>
            <a:pPr marL="216000" indent="-215640">
              <a:lnSpc>
                <a:spcPct val="100000"/>
              </a:lnSpc>
              <a:buClr>
                <a:srgbClr val="000000"/>
              </a:buClr>
              <a:buFont typeface="Arial"/>
              <a:buChar char="•"/>
            </a:pPr>
            <a:r>
              <a:rPr lang="en-AU" sz="2000" b="0" strike="noStrike" spc="-1">
                <a:solidFill>
                  <a:srgbClr val="000000"/>
                </a:solidFill>
                <a:uFill>
                  <a:solidFill>
                    <a:srgbClr val="FFFFFF"/>
                  </a:solidFill>
                </a:uFill>
                <a:latin typeface="Arial"/>
              </a:rPr>
              <a:t> the shell runs inside a window called a ‘terminal’</a:t>
            </a:r>
          </a:p>
          <a:p>
            <a:pPr marL="216000" indent="-215640">
              <a:lnSpc>
                <a:spcPct val="100000"/>
              </a:lnSpc>
              <a:buClr>
                <a:srgbClr val="000000"/>
              </a:buClr>
              <a:buFont typeface="Arial"/>
              <a:buChar char="•"/>
            </a:pPr>
            <a:r>
              <a:rPr lang="en-AU" sz="2000" b="0" strike="noStrike" spc="-1">
                <a:solidFill>
                  <a:srgbClr val="000000"/>
                </a:solidFill>
                <a:uFill>
                  <a:solidFill>
                    <a:srgbClr val="FFFFFF"/>
                  </a:solidFill>
                </a:uFill>
                <a:latin typeface="Arial"/>
              </a:rPr>
              <a:t> the shell has a prompt that is waiting for your input</a:t>
            </a:r>
          </a:p>
          <a:p>
            <a:pPr marL="216000" lvl="1" indent="-215640">
              <a:lnSpc>
                <a:spcPct val="100000"/>
              </a:lnSpc>
              <a:buClr>
                <a:srgbClr val="000000"/>
              </a:buClr>
              <a:buFont typeface="Arial"/>
              <a:buChar char="•"/>
            </a:pPr>
            <a:r>
              <a:rPr lang="en-AU" sz="2000" b="0" strike="noStrike" spc="-1">
                <a:solidFill>
                  <a:srgbClr val="000000"/>
                </a:solidFill>
                <a:uFill>
                  <a:solidFill>
                    <a:srgbClr val="FFFFFF"/>
                  </a:solidFill>
                </a:uFill>
                <a:latin typeface="Arial"/>
              </a:rPr>
              <a:t> The prompt can vary – I use it to keep track of where I am (more on this later)</a:t>
            </a:r>
          </a:p>
          <a:p>
            <a:pPr marL="216000" indent="-215640">
              <a:lnSpc>
                <a:spcPct val="100000"/>
              </a:lnSpc>
            </a:pPr>
            <a:endParaRPr lang="en-AU" sz="2000" b="0" strike="noStrike" spc="-1">
              <a:solidFill>
                <a:srgbClr val="000000"/>
              </a:solidFill>
              <a:uFill>
                <a:solidFill>
                  <a:srgbClr val="FFFFFF"/>
                </a:solidFill>
              </a:uFill>
              <a:latin typeface="Arial"/>
            </a:endParaRPr>
          </a:p>
        </p:txBody>
      </p:sp>
      <p:sp>
        <p:nvSpPr>
          <p:cNvPr id="62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33F8B9-EB16-47FA-AC7B-9D9261C2DC08}" type="slidenum">
              <a:rPr lang="en-AU" sz="1200" b="0" strike="noStrike" spc="-1">
                <a:solidFill>
                  <a:srgbClr val="000000"/>
                </a:solidFill>
                <a:uFill>
                  <a:solidFill>
                    <a:srgbClr val="FFFFFF"/>
                  </a:solidFill>
                </a:uFill>
                <a:latin typeface="Arial"/>
                <a:ea typeface="ＭＳ Ｐゴシック"/>
              </a:rPr>
              <a:t>11</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35778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85800" y="4343400"/>
            <a:ext cx="5485680" cy="4114080"/>
          </a:xfrm>
          <a:prstGeom prst="rect">
            <a:avLst/>
          </a:prstGeom>
        </p:spPr>
        <p:txBody>
          <a:bodyPr lIns="0" tIns="0" rIns="0" bIns="0"/>
          <a:lstStyle/>
          <a:p>
            <a:r>
              <a:rPr lang="en-AU" sz="2000" b="0" strike="noStrike" spc="-1">
                <a:solidFill>
                  <a:srgbClr val="000000"/>
                </a:solidFill>
                <a:uFill>
                  <a:solidFill>
                    <a:srgbClr val="FFFFFF"/>
                  </a:solidFill>
                </a:uFill>
                <a:latin typeface="Arial"/>
              </a:rPr>
              <a:t>Each time you enter something on the command line and hit return, BASH will do something. </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Almost every time, it will run the command specified by the first word on the command line, and pass it the arguments specified by the rest of the words on the command line.</a:t>
            </a:r>
          </a:p>
          <a:p>
            <a:endParaRPr lang="en-AU" sz="2000" b="0" strike="noStrike" spc="-1">
              <a:solidFill>
                <a:srgbClr val="000000"/>
              </a:solidFill>
              <a:uFill>
                <a:solidFill>
                  <a:srgbClr val="FFFFFF"/>
                </a:solidFill>
              </a:uFill>
              <a:latin typeface="Arial"/>
            </a:endParaRPr>
          </a:p>
          <a:p>
            <a:r>
              <a:rPr lang="en-AU" sz="2000" b="0" strike="noStrike" spc="-1">
                <a:solidFill>
                  <a:srgbClr val="000000"/>
                </a:solidFill>
                <a:uFill>
                  <a:solidFill>
                    <a:srgbClr val="FFFFFF"/>
                  </a:solidFill>
                </a:uFill>
                <a:latin typeface="Arial"/>
              </a:rPr>
              <a:t>Discuss use of white space in arguments</a:t>
            </a:r>
          </a:p>
        </p:txBody>
      </p:sp>
      <p:sp>
        <p:nvSpPr>
          <p:cNvPr id="62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F69C8E-19C2-4B46-B997-09FB029736C6}" type="slidenum">
              <a:rPr lang="en-AU" sz="1200" b="0" strike="noStrike" spc="-1">
                <a:solidFill>
                  <a:srgbClr val="000000"/>
                </a:solidFill>
                <a:uFill>
                  <a:solidFill>
                    <a:srgbClr val="FFFFFF"/>
                  </a:solidFill>
                </a:uFill>
                <a:latin typeface="Arial"/>
                <a:ea typeface="ＭＳ Ｐゴシック"/>
              </a:rPr>
              <a:t>13</a:t>
            </a:fld>
            <a:endParaRPr lang="en-A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407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457200" y="368208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1" name="PlaceHolder 5"/>
          <p:cNvSpPr>
            <a:spLocks noGrp="1"/>
          </p:cNvSpPr>
          <p:nvPr>
            <p:ph type="body"/>
          </p:nvPr>
        </p:nvSpPr>
        <p:spPr>
          <a:xfrm>
            <a:off x="45720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55" name="Picture 54"/>
          <p:cNvPicPr/>
          <p:nvPr/>
        </p:nvPicPr>
        <p:blipFill>
          <a:blip r:embed="rId2"/>
          <a:stretch/>
        </p:blipFill>
        <p:spPr>
          <a:xfrm>
            <a:off x="2078280" y="1604520"/>
            <a:ext cx="4986720" cy="3977280"/>
          </a:xfrm>
          <a:prstGeom prst="rect">
            <a:avLst/>
          </a:prstGeom>
          <a:ln>
            <a:noFill/>
          </a:ln>
        </p:spPr>
      </p:pic>
      <p:pic>
        <p:nvPicPr>
          <p:cNvPr id="56" name="Picture 55"/>
          <p:cNvPicPr/>
          <p:nvPr/>
        </p:nvPicPr>
        <p:blipFill>
          <a:blip r:embed="rId2"/>
          <a:stretch/>
        </p:blipFill>
        <p:spPr>
          <a:xfrm>
            <a:off x="2078280" y="1604520"/>
            <a:ext cx="49867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467424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83" name="PlaceHolder 4"/>
          <p:cNvSpPr>
            <a:spLocks noGrp="1"/>
          </p:cNvSpPr>
          <p:nvPr>
            <p:ph type="body"/>
          </p:nvPr>
        </p:nvSpPr>
        <p:spPr>
          <a:xfrm>
            <a:off x="467424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457200" y="368208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57200" y="368208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5" name="PlaceHolder 5"/>
          <p:cNvSpPr>
            <a:spLocks noGrp="1"/>
          </p:cNvSpPr>
          <p:nvPr>
            <p:ph type="body"/>
          </p:nvPr>
        </p:nvSpPr>
        <p:spPr>
          <a:xfrm>
            <a:off x="45720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99" name="Picture 98"/>
          <p:cNvPicPr/>
          <p:nvPr/>
        </p:nvPicPr>
        <p:blipFill>
          <a:blip r:embed="rId2"/>
          <a:stretch/>
        </p:blipFill>
        <p:spPr>
          <a:xfrm>
            <a:off x="2078280" y="1604520"/>
            <a:ext cx="4986720" cy="3977280"/>
          </a:xfrm>
          <a:prstGeom prst="rect">
            <a:avLst/>
          </a:prstGeom>
          <a:ln>
            <a:noFill/>
          </a:ln>
        </p:spPr>
      </p:pic>
      <p:pic>
        <p:nvPicPr>
          <p:cNvPr id="100" name="Picture 99"/>
          <p:cNvPicPr/>
          <p:nvPr/>
        </p:nvPicPr>
        <p:blipFill>
          <a:blip r:embed="rId2"/>
          <a:stretch/>
        </p:blipFill>
        <p:spPr>
          <a:xfrm>
            <a:off x="2078280" y="1604520"/>
            <a:ext cx="49867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9" name="PlaceHolder 4"/>
          <p:cNvSpPr>
            <a:spLocks noGrp="1"/>
          </p:cNvSpPr>
          <p:nvPr>
            <p:ph type="body"/>
          </p:nvPr>
        </p:nvSpPr>
        <p:spPr>
          <a:xfrm>
            <a:off x="4674240" y="368208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674240" y="1604520"/>
            <a:ext cx="401580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3" name="PlaceHolder 4"/>
          <p:cNvSpPr>
            <a:spLocks noGrp="1"/>
          </p:cNvSpPr>
          <p:nvPr>
            <p:ph type="body"/>
          </p:nvPr>
        </p:nvSpPr>
        <p:spPr>
          <a:xfrm>
            <a:off x="457200" y="3682080"/>
            <a:ext cx="82292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pic>
        <p:nvPicPr>
          <p:cNvPr id="23" name="Picture 7"/>
          <p:cNvPicPr/>
          <p:nvPr/>
        </p:nvPicPr>
        <p:blipFill>
          <a:blip r:embed="rId14"/>
          <a:stretch/>
        </p:blipFill>
        <p:spPr>
          <a:xfrm>
            <a:off x="6934320" y="380880"/>
            <a:ext cx="1726560" cy="1370880"/>
          </a:xfrm>
          <a:prstGeom prst="rect">
            <a:avLst/>
          </a:prstGeom>
          <a:ln w="9360">
            <a:noFill/>
          </a:ln>
        </p:spPr>
      </p:pic>
      <p:sp>
        <p:nvSpPr>
          <p:cNvPr id="24" name="Line 1"/>
          <p:cNvSpPr/>
          <p:nvPr/>
        </p:nvSpPr>
        <p:spPr>
          <a:xfrm>
            <a:off x="0" y="5599080"/>
            <a:ext cx="9150120" cy="360"/>
          </a:xfrm>
          <a:prstGeom prst="line">
            <a:avLst/>
          </a:prstGeom>
          <a:ln w="19080">
            <a:solidFill>
              <a:schemeClr val="accent6">
                <a:lumMod val="20000"/>
                <a:lumOff val="80000"/>
              </a:schemeClr>
            </a:solidFill>
            <a:round/>
          </a:ln>
        </p:spPr>
        <p:style>
          <a:lnRef idx="0">
            <a:scrgbClr r="0" g="0" b="0"/>
          </a:lnRef>
          <a:fillRef idx="0">
            <a:scrgbClr r="0" g="0" b="0"/>
          </a:fillRef>
          <a:effectRef idx="0">
            <a:scrgbClr r="0" g="0" b="0"/>
          </a:effectRef>
          <a:fontRef idx="minor"/>
        </p:style>
      </p:sp>
      <p:sp>
        <p:nvSpPr>
          <p:cNvPr id="2" name="Line 2"/>
          <p:cNvSpPr/>
          <p:nvPr/>
        </p:nvSpPr>
        <p:spPr>
          <a:xfrm>
            <a:off x="0" y="5878440"/>
            <a:ext cx="9148680" cy="360"/>
          </a:xfrm>
          <a:prstGeom prst="line">
            <a:avLst/>
          </a:prstGeom>
          <a:ln w="19080">
            <a:solidFill>
              <a:schemeClr val="accent6">
                <a:lumMod val="20000"/>
                <a:lumOff val="80000"/>
              </a:schemeClr>
            </a:solidFill>
            <a:round/>
          </a:ln>
        </p:spPr>
        <p:style>
          <a:lnRef idx="0">
            <a:scrgbClr r="0" g="0" b="0"/>
          </a:lnRef>
          <a:fillRef idx="0">
            <a:scrgbClr r="0" g="0" b="0"/>
          </a:fillRef>
          <a:effectRef idx="0">
            <a:scrgbClr r="0" g="0" b="0"/>
          </a:effectRef>
          <a:fontRef idx="minor"/>
        </p:style>
      </p:sp>
      <p:sp>
        <p:nvSpPr>
          <p:cNvPr id="3" name="Line 3"/>
          <p:cNvSpPr/>
          <p:nvPr/>
        </p:nvSpPr>
        <p:spPr>
          <a:xfrm>
            <a:off x="1440" y="5740200"/>
            <a:ext cx="9148680" cy="360"/>
          </a:xfrm>
          <a:prstGeom prst="line">
            <a:avLst/>
          </a:prstGeom>
          <a:ln w="19080">
            <a:solidFill>
              <a:schemeClr val="accent6">
                <a:lumMod val="20000"/>
                <a:lumOff val="80000"/>
              </a:schemeClr>
            </a:solidFill>
            <a:round/>
          </a:ln>
        </p:spPr>
        <p:style>
          <a:lnRef idx="0">
            <a:scrgbClr r="0" g="0" b="0"/>
          </a:lnRef>
          <a:fillRef idx="0">
            <a:scrgbClr r="0" g="0" b="0"/>
          </a:fillRef>
          <a:effectRef idx="0">
            <a:scrgbClr r="0" g="0" b="0"/>
          </a:effectRef>
          <a:fontRef idx="minor"/>
        </p:style>
      </p:sp>
      <p:sp>
        <p:nvSpPr>
          <p:cNvPr id="4" name="Line 4"/>
          <p:cNvSpPr/>
          <p:nvPr/>
        </p:nvSpPr>
        <p:spPr>
          <a:xfrm>
            <a:off x="0" y="5670360"/>
            <a:ext cx="9150120" cy="360"/>
          </a:xfrm>
          <a:prstGeom prst="line">
            <a:avLst/>
          </a:prstGeom>
          <a:ln w="19080">
            <a:solidFill>
              <a:schemeClr val="accent6">
                <a:lumMod val="20000"/>
                <a:lumOff val="80000"/>
              </a:schemeClr>
            </a:solidFill>
            <a:round/>
          </a:ln>
        </p:spPr>
        <p:style>
          <a:lnRef idx="0">
            <a:scrgbClr r="0" g="0" b="0"/>
          </a:lnRef>
          <a:fillRef idx="0">
            <a:scrgbClr r="0" g="0" b="0"/>
          </a:fillRef>
          <a:effectRef idx="0">
            <a:scrgbClr r="0" g="0" b="0"/>
          </a:effectRef>
          <a:fontRef idx="minor"/>
        </p:style>
      </p:sp>
      <p:sp>
        <p:nvSpPr>
          <p:cNvPr id="5" name="Line 5"/>
          <p:cNvSpPr/>
          <p:nvPr/>
        </p:nvSpPr>
        <p:spPr>
          <a:xfrm>
            <a:off x="0" y="5808600"/>
            <a:ext cx="9148680" cy="360"/>
          </a:xfrm>
          <a:prstGeom prst="line">
            <a:avLst/>
          </a:prstGeom>
          <a:ln w="19080">
            <a:solidFill>
              <a:schemeClr val="accent6">
                <a:lumMod val="20000"/>
                <a:lumOff val="80000"/>
              </a:schemeClr>
            </a:solidFill>
            <a:round/>
          </a:ln>
        </p:spPr>
        <p:style>
          <a:lnRef idx="0">
            <a:scrgbClr r="0" g="0" b="0"/>
          </a:lnRef>
          <a:fillRef idx="0">
            <a:scrgbClr r="0" g="0" b="0"/>
          </a:fillRef>
          <a:effectRef idx="0">
            <a:scrgbClr r="0" g="0" b="0"/>
          </a:effectRef>
          <a:fontRef idx="minor"/>
        </p:style>
      </p:sp>
      <p:sp>
        <p:nvSpPr>
          <p:cNvPr id="6" name="Line 6"/>
          <p:cNvSpPr/>
          <p:nvPr/>
        </p:nvSpPr>
        <p:spPr>
          <a:xfrm>
            <a:off x="0" y="5949720"/>
            <a:ext cx="9146880" cy="360"/>
          </a:xfrm>
          <a:prstGeom prst="line">
            <a:avLst/>
          </a:prstGeom>
          <a:ln w="19080">
            <a:solidFill>
              <a:schemeClr val="accent6">
                <a:lumMod val="40000"/>
                <a:lumOff val="60000"/>
              </a:schemeClr>
            </a:solidFill>
            <a:round/>
          </a:ln>
        </p:spPr>
        <p:style>
          <a:lnRef idx="0">
            <a:scrgbClr r="0" g="0" b="0"/>
          </a:lnRef>
          <a:fillRef idx="0">
            <a:scrgbClr r="0" g="0" b="0"/>
          </a:fillRef>
          <a:effectRef idx="0">
            <a:scrgbClr r="0" g="0" b="0"/>
          </a:effectRef>
          <a:fontRef idx="minor"/>
        </p:style>
      </p:sp>
      <p:sp>
        <p:nvSpPr>
          <p:cNvPr id="7" name="Line 7"/>
          <p:cNvSpPr/>
          <p:nvPr/>
        </p:nvSpPr>
        <p:spPr>
          <a:xfrm>
            <a:off x="0" y="6229080"/>
            <a:ext cx="9145440" cy="360"/>
          </a:xfrm>
          <a:prstGeom prst="line">
            <a:avLst/>
          </a:prstGeom>
          <a:ln w="19080">
            <a:solidFill>
              <a:schemeClr val="accent6">
                <a:lumMod val="40000"/>
                <a:lumOff val="60000"/>
              </a:schemeClr>
            </a:solidFill>
            <a:round/>
          </a:ln>
        </p:spPr>
        <p:style>
          <a:lnRef idx="0">
            <a:scrgbClr r="0" g="0" b="0"/>
          </a:lnRef>
          <a:fillRef idx="0">
            <a:scrgbClr r="0" g="0" b="0"/>
          </a:fillRef>
          <a:effectRef idx="0">
            <a:scrgbClr r="0" g="0" b="0"/>
          </a:effectRef>
          <a:fontRef idx="minor"/>
        </p:style>
      </p:sp>
      <p:sp>
        <p:nvSpPr>
          <p:cNvPr id="8" name="Line 8"/>
          <p:cNvSpPr/>
          <p:nvPr/>
        </p:nvSpPr>
        <p:spPr>
          <a:xfrm>
            <a:off x="1440" y="6091200"/>
            <a:ext cx="9145440" cy="360"/>
          </a:xfrm>
          <a:prstGeom prst="line">
            <a:avLst/>
          </a:prstGeom>
          <a:ln w="19080">
            <a:solidFill>
              <a:schemeClr val="accent6">
                <a:lumMod val="40000"/>
                <a:lumOff val="60000"/>
              </a:schemeClr>
            </a:solidFill>
            <a:round/>
          </a:ln>
        </p:spPr>
        <p:style>
          <a:lnRef idx="0">
            <a:scrgbClr r="0" g="0" b="0"/>
          </a:lnRef>
          <a:fillRef idx="0">
            <a:scrgbClr r="0" g="0" b="0"/>
          </a:fillRef>
          <a:effectRef idx="0">
            <a:scrgbClr r="0" g="0" b="0"/>
          </a:effectRef>
          <a:fontRef idx="minor"/>
        </p:style>
      </p:sp>
      <p:sp>
        <p:nvSpPr>
          <p:cNvPr id="9" name="Line 9"/>
          <p:cNvSpPr/>
          <p:nvPr/>
        </p:nvSpPr>
        <p:spPr>
          <a:xfrm>
            <a:off x="0" y="6021360"/>
            <a:ext cx="9146880" cy="360"/>
          </a:xfrm>
          <a:prstGeom prst="line">
            <a:avLst/>
          </a:prstGeom>
          <a:ln w="19080">
            <a:solidFill>
              <a:schemeClr val="accent6">
                <a:lumMod val="40000"/>
                <a:lumOff val="60000"/>
              </a:schemeClr>
            </a:solidFill>
            <a:round/>
          </a:ln>
        </p:spPr>
        <p:style>
          <a:lnRef idx="0">
            <a:scrgbClr r="0" g="0" b="0"/>
          </a:lnRef>
          <a:fillRef idx="0">
            <a:scrgbClr r="0" g="0" b="0"/>
          </a:fillRef>
          <a:effectRef idx="0">
            <a:scrgbClr r="0" g="0" b="0"/>
          </a:effectRef>
          <a:fontRef idx="minor"/>
        </p:style>
      </p:sp>
      <p:sp>
        <p:nvSpPr>
          <p:cNvPr id="10" name="Line 10"/>
          <p:cNvSpPr/>
          <p:nvPr/>
        </p:nvSpPr>
        <p:spPr>
          <a:xfrm>
            <a:off x="0" y="6159240"/>
            <a:ext cx="9145440" cy="360"/>
          </a:xfrm>
          <a:prstGeom prst="line">
            <a:avLst/>
          </a:prstGeom>
          <a:ln w="19080">
            <a:solidFill>
              <a:schemeClr val="accent6">
                <a:lumMod val="40000"/>
                <a:lumOff val="60000"/>
              </a:schemeClr>
            </a:solidFill>
            <a:round/>
          </a:ln>
        </p:spPr>
        <p:style>
          <a:lnRef idx="0">
            <a:scrgbClr r="0" g="0" b="0"/>
          </a:lnRef>
          <a:fillRef idx="0">
            <a:scrgbClr r="0" g="0" b="0"/>
          </a:fillRef>
          <a:effectRef idx="0">
            <a:scrgbClr r="0" g="0" b="0"/>
          </a:effectRef>
          <a:fontRef idx="minor"/>
        </p:style>
      </p:sp>
      <p:sp>
        <p:nvSpPr>
          <p:cNvPr id="11" name="Line 11"/>
          <p:cNvSpPr/>
          <p:nvPr/>
        </p:nvSpPr>
        <p:spPr>
          <a:xfrm>
            <a:off x="0" y="6225840"/>
            <a:ext cx="9150120" cy="360"/>
          </a:xfrm>
          <a:prstGeom prst="line">
            <a:avLst/>
          </a:prstGeom>
          <a:ln w="19080">
            <a:solidFill>
              <a:schemeClr val="accent6">
                <a:lumMod val="60000"/>
                <a:lumOff val="40000"/>
              </a:schemeClr>
            </a:solidFill>
            <a:round/>
          </a:ln>
        </p:spPr>
        <p:style>
          <a:lnRef idx="0">
            <a:scrgbClr r="0" g="0" b="0"/>
          </a:lnRef>
          <a:fillRef idx="0">
            <a:scrgbClr r="0" g="0" b="0"/>
          </a:fillRef>
          <a:effectRef idx="0">
            <a:scrgbClr r="0" g="0" b="0"/>
          </a:effectRef>
          <a:fontRef idx="minor"/>
        </p:style>
      </p:sp>
      <p:sp>
        <p:nvSpPr>
          <p:cNvPr id="12" name="Line 12"/>
          <p:cNvSpPr/>
          <p:nvPr/>
        </p:nvSpPr>
        <p:spPr>
          <a:xfrm>
            <a:off x="0" y="6507000"/>
            <a:ext cx="9148680" cy="360"/>
          </a:xfrm>
          <a:prstGeom prst="line">
            <a:avLst/>
          </a:prstGeom>
          <a:ln w="19080">
            <a:solidFill>
              <a:schemeClr val="accent6">
                <a:lumMod val="60000"/>
                <a:lumOff val="40000"/>
              </a:schemeClr>
            </a:solidFill>
            <a:round/>
          </a:ln>
        </p:spPr>
        <p:style>
          <a:lnRef idx="0">
            <a:scrgbClr r="0" g="0" b="0"/>
          </a:lnRef>
          <a:fillRef idx="0">
            <a:scrgbClr r="0" g="0" b="0"/>
          </a:fillRef>
          <a:effectRef idx="0">
            <a:scrgbClr r="0" g="0" b="0"/>
          </a:effectRef>
          <a:fontRef idx="minor"/>
        </p:style>
      </p:sp>
      <p:sp>
        <p:nvSpPr>
          <p:cNvPr id="13" name="Line 13"/>
          <p:cNvSpPr/>
          <p:nvPr/>
        </p:nvSpPr>
        <p:spPr>
          <a:xfrm>
            <a:off x="1440" y="6367320"/>
            <a:ext cx="9148680" cy="360"/>
          </a:xfrm>
          <a:prstGeom prst="line">
            <a:avLst/>
          </a:prstGeom>
          <a:ln w="19080">
            <a:solidFill>
              <a:schemeClr val="accent6">
                <a:lumMod val="60000"/>
                <a:lumOff val="40000"/>
              </a:schemeClr>
            </a:solidFill>
            <a:round/>
          </a:ln>
        </p:spPr>
        <p:style>
          <a:lnRef idx="0">
            <a:scrgbClr r="0" g="0" b="0"/>
          </a:lnRef>
          <a:fillRef idx="0">
            <a:scrgbClr r="0" g="0" b="0"/>
          </a:fillRef>
          <a:effectRef idx="0">
            <a:scrgbClr r="0" g="0" b="0"/>
          </a:effectRef>
          <a:fontRef idx="minor"/>
        </p:style>
      </p:sp>
      <p:sp>
        <p:nvSpPr>
          <p:cNvPr id="14" name="Line 14"/>
          <p:cNvSpPr/>
          <p:nvPr/>
        </p:nvSpPr>
        <p:spPr>
          <a:xfrm>
            <a:off x="0" y="6298920"/>
            <a:ext cx="9150120" cy="360"/>
          </a:xfrm>
          <a:prstGeom prst="line">
            <a:avLst/>
          </a:prstGeom>
          <a:ln w="19080">
            <a:solidFill>
              <a:schemeClr val="accent6">
                <a:lumMod val="60000"/>
                <a:lumOff val="40000"/>
              </a:schemeClr>
            </a:solidFill>
            <a:round/>
          </a:ln>
        </p:spPr>
        <p:style>
          <a:lnRef idx="0">
            <a:scrgbClr r="0" g="0" b="0"/>
          </a:lnRef>
          <a:fillRef idx="0">
            <a:scrgbClr r="0" g="0" b="0"/>
          </a:fillRef>
          <a:effectRef idx="0">
            <a:scrgbClr r="0" g="0" b="0"/>
          </a:effectRef>
          <a:fontRef idx="minor"/>
        </p:style>
      </p:sp>
      <p:sp>
        <p:nvSpPr>
          <p:cNvPr id="15" name="Line 15"/>
          <p:cNvSpPr/>
          <p:nvPr/>
        </p:nvSpPr>
        <p:spPr>
          <a:xfrm>
            <a:off x="0" y="6437160"/>
            <a:ext cx="9148680" cy="360"/>
          </a:xfrm>
          <a:prstGeom prst="line">
            <a:avLst/>
          </a:prstGeom>
          <a:ln w="19080">
            <a:solidFill>
              <a:schemeClr val="accent6">
                <a:lumMod val="60000"/>
                <a:lumOff val="40000"/>
              </a:schemeClr>
            </a:solidFill>
            <a:round/>
          </a:ln>
        </p:spPr>
        <p:style>
          <a:lnRef idx="0">
            <a:scrgbClr r="0" g="0" b="0"/>
          </a:lnRef>
          <a:fillRef idx="0">
            <a:scrgbClr r="0" g="0" b="0"/>
          </a:fillRef>
          <a:effectRef idx="0">
            <a:scrgbClr r="0" g="0" b="0"/>
          </a:effectRef>
          <a:fontRef idx="minor"/>
        </p:style>
      </p:sp>
      <p:sp>
        <p:nvSpPr>
          <p:cNvPr id="16" name="Line 16"/>
          <p:cNvSpPr/>
          <p:nvPr/>
        </p:nvSpPr>
        <p:spPr>
          <a:xfrm>
            <a:off x="0" y="6578280"/>
            <a:ext cx="91440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17" name="Line 17"/>
          <p:cNvSpPr/>
          <p:nvPr/>
        </p:nvSpPr>
        <p:spPr>
          <a:xfrm>
            <a:off x="0" y="6858000"/>
            <a:ext cx="91422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18" name="Line 18"/>
          <p:cNvSpPr/>
          <p:nvPr/>
        </p:nvSpPr>
        <p:spPr>
          <a:xfrm>
            <a:off x="1440" y="6719760"/>
            <a:ext cx="914256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19" name="Line 19"/>
          <p:cNvSpPr/>
          <p:nvPr/>
        </p:nvSpPr>
        <p:spPr>
          <a:xfrm>
            <a:off x="0" y="6649920"/>
            <a:ext cx="91440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20" name="Line 20"/>
          <p:cNvSpPr/>
          <p:nvPr/>
        </p:nvSpPr>
        <p:spPr>
          <a:xfrm>
            <a:off x="0" y="6787800"/>
            <a:ext cx="91422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21" name="PlaceHolder 21"/>
          <p:cNvSpPr>
            <a:spLocks noGrp="1"/>
          </p:cNvSpPr>
          <p:nvPr>
            <p:ph type="title"/>
          </p:nvPr>
        </p:nvSpPr>
        <p:spPr>
          <a:xfrm>
            <a:off x="457200" y="274680"/>
            <a:ext cx="8228880" cy="1142280"/>
          </a:xfrm>
          <a:prstGeom prst="rect">
            <a:avLst/>
          </a:prstGeom>
        </p:spPr>
        <p:txBody>
          <a:bodyPr lIns="0" tIns="0" rIns="0" bIns="0" anchor="ctr"/>
          <a:lstStyle/>
          <a:p>
            <a:r>
              <a:rPr lang="en-AU" sz="1800" b="0" strike="noStrike" spc="-1">
                <a:solidFill>
                  <a:srgbClr val="000000"/>
                </a:solidFill>
                <a:uFill>
                  <a:solidFill>
                    <a:srgbClr val="FFFFFF"/>
                  </a:solidFill>
                </a:uFill>
                <a:latin typeface="Arial"/>
              </a:rPr>
              <a:t>Click to edit the title text format</a:t>
            </a:r>
          </a:p>
        </p:txBody>
      </p:sp>
      <p:sp>
        <p:nvSpPr>
          <p:cNvPr id="22" name="PlaceHolder 2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57" name="CustomShape 1"/>
          <p:cNvSpPr/>
          <p:nvPr/>
        </p:nvSpPr>
        <p:spPr>
          <a:xfrm>
            <a:off x="0" y="6721560"/>
            <a:ext cx="9143280" cy="148680"/>
          </a:xfrm>
          <a:prstGeom prst="rect">
            <a:avLst/>
          </a:prstGeom>
          <a:solidFill>
            <a:schemeClr val="accent6">
              <a:lumMod val="7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8" name="Picture 7"/>
          <p:cNvPicPr/>
          <p:nvPr/>
        </p:nvPicPr>
        <p:blipFill>
          <a:blip r:embed="rId14"/>
          <a:stretch/>
        </p:blipFill>
        <p:spPr>
          <a:xfrm>
            <a:off x="8229600" y="6095880"/>
            <a:ext cx="685080" cy="543960"/>
          </a:xfrm>
          <a:prstGeom prst="rect">
            <a:avLst/>
          </a:prstGeom>
          <a:ln w="9360">
            <a:noFill/>
          </a:ln>
        </p:spPr>
      </p:pic>
      <p:sp>
        <p:nvSpPr>
          <p:cNvPr id="59" name="Line 2"/>
          <p:cNvSpPr/>
          <p:nvPr/>
        </p:nvSpPr>
        <p:spPr>
          <a:xfrm>
            <a:off x="1440" y="0"/>
            <a:ext cx="914076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60" name="Line 3"/>
          <p:cNvSpPr/>
          <p:nvPr/>
        </p:nvSpPr>
        <p:spPr>
          <a:xfrm>
            <a:off x="0" y="153720"/>
            <a:ext cx="91422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61" name="Line 4"/>
          <p:cNvSpPr/>
          <p:nvPr/>
        </p:nvSpPr>
        <p:spPr>
          <a:xfrm>
            <a:off x="1440" y="77760"/>
            <a:ext cx="914256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62" name="Line 5"/>
          <p:cNvSpPr/>
          <p:nvPr/>
        </p:nvSpPr>
        <p:spPr>
          <a:xfrm>
            <a:off x="1440" y="39600"/>
            <a:ext cx="914076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63" name="Line 6"/>
          <p:cNvSpPr/>
          <p:nvPr/>
        </p:nvSpPr>
        <p:spPr>
          <a:xfrm>
            <a:off x="0" y="115560"/>
            <a:ext cx="9142200" cy="360"/>
          </a:xfrm>
          <a:prstGeom prst="line">
            <a:avLst/>
          </a:prstGeom>
          <a:ln w="19080">
            <a:solidFill>
              <a:schemeClr val="accent6">
                <a:lumMod val="75000"/>
              </a:schemeClr>
            </a:solidFill>
            <a:round/>
          </a:ln>
        </p:spPr>
        <p:style>
          <a:lnRef idx="0">
            <a:scrgbClr r="0" g="0" b="0"/>
          </a:lnRef>
          <a:fillRef idx="0">
            <a:scrgbClr r="0" g="0" b="0"/>
          </a:fillRef>
          <a:effectRef idx="0">
            <a:scrgbClr r="0" g="0" b="0"/>
          </a:effectRef>
          <a:fontRef idx="minor"/>
        </p:style>
      </p:sp>
      <p:sp>
        <p:nvSpPr>
          <p:cNvPr id="64" name="CustomShape 7"/>
          <p:cNvSpPr/>
          <p:nvPr/>
        </p:nvSpPr>
        <p:spPr>
          <a:xfrm>
            <a:off x="0" y="6807240"/>
            <a:ext cx="9143280" cy="50040"/>
          </a:xfrm>
          <a:prstGeom prst="rect">
            <a:avLst/>
          </a:prstGeom>
          <a:solidFill>
            <a:schemeClr val="tx1">
              <a:lumMod val="85000"/>
              <a:lumOff val="1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PlaceHolder 8"/>
          <p:cNvSpPr>
            <a:spLocks noGrp="1"/>
          </p:cNvSpPr>
          <p:nvPr>
            <p:ph type="title"/>
          </p:nvPr>
        </p:nvSpPr>
        <p:spPr>
          <a:xfrm>
            <a:off x="457200" y="273600"/>
            <a:ext cx="82292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66" name="PlaceHolder 9"/>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www.intersect.org.a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www.intersect.org.au/course-resourc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hyperlink" Target="http://www.putty.org/" TargetMode="External"/><Relationship Id="rId4" Type="http://schemas.openxmlformats.org/officeDocument/2006/relationships/hyperlink" Target="https://filezilla-project.org/" TargetMode="External"/><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mailto:iaa444@raijin.nci.org.a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85800" y="2514600"/>
            <a:ext cx="7771680" cy="1009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000000"/>
                </a:solidFill>
                <a:uFill>
                  <a:solidFill>
                    <a:srgbClr val="FFFFFF"/>
                  </a:solidFill>
                </a:uFill>
                <a:latin typeface="Tahoma"/>
                <a:ea typeface="Tahoma"/>
              </a:rPr>
              <a:t>Before You Begin</a:t>
            </a:r>
            <a:endParaRPr lang="en-AU" sz="1800" b="0" strike="noStrike" spc="-1">
              <a:solidFill>
                <a:srgbClr val="000000"/>
              </a:solidFill>
              <a:uFill>
                <a:solidFill>
                  <a:srgbClr val="FFFFFF"/>
                </a:solidFill>
              </a:uFill>
              <a:latin typeface="Arial"/>
            </a:endParaRPr>
          </a:p>
        </p:txBody>
      </p:sp>
      <p:sp>
        <p:nvSpPr>
          <p:cNvPr id="107" name="CustomShape 2"/>
          <p:cNvSpPr/>
          <p:nvPr/>
        </p:nvSpPr>
        <p:spPr>
          <a:xfrm>
            <a:off x="685800" y="3524400"/>
            <a:ext cx="7771680" cy="1123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3200" b="0" strike="noStrike" spc="-1">
                <a:solidFill>
                  <a:srgbClr val="7F7F7F"/>
                </a:solidFill>
                <a:uFill>
                  <a:solidFill>
                    <a:srgbClr val="FFFFFF"/>
                  </a:solidFill>
                </a:uFill>
                <a:latin typeface="Tahoma"/>
                <a:ea typeface="Tahoma"/>
              </a:rPr>
              <a:t>Introduction to Unix for HPC</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7F7F7F"/>
                </a:solidFill>
                <a:uFill>
                  <a:solidFill>
                    <a:srgbClr val="FFFFFF"/>
                  </a:solidFill>
                </a:uFill>
                <a:latin typeface="Tahoma"/>
                <a:ea typeface="Tahoma"/>
              </a:rPr>
              <a:t>Raijin version</a:t>
            </a:r>
            <a:endParaRPr lang="en-AU" sz="1800" b="0" strike="noStrike" spc="-1">
              <a:solidFill>
                <a:srgbClr val="000000"/>
              </a:solidFill>
              <a:uFill>
                <a:solidFill>
                  <a:srgbClr val="FFFFFF"/>
                </a:solidFill>
              </a:uFill>
              <a:latin typeface="Arial"/>
            </a:endParaRPr>
          </a:p>
        </p:txBody>
      </p:sp>
      <p:sp>
        <p:nvSpPr>
          <p:cNvPr id="108" name="CustomShape 3"/>
          <p:cNvSpPr/>
          <p:nvPr/>
        </p:nvSpPr>
        <p:spPr>
          <a:xfrm>
            <a:off x="3635280" y="4842000"/>
            <a:ext cx="183960" cy="368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What is a Shell?</a:t>
            </a:r>
            <a:endParaRPr lang="en-AU" sz="1800" b="0" strike="noStrike" spc="-1">
              <a:solidFill>
                <a:srgbClr val="000000"/>
              </a:solidFill>
              <a:uFill>
                <a:solidFill>
                  <a:srgbClr val="FFFFFF"/>
                </a:solidFill>
              </a:uFill>
              <a:latin typeface="Arial"/>
            </a:endParaRPr>
          </a:p>
        </p:txBody>
      </p:sp>
      <p:sp>
        <p:nvSpPr>
          <p:cNvPr id="136" name="CustomShape 2"/>
          <p:cNvSpPr/>
          <p:nvPr/>
        </p:nvSpPr>
        <p:spPr>
          <a:xfrm>
            <a:off x="457200" y="1340640"/>
            <a:ext cx="8228880" cy="4799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The shell is a command line interpreter or shell 	that provides an </a:t>
            </a:r>
            <a:r>
              <a:rPr lang="en-AU" sz="3200" b="0" u="sng" strike="noStrike" spc="-1">
                <a:solidFill>
                  <a:srgbClr val="000000"/>
                </a:solidFill>
                <a:uFill>
                  <a:solidFill>
                    <a:srgbClr val="FFFFFF"/>
                  </a:solidFill>
                </a:uFill>
                <a:latin typeface="Tahoma"/>
                <a:ea typeface="ＭＳ Ｐゴシック"/>
              </a:rPr>
              <a:t>interface to the UNIX operating system</a:t>
            </a:r>
            <a:r>
              <a:rPr lang="en-AU" sz="3200" b="0" strike="noStrike" spc="-1">
                <a:solidFill>
                  <a:srgbClr val="000000"/>
                </a:solidFill>
                <a:uFill>
                  <a:solidFill>
                    <a:srgbClr val="FFFFFF"/>
                  </a:solidFill>
                </a:uFill>
                <a:latin typeface="Tahoma"/>
                <a:ea typeface="ＭＳ Ｐゴシック"/>
              </a:rPr>
              <a:t>.</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A shell has a single purpose – to allow users to </a:t>
            </a:r>
            <a:r>
              <a:rPr lang="en-AU" sz="3200" b="0" u="sng" strike="noStrike" spc="-1">
                <a:solidFill>
                  <a:srgbClr val="000000"/>
                </a:solidFill>
                <a:uFill>
                  <a:solidFill>
                    <a:srgbClr val="FFFFFF"/>
                  </a:solidFill>
                </a:uFill>
                <a:latin typeface="Tahoma"/>
                <a:ea typeface="ＭＳ Ｐゴシック"/>
              </a:rPr>
              <a:t>enter commands to execute</a:t>
            </a:r>
            <a:r>
              <a:rPr lang="en-AU" sz="3200" b="0" strike="noStrike" spc="-1">
                <a:solidFill>
                  <a:srgbClr val="000000"/>
                </a:solidFill>
                <a:uFill>
                  <a:solidFill>
                    <a:srgbClr val="FFFFFF"/>
                  </a:solidFill>
                </a:uFill>
                <a:latin typeface="Tahoma"/>
                <a:ea typeface="ＭＳ Ｐゴシック"/>
              </a:rPr>
              <a:t>, or </a:t>
            </a:r>
            <a:r>
              <a:rPr lang="en-AU" sz="3200" b="0" u="sng" strike="noStrike" spc="-1">
                <a:solidFill>
                  <a:srgbClr val="000000"/>
                </a:solidFill>
                <a:uFill>
                  <a:solidFill>
                    <a:srgbClr val="FFFFFF"/>
                  </a:solidFill>
                </a:uFill>
                <a:latin typeface="Tahoma"/>
                <a:ea typeface="ＭＳ Ｐゴシック"/>
              </a:rPr>
              <a:t>create scripts containing commands</a:t>
            </a:r>
            <a:r>
              <a:rPr lang="en-AU" sz="3200" b="0" strike="noStrike" spc="-1">
                <a:solidFill>
                  <a:srgbClr val="000000"/>
                </a:solidFill>
                <a:uFill>
                  <a:solidFill>
                    <a:srgbClr val="FFFFFF"/>
                  </a:solidFill>
                </a:uFill>
                <a:latin typeface="Tahoma"/>
                <a:ea typeface="ＭＳ Ｐゴシック"/>
              </a:rPr>
              <a:t>, to direct the operation of the computer</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3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B00C9970-0595-453F-8E7C-D8C2B0B3B721}" type="slidenum">
              <a:rPr lang="en-AU" sz="1200" b="0" strike="noStrike" spc="-1">
                <a:solidFill>
                  <a:srgbClr val="8B8B8B"/>
                </a:solidFill>
                <a:uFill>
                  <a:solidFill>
                    <a:srgbClr val="FFFFFF"/>
                  </a:solidFill>
                </a:uFill>
                <a:latin typeface="Arial"/>
                <a:ea typeface="ＭＳ Ｐゴシック"/>
              </a:rPr>
              <a:t>10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62AECEC-AFC8-4A0A-9A69-AED8E1E1A859}" type="slidenum">
              <a:rPr lang="en-AU" sz="1200" b="0" strike="noStrike" spc="-1">
                <a:solidFill>
                  <a:srgbClr val="8B8B8B"/>
                </a:solidFill>
                <a:uFill>
                  <a:solidFill>
                    <a:srgbClr val="FFFFFF"/>
                  </a:solidFill>
                </a:uFill>
                <a:latin typeface="Arial"/>
                <a:ea typeface="ＭＳ Ｐゴシック"/>
              </a:rPr>
              <a:t>11</a:t>
            </a:fld>
            <a:endParaRPr lang="en-AU" sz="1800" b="0" strike="noStrike" spc="-1">
              <a:solidFill>
                <a:srgbClr val="000000"/>
              </a:solidFill>
              <a:uFill>
                <a:solidFill>
                  <a:srgbClr val="FFFFFF"/>
                </a:solidFill>
              </a:uFill>
              <a:latin typeface="Arial"/>
            </a:endParaRPr>
          </a:p>
        </p:txBody>
      </p:sp>
      <p:pic>
        <p:nvPicPr>
          <p:cNvPr id="139" name="Picture 3"/>
          <p:cNvPicPr/>
          <p:nvPr/>
        </p:nvPicPr>
        <p:blipFill>
          <a:blip r:embed="rId3"/>
          <a:stretch/>
        </p:blipFill>
        <p:spPr>
          <a:xfrm>
            <a:off x="1079640" y="278640"/>
            <a:ext cx="6264000" cy="623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More on UNIX Shells</a:t>
            </a:r>
            <a:endParaRPr lang="en-AU" sz="1800" b="0" strike="noStrike" spc="-1">
              <a:solidFill>
                <a:srgbClr val="000000"/>
              </a:solidFill>
              <a:uFill>
                <a:solidFill>
                  <a:srgbClr val="FFFFFF"/>
                </a:solidFill>
              </a:uFill>
              <a:latin typeface="Arial"/>
            </a:endParaRPr>
          </a:p>
        </p:txBody>
      </p:sp>
      <p:sp>
        <p:nvSpPr>
          <p:cNvPr id="141"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This course uses BASH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BASH = the Bourne-Again Shell</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Default shell for most Linux systems</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Other common Shells include:</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C Shell (csh)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K Shell (ksh)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TENEX C Shell (tcsh)</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42"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8AB60A8A-A67D-49EA-AD87-BC0795D6222B}" type="slidenum">
              <a:rPr lang="en-AU" sz="1200" b="0" strike="noStrike" spc="-1">
                <a:solidFill>
                  <a:srgbClr val="8B8B8B"/>
                </a:solidFill>
                <a:uFill>
                  <a:solidFill>
                    <a:srgbClr val="FFFFFF"/>
                  </a:solidFill>
                </a:uFill>
                <a:latin typeface="Arial"/>
                <a:ea typeface="ＭＳ Ｐゴシック"/>
              </a:rPr>
              <a:t>12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Anatomy of a command</a:t>
            </a:r>
            <a:endParaRPr lang="en-AU" sz="1800" b="0" strike="noStrike" spc="-1">
              <a:solidFill>
                <a:srgbClr val="000000"/>
              </a:solidFill>
              <a:uFill>
                <a:solidFill>
                  <a:srgbClr val="FFFFFF"/>
                </a:solidFill>
              </a:uFill>
              <a:latin typeface="Arial"/>
            </a:endParaRPr>
          </a:p>
        </p:txBody>
      </p:sp>
      <p:sp>
        <p:nvSpPr>
          <p:cNvPr id="144"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000" b="0" strike="noStrike" spc="-1" dirty="0">
                <a:solidFill>
                  <a:srgbClr val="FF0000"/>
                </a:solidFill>
                <a:uFill>
                  <a:solidFill>
                    <a:srgbClr val="FFFFFF"/>
                  </a:solidFill>
                </a:uFill>
                <a:latin typeface="Courier New"/>
                <a:ea typeface="ＭＳ Ｐゴシック"/>
              </a:rPr>
              <a:t>	</a:t>
            </a:r>
            <a:r>
              <a:rPr lang="en-AU" sz="3200" b="0" strike="noStrike" spc="-1" dirty="0">
                <a:solidFill>
                  <a:srgbClr val="000000"/>
                </a:solidFill>
                <a:uFill>
                  <a:solidFill>
                    <a:srgbClr val="FFFFFF"/>
                  </a:solidFill>
                </a:uFill>
                <a:latin typeface="Tahoma"/>
                <a:ea typeface="ＭＳ Ｐゴシック"/>
              </a:rPr>
              <a:t>Commands comprise of:</a:t>
            </a:r>
            <a:endParaRPr lang="en-AU" sz="1800" b="0" strike="noStrike" spc="-1" dirty="0">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dirty="0">
                <a:solidFill>
                  <a:srgbClr val="000000"/>
                </a:solidFill>
                <a:uFill>
                  <a:solidFill>
                    <a:srgbClr val="FFFFFF"/>
                  </a:solidFill>
                </a:uFill>
                <a:latin typeface="Tahoma"/>
                <a:ea typeface="ＭＳ Ｐゴシック"/>
              </a:rPr>
              <a:t>a </a:t>
            </a:r>
            <a:r>
              <a:rPr lang="en-AU" sz="2800" b="1" strike="noStrike" spc="-1" dirty="0">
                <a:solidFill>
                  <a:srgbClr val="000000"/>
                </a:solidFill>
                <a:uFill>
                  <a:solidFill>
                    <a:srgbClr val="FFFFFF"/>
                  </a:solidFill>
                </a:uFill>
                <a:latin typeface="Tahoma"/>
                <a:ea typeface="ＭＳ Ｐゴシック"/>
              </a:rPr>
              <a:t>command</a:t>
            </a:r>
            <a:r>
              <a:rPr lang="en-AU" sz="2800" b="0" strike="noStrike" spc="-1" dirty="0">
                <a:solidFill>
                  <a:srgbClr val="000000"/>
                </a:solidFill>
                <a:uFill>
                  <a:solidFill>
                    <a:srgbClr val="FFFFFF"/>
                  </a:solidFill>
                </a:uFill>
                <a:latin typeface="Tahoma"/>
                <a:ea typeface="ＭＳ Ｐゴシック"/>
              </a:rPr>
              <a:t> that invokes a program</a:t>
            </a:r>
            <a:endParaRPr lang="en-AU" sz="1800" b="0" strike="noStrike" spc="-1" dirty="0">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1" strike="noStrike" spc="-1" dirty="0">
                <a:solidFill>
                  <a:srgbClr val="000000"/>
                </a:solidFill>
                <a:uFill>
                  <a:solidFill>
                    <a:srgbClr val="FFFFFF"/>
                  </a:solidFill>
                </a:uFill>
                <a:latin typeface="Tahoma"/>
                <a:ea typeface="ＭＳ Ｐゴシック"/>
              </a:rPr>
              <a:t>arguments</a:t>
            </a:r>
            <a:r>
              <a:rPr lang="en-AU" sz="2800" b="0" strike="noStrike" spc="-1" dirty="0">
                <a:solidFill>
                  <a:srgbClr val="000000"/>
                </a:solidFill>
                <a:uFill>
                  <a:solidFill>
                    <a:srgbClr val="FFFFFF"/>
                  </a:solidFill>
                </a:uFill>
                <a:latin typeface="Tahoma"/>
                <a:ea typeface="ＭＳ Ｐゴシック"/>
              </a:rPr>
              <a:t> to that program</a:t>
            </a:r>
            <a:endParaRPr lang="en-AU" sz="1800" b="0" strike="noStrike" spc="-1" dirty="0">
              <a:solidFill>
                <a:srgbClr val="000000"/>
              </a:solidFill>
              <a:uFill>
                <a:solidFill>
                  <a:srgbClr val="FFFFFF"/>
                </a:solidFill>
              </a:uFill>
              <a:latin typeface="Arial"/>
            </a:endParaRPr>
          </a:p>
          <a:p>
            <a:pPr>
              <a:lnSpc>
                <a:spcPct val="100000"/>
              </a:lnSpc>
            </a:pPr>
            <a:endParaRPr lang="en-AU" sz="1800" b="0" strike="noStrike" spc="-1" dirty="0">
              <a:solidFill>
                <a:srgbClr val="000000"/>
              </a:solidFill>
              <a:uFill>
                <a:solidFill>
                  <a:srgbClr val="FFFFFF"/>
                </a:solidFill>
              </a:uFill>
              <a:latin typeface="Arial"/>
            </a:endParaRPr>
          </a:p>
          <a:p>
            <a:pPr marL="343080" indent="-342360">
              <a:lnSpc>
                <a:spcPct val="100000"/>
              </a:lnSpc>
            </a:pPr>
            <a:r>
              <a:rPr lang="en-AU" sz="2000" b="1" strike="noStrike" spc="-1" dirty="0">
                <a:solidFill>
                  <a:srgbClr val="FF0000"/>
                </a:solidFill>
                <a:uFill>
                  <a:solidFill>
                    <a:srgbClr val="FFFFFF"/>
                  </a:solidFill>
                </a:uFill>
                <a:latin typeface="Courier New"/>
                <a:ea typeface="ＭＳ Ｐゴシック"/>
              </a:rPr>
              <a:t>    [user4@raijin ~]$</a:t>
            </a:r>
            <a:r>
              <a:rPr lang="en-AU" sz="2000" b="1" strike="noStrike" spc="-1" dirty="0">
                <a:solidFill>
                  <a:srgbClr val="000000"/>
                </a:solidFill>
                <a:uFill>
                  <a:solidFill>
                    <a:srgbClr val="FFFFFF"/>
                  </a:solidFill>
                </a:uFill>
                <a:latin typeface="Courier New"/>
                <a:ea typeface="ＭＳ Ｐゴシック"/>
              </a:rPr>
              <a:t> </a:t>
            </a:r>
            <a:r>
              <a:rPr lang="en-AU" sz="2000" b="1" strike="noStrike" spc="-1" dirty="0" err="1">
                <a:solidFill>
                  <a:srgbClr val="008000"/>
                </a:solidFill>
                <a:uFill>
                  <a:solidFill>
                    <a:srgbClr val="FFFFFF"/>
                  </a:solidFill>
                </a:uFill>
                <a:latin typeface="Courier New"/>
                <a:ea typeface="ＭＳ Ｐゴシック"/>
              </a:rPr>
              <a:t>cmd</a:t>
            </a:r>
            <a:r>
              <a:rPr lang="en-AU" sz="2000" b="1" strike="noStrike" spc="-1" dirty="0">
                <a:solidFill>
                  <a:srgbClr val="008000"/>
                </a:solidFill>
                <a:uFill>
                  <a:solidFill>
                    <a:srgbClr val="FFFFFF"/>
                  </a:solidFill>
                </a:uFill>
                <a:latin typeface="Courier New"/>
                <a:ea typeface="ＭＳ Ｐゴシック"/>
              </a:rPr>
              <a:t> </a:t>
            </a:r>
            <a:r>
              <a:rPr lang="en-AU" sz="2000" b="1" strike="noStrike" spc="-1" dirty="0">
                <a:solidFill>
                  <a:srgbClr val="000000"/>
                </a:solidFill>
                <a:uFill>
                  <a:solidFill>
                    <a:srgbClr val="FFFFFF"/>
                  </a:solidFill>
                </a:uFill>
                <a:latin typeface="Courier New"/>
                <a:ea typeface="ＭＳ Ｐゴシック"/>
              </a:rPr>
              <a:t>arg1 arg2 arg3</a:t>
            </a:r>
            <a:endParaRPr lang="en-AU" sz="1800" b="0" strike="noStrike" spc="-1" dirty="0">
              <a:solidFill>
                <a:srgbClr val="000000"/>
              </a:solidFill>
              <a:uFill>
                <a:solidFill>
                  <a:srgbClr val="FFFFFF"/>
                </a:solidFill>
              </a:uFill>
              <a:latin typeface="Arial"/>
            </a:endParaRPr>
          </a:p>
          <a:p>
            <a:pPr marL="343080" indent="-342360">
              <a:lnSpc>
                <a:spcPct val="100000"/>
              </a:lnSpc>
            </a:pPr>
            <a:endParaRPr lang="en-AU" sz="1800" b="0" strike="noStrike" spc="-1" dirty="0">
              <a:solidFill>
                <a:srgbClr val="000000"/>
              </a:solidFill>
              <a:uFill>
                <a:solidFill>
                  <a:srgbClr val="FFFFFF"/>
                </a:solidFill>
              </a:uFill>
              <a:latin typeface="Arial"/>
            </a:endParaRPr>
          </a:p>
          <a:p>
            <a:pPr marL="343080" indent="-342360">
              <a:lnSpc>
                <a:spcPct val="100000"/>
              </a:lnSpc>
            </a:pPr>
            <a:endParaRPr lang="en-AU" sz="1800" b="0" strike="noStrike" spc="-1" dirty="0">
              <a:solidFill>
                <a:srgbClr val="000000"/>
              </a:solidFill>
              <a:uFill>
                <a:solidFill>
                  <a:srgbClr val="FFFFFF"/>
                </a:solidFill>
              </a:uFill>
              <a:latin typeface="Arial"/>
            </a:endParaRPr>
          </a:p>
          <a:p>
            <a:pPr marL="343080" indent="-342360">
              <a:lnSpc>
                <a:spcPct val="100000"/>
              </a:lnSpc>
            </a:pPr>
            <a:endParaRPr lang="en-AU" sz="1800" b="0" strike="noStrike" spc="-1" dirty="0" smtClean="0">
              <a:solidFill>
                <a:srgbClr val="000000"/>
              </a:solidFill>
              <a:uFill>
                <a:solidFill>
                  <a:srgbClr val="FFFFFF"/>
                </a:solidFill>
              </a:uFill>
              <a:latin typeface="Arial"/>
            </a:endParaRPr>
          </a:p>
          <a:p>
            <a:pPr marL="343080" indent="-342360">
              <a:lnSpc>
                <a:spcPct val="100000"/>
              </a:lnSpc>
            </a:pPr>
            <a:endParaRPr lang="en-AU" spc="-1" dirty="0">
              <a:solidFill>
                <a:srgbClr val="000000"/>
              </a:solidFill>
              <a:uFill>
                <a:solidFill>
                  <a:srgbClr val="FFFFFF"/>
                </a:solidFill>
              </a:uFill>
              <a:latin typeface="Arial"/>
            </a:endParaRPr>
          </a:p>
          <a:p>
            <a:pPr marL="343080" indent="-342360">
              <a:lnSpc>
                <a:spcPct val="100000"/>
              </a:lnSpc>
            </a:pPr>
            <a:endParaRPr lang="en-AU" sz="1800" b="0" strike="noStrike" spc="-1" dirty="0">
              <a:solidFill>
                <a:srgbClr val="000000"/>
              </a:solidFill>
              <a:uFill>
                <a:solidFill>
                  <a:srgbClr val="FFFFFF"/>
                </a:solidFill>
              </a:uFill>
              <a:latin typeface="Arial"/>
            </a:endParaRPr>
          </a:p>
          <a:p>
            <a:pPr marL="343080" indent="-342360">
              <a:lnSpc>
                <a:spcPct val="100000"/>
              </a:lnSpc>
            </a:pPr>
            <a:r>
              <a:rPr lang="en-AU" sz="2000" b="1" strike="noStrike" spc="-1" dirty="0">
                <a:solidFill>
                  <a:srgbClr val="FF0000"/>
                </a:solidFill>
                <a:uFill>
                  <a:solidFill>
                    <a:srgbClr val="FFFFFF"/>
                  </a:solidFill>
                </a:uFill>
                <a:latin typeface="Courier New"/>
                <a:ea typeface="ＭＳ Ｐゴシック"/>
              </a:rPr>
              <a:t>    [user4@raijin ~]$</a:t>
            </a:r>
            <a:r>
              <a:rPr lang="en-AU" sz="2000" b="1" strike="noStrike" spc="-1" dirty="0">
                <a:solidFill>
                  <a:srgbClr val="000000"/>
                </a:solidFill>
                <a:uFill>
                  <a:solidFill>
                    <a:srgbClr val="FFFFFF"/>
                  </a:solidFill>
                </a:uFill>
                <a:latin typeface="Courier New"/>
                <a:ea typeface="ＭＳ Ｐゴシック"/>
              </a:rPr>
              <a:t> </a:t>
            </a:r>
            <a:r>
              <a:rPr lang="en-AU" sz="2000" b="1" strike="noStrike" spc="-1" dirty="0" err="1">
                <a:solidFill>
                  <a:srgbClr val="008000"/>
                </a:solidFill>
                <a:uFill>
                  <a:solidFill>
                    <a:srgbClr val="FFFFFF"/>
                  </a:solidFill>
                </a:uFill>
                <a:latin typeface="Courier New"/>
                <a:ea typeface="ＭＳ Ｐゴシック"/>
              </a:rPr>
              <a:t>cmd</a:t>
            </a:r>
            <a:r>
              <a:rPr lang="en-AU" sz="2000" b="1" strike="noStrike" spc="-1" dirty="0">
                <a:solidFill>
                  <a:srgbClr val="008000"/>
                </a:solidFill>
                <a:uFill>
                  <a:solidFill>
                    <a:srgbClr val="FFFFFF"/>
                  </a:solidFill>
                </a:uFill>
                <a:latin typeface="Courier New"/>
                <a:ea typeface="ＭＳ Ｐゴシック"/>
              </a:rPr>
              <a:t> </a:t>
            </a:r>
            <a:r>
              <a:rPr lang="en-AU" sz="2000" b="1" strike="noStrike" spc="-1" dirty="0">
                <a:solidFill>
                  <a:srgbClr val="000000"/>
                </a:solidFill>
                <a:uFill>
                  <a:solidFill>
                    <a:srgbClr val="FFFFFF"/>
                  </a:solidFill>
                </a:uFill>
                <a:latin typeface="Courier New"/>
                <a:ea typeface="ＭＳ Ｐゴシック"/>
              </a:rPr>
              <a:t>arg1 arg2 arg3 “</a:t>
            </a:r>
            <a:r>
              <a:rPr lang="en-AU" sz="2000" b="1" strike="noStrike" spc="-1" dirty="0" err="1">
                <a:solidFill>
                  <a:srgbClr val="000000"/>
                </a:solidFill>
                <a:uFill>
                  <a:solidFill>
                    <a:srgbClr val="FFFFFF"/>
                  </a:solidFill>
                </a:uFill>
                <a:latin typeface="Courier New"/>
                <a:ea typeface="ＭＳ Ｐゴシック"/>
              </a:rPr>
              <a:t>arg</a:t>
            </a:r>
            <a:r>
              <a:rPr lang="en-AU" sz="2000" b="1" strike="noStrike" spc="-1" dirty="0">
                <a:solidFill>
                  <a:srgbClr val="000000"/>
                </a:solidFill>
                <a:uFill>
                  <a:solidFill>
                    <a:srgbClr val="FFFFFF"/>
                  </a:solidFill>
                </a:uFill>
                <a:latin typeface="Courier New"/>
                <a:ea typeface="ＭＳ Ｐゴシック"/>
              </a:rPr>
              <a:t> 4”</a:t>
            </a:r>
            <a:endParaRPr lang="en-AU" sz="1800" b="0" strike="noStrike" spc="-1" dirty="0">
              <a:solidFill>
                <a:srgbClr val="000000"/>
              </a:solidFill>
              <a:uFill>
                <a:solidFill>
                  <a:srgbClr val="FFFFFF"/>
                </a:solidFill>
              </a:uFill>
              <a:latin typeface="Arial"/>
            </a:endParaRPr>
          </a:p>
        </p:txBody>
      </p:sp>
      <p:sp>
        <p:nvSpPr>
          <p:cNvPr id="145" name="CustomShape 3"/>
          <p:cNvSpPr/>
          <p:nvPr/>
        </p:nvSpPr>
        <p:spPr>
          <a:xfrm>
            <a:off x="3186900" y="4094151"/>
            <a:ext cx="1140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dirty="0">
                <a:solidFill>
                  <a:srgbClr val="008000"/>
                </a:solidFill>
                <a:uFill>
                  <a:solidFill>
                    <a:srgbClr val="FFFFFF"/>
                  </a:solidFill>
                </a:uFill>
                <a:latin typeface="Courier New"/>
                <a:ea typeface="ＭＳ Ｐゴシック"/>
              </a:rPr>
              <a:t>command</a:t>
            </a:r>
            <a:endParaRPr lang="en-AU" sz="1800" b="0" strike="noStrike" spc="-1" dirty="0">
              <a:solidFill>
                <a:srgbClr val="000000"/>
              </a:solidFill>
              <a:uFill>
                <a:solidFill>
                  <a:srgbClr val="FFFFFF"/>
                </a:solidFill>
              </a:uFill>
              <a:latin typeface="Arial"/>
            </a:endParaRPr>
          </a:p>
        </p:txBody>
      </p:sp>
      <p:sp>
        <p:nvSpPr>
          <p:cNvPr id="146" name="CustomShape 4"/>
          <p:cNvSpPr/>
          <p:nvPr/>
        </p:nvSpPr>
        <p:spPr>
          <a:xfrm>
            <a:off x="4693860" y="4094151"/>
            <a:ext cx="19638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dirty="0">
                <a:solidFill>
                  <a:srgbClr val="000000"/>
                </a:solidFill>
                <a:uFill>
                  <a:solidFill>
                    <a:srgbClr val="FFFFFF"/>
                  </a:solidFill>
                </a:uFill>
                <a:latin typeface="Courier New"/>
                <a:ea typeface="ＭＳ Ｐゴシック"/>
              </a:rPr>
              <a:t>Arguments (3)</a:t>
            </a:r>
            <a:endParaRPr lang="en-AU" sz="1800" b="0" strike="noStrike" spc="-1" dirty="0">
              <a:solidFill>
                <a:srgbClr val="000000"/>
              </a:solidFill>
              <a:uFill>
                <a:solidFill>
                  <a:srgbClr val="FFFFFF"/>
                </a:solidFill>
              </a:uFill>
              <a:latin typeface="Arial"/>
            </a:endParaRPr>
          </a:p>
        </p:txBody>
      </p:sp>
      <p:sp>
        <p:nvSpPr>
          <p:cNvPr id="147" name="CustomShape 5"/>
          <p:cNvSpPr/>
          <p:nvPr/>
        </p:nvSpPr>
        <p:spPr>
          <a:xfrm flipV="1">
            <a:off x="4021200" y="3579965"/>
            <a:ext cx="107280" cy="44820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8" name="CustomShape 6"/>
          <p:cNvSpPr/>
          <p:nvPr/>
        </p:nvSpPr>
        <p:spPr>
          <a:xfrm flipH="1" flipV="1">
            <a:off x="4718520" y="3579965"/>
            <a:ext cx="191160" cy="44820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9" name="CustomShape 7"/>
          <p:cNvSpPr/>
          <p:nvPr/>
        </p:nvSpPr>
        <p:spPr>
          <a:xfrm flipV="1">
            <a:off x="6108120" y="3579965"/>
            <a:ext cx="143280" cy="44820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0" name="CustomShape 8"/>
          <p:cNvSpPr/>
          <p:nvPr/>
        </p:nvSpPr>
        <p:spPr>
          <a:xfrm flipV="1">
            <a:off x="5437440" y="3579965"/>
            <a:ext cx="150480" cy="44820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1" name="CustomShape 9"/>
          <p:cNvSpPr/>
          <p:nvPr/>
        </p:nvSpPr>
        <p:spPr>
          <a:xfrm>
            <a:off x="590760" y="4114097"/>
            <a:ext cx="2265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FF0000"/>
                </a:solidFill>
                <a:uFill>
                  <a:solidFill>
                    <a:srgbClr val="FFFFFF"/>
                  </a:solidFill>
                </a:uFill>
                <a:latin typeface="Courier New"/>
                <a:ea typeface="ＭＳ Ｐゴシック"/>
              </a:rPr>
              <a:t>command prompt</a:t>
            </a:r>
            <a:endParaRPr lang="en-AU" sz="1800" b="0" strike="noStrike" spc="-1">
              <a:solidFill>
                <a:srgbClr val="000000"/>
              </a:solidFill>
              <a:uFill>
                <a:solidFill>
                  <a:srgbClr val="FFFFFF"/>
                </a:solidFill>
              </a:uFill>
              <a:latin typeface="Arial"/>
            </a:endParaRPr>
          </a:p>
        </p:txBody>
      </p:sp>
      <p:sp>
        <p:nvSpPr>
          <p:cNvPr id="152" name="CustomShape 10"/>
          <p:cNvSpPr/>
          <p:nvPr/>
        </p:nvSpPr>
        <p:spPr>
          <a:xfrm flipV="1">
            <a:off x="1814760" y="3579965"/>
            <a:ext cx="359280" cy="3931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3" name="CustomShape 11"/>
          <p:cNvSpPr/>
          <p:nvPr/>
        </p:nvSpPr>
        <p:spPr>
          <a:xfrm>
            <a:off x="5339160" y="5830896"/>
            <a:ext cx="19638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dirty="0">
                <a:solidFill>
                  <a:srgbClr val="000000"/>
                </a:solidFill>
                <a:uFill>
                  <a:solidFill>
                    <a:srgbClr val="FFFFFF"/>
                  </a:solidFill>
                </a:uFill>
                <a:latin typeface="Courier New"/>
                <a:ea typeface="ＭＳ Ｐゴシック"/>
              </a:rPr>
              <a:t>Arguments (4)</a:t>
            </a:r>
            <a:endParaRPr lang="en-AU" sz="1800" b="0" strike="noStrike" spc="-1" dirty="0">
              <a:solidFill>
                <a:srgbClr val="000000"/>
              </a:solidFill>
              <a:uFill>
                <a:solidFill>
                  <a:srgbClr val="FFFFFF"/>
                </a:solidFill>
              </a:uFill>
              <a:latin typeface="Arial"/>
            </a:endParaRPr>
          </a:p>
        </p:txBody>
      </p:sp>
      <p:sp>
        <p:nvSpPr>
          <p:cNvPr id="154" name="CustomShape 12"/>
          <p:cNvSpPr/>
          <p:nvPr/>
        </p:nvSpPr>
        <p:spPr>
          <a:xfrm flipV="1">
            <a:off x="6379560" y="5309682"/>
            <a:ext cx="360" cy="45864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5" name="CustomShape 13"/>
          <p:cNvSpPr/>
          <p:nvPr/>
        </p:nvSpPr>
        <p:spPr>
          <a:xfrm flipV="1">
            <a:off x="7119000" y="5324082"/>
            <a:ext cx="191520" cy="50940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6" name="CustomShape 14"/>
          <p:cNvSpPr/>
          <p:nvPr/>
        </p:nvSpPr>
        <p:spPr>
          <a:xfrm flipH="1" flipV="1">
            <a:off x="5609520" y="5309682"/>
            <a:ext cx="267840" cy="45864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7" name="CustomShape 15"/>
          <p:cNvSpPr/>
          <p:nvPr/>
        </p:nvSpPr>
        <p:spPr>
          <a:xfrm flipH="1" flipV="1">
            <a:off x="4854960" y="5309682"/>
            <a:ext cx="333720" cy="540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8" name="CustomShape 16"/>
          <p:cNvSpPr/>
          <p:nvPr/>
        </p:nvSpPr>
        <p:spPr>
          <a:xfrm>
            <a:off x="3450240" y="5832696"/>
            <a:ext cx="1140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dirty="0">
                <a:solidFill>
                  <a:srgbClr val="008000"/>
                </a:solidFill>
                <a:uFill>
                  <a:solidFill>
                    <a:srgbClr val="FFFFFF"/>
                  </a:solidFill>
                </a:uFill>
                <a:latin typeface="Courier New"/>
                <a:ea typeface="ＭＳ Ｐゴシック"/>
              </a:rPr>
              <a:t>command</a:t>
            </a:r>
            <a:endParaRPr lang="en-AU" sz="1800" b="0" strike="noStrike" spc="-1" dirty="0">
              <a:solidFill>
                <a:srgbClr val="000000"/>
              </a:solidFill>
              <a:uFill>
                <a:solidFill>
                  <a:srgbClr val="FFFFFF"/>
                </a:solidFill>
              </a:uFill>
              <a:latin typeface="Arial"/>
            </a:endParaRPr>
          </a:p>
        </p:txBody>
      </p:sp>
      <p:sp>
        <p:nvSpPr>
          <p:cNvPr id="159" name="CustomShape 17"/>
          <p:cNvSpPr/>
          <p:nvPr/>
        </p:nvSpPr>
        <p:spPr>
          <a:xfrm flipV="1">
            <a:off x="4065480" y="5404362"/>
            <a:ext cx="50040" cy="461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0" name="CustomShape 18"/>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69C064A-0262-47DE-8286-4E431DECFB7F}" type="slidenum">
              <a:rPr lang="en-AU" sz="1200" b="0" strike="noStrike" spc="-1">
                <a:solidFill>
                  <a:srgbClr val="8B8B8B"/>
                </a:solidFill>
                <a:uFill>
                  <a:solidFill>
                    <a:srgbClr val="FFFFFF"/>
                  </a:solidFill>
                </a:uFill>
                <a:latin typeface="Arial"/>
                <a:ea typeface="ＭＳ Ｐゴシック"/>
              </a:rPr>
              <a:t>13</a:t>
            </a:fld>
            <a:endParaRPr lang="en-AU" sz="1800" b="0" strike="noStrike" spc="-1">
              <a:solidFill>
                <a:srgbClr val="000000"/>
              </a:solidFill>
              <a:uFill>
                <a:solidFill>
                  <a:srgbClr val="FFFFFF"/>
                </a:solidFill>
              </a:uFill>
              <a:latin typeface="Arial"/>
            </a:endParaRPr>
          </a:p>
        </p:txBody>
      </p:sp>
      <p:sp>
        <p:nvSpPr>
          <p:cNvPr id="161" name="CustomShape 19"/>
          <p:cNvSpPr/>
          <p:nvPr/>
        </p:nvSpPr>
        <p:spPr>
          <a:xfrm>
            <a:off x="516960" y="5830896"/>
            <a:ext cx="13165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dirty="0">
                <a:solidFill>
                  <a:srgbClr val="FF0000"/>
                </a:solidFill>
                <a:uFill>
                  <a:solidFill>
                    <a:srgbClr val="FFFFFF"/>
                  </a:solidFill>
                </a:uFill>
                <a:latin typeface="Courier New"/>
                <a:ea typeface="ＭＳ Ｐゴシック"/>
              </a:rPr>
              <a:t>username</a:t>
            </a:r>
            <a:endParaRPr lang="en-AU" sz="1800" b="0" strike="noStrike" spc="-1" dirty="0">
              <a:solidFill>
                <a:srgbClr val="000000"/>
              </a:solidFill>
              <a:uFill>
                <a:solidFill>
                  <a:srgbClr val="FFFFFF"/>
                </a:solidFill>
              </a:uFill>
              <a:latin typeface="Arial"/>
            </a:endParaRPr>
          </a:p>
        </p:txBody>
      </p:sp>
      <p:sp>
        <p:nvSpPr>
          <p:cNvPr id="162" name="CustomShape 20"/>
          <p:cNvSpPr/>
          <p:nvPr/>
        </p:nvSpPr>
        <p:spPr>
          <a:xfrm>
            <a:off x="2072880" y="5830896"/>
            <a:ext cx="16236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AU" sz="1800" b="1" strike="noStrike" spc="-1" dirty="0">
                <a:solidFill>
                  <a:srgbClr val="FF0000"/>
                </a:solidFill>
                <a:uFill>
                  <a:solidFill>
                    <a:srgbClr val="FFFFFF"/>
                  </a:solidFill>
                </a:uFill>
                <a:latin typeface="Courier New"/>
                <a:ea typeface="ＭＳ Ｐゴシック"/>
              </a:rPr>
              <a:t>Machine</a:t>
            </a:r>
            <a:endParaRPr lang="en-AU" sz="1800" b="0" strike="noStrike" spc="-1" dirty="0">
              <a:solidFill>
                <a:srgbClr val="000000"/>
              </a:solidFill>
              <a:uFill>
                <a:solidFill>
                  <a:srgbClr val="FFFFFF"/>
                </a:solidFill>
              </a:uFill>
              <a:latin typeface="Arial"/>
            </a:endParaRPr>
          </a:p>
          <a:p>
            <a:pPr>
              <a:lnSpc>
                <a:spcPct val="100000"/>
              </a:lnSpc>
            </a:pPr>
            <a:r>
              <a:rPr lang="en-AU" sz="1400" b="1" strike="noStrike" spc="-1" dirty="0">
                <a:solidFill>
                  <a:srgbClr val="FF0000"/>
                </a:solidFill>
                <a:uFill>
                  <a:solidFill>
                    <a:srgbClr val="FFFFFF"/>
                  </a:solidFill>
                </a:uFill>
                <a:latin typeface="Courier New"/>
                <a:ea typeface="ＭＳ Ｐゴシック"/>
              </a:rPr>
              <a:t>(login node)</a:t>
            </a:r>
            <a:endParaRPr lang="en-AU" sz="1800" b="0" strike="noStrike" spc="-1" dirty="0">
              <a:solidFill>
                <a:srgbClr val="000000"/>
              </a:solidFill>
              <a:uFill>
                <a:solidFill>
                  <a:srgbClr val="FFFFFF"/>
                </a:solidFill>
              </a:uFill>
              <a:latin typeface="Arial"/>
            </a:endParaRPr>
          </a:p>
        </p:txBody>
      </p:sp>
      <p:sp>
        <p:nvSpPr>
          <p:cNvPr id="163" name="CustomShape 21"/>
          <p:cNvSpPr/>
          <p:nvPr/>
        </p:nvSpPr>
        <p:spPr>
          <a:xfrm flipV="1">
            <a:off x="1359000" y="5324082"/>
            <a:ext cx="414000" cy="5806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4" name="CustomShape 22"/>
          <p:cNvSpPr/>
          <p:nvPr/>
        </p:nvSpPr>
        <p:spPr>
          <a:xfrm flipV="1">
            <a:off x="2631600" y="5324082"/>
            <a:ext cx="99360" cy="5140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Commands and Shells</a:t>
            </a:r>
            <a:endParaRPr lang="en-AU" sz="1800" b="0" strike="noStrike" spc="-1">
              <a:solidFill>
                <a:srgbClr val="000000"/>
              </a:solidFill>
              <a:uFill>
                <a:solidFill>
                  <a:srgbClr val="FFFFFF"/>
                </a:solidFill>
              </a:uFill>
              <a:latin typeface="Arial"/>
            </a:endParaRPr>
          </a:p>
        </p:txBody>
      </p:sp>
      <p:sp>
        <p:nvSpPr>
          <p:cNvPr id="166"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Commands allow users to interact with the operating system via the </a:t>
            </a:r>
            <a:r>
              <a:rPr lang="en-AU" sz="3200" b="0" i="1" strike="noStrike" spc="-1">
                <a:solidFill>
                  <a:srgbClr val="000000"/>
                </a:solidFill>
                <a:uFill>
                  <a:solidFill>
                    <a:srgbClr val="FFFFFF"/>
                  </a:solidFill>
                </a:uFill>
                <a:latin typeface="Tahoma"/>
                <a:ea typeface="ＭＳ Ｐゴシック"/>
              </a:rPr>
              <a:t>shell</a:t>
            </a:r>
            <a:r>
              <a:rPr lang="en-AU" sz="32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Two-way communication is possible between the </a:t>
            </a:r>
            <a:r>
              <a:rPr lang="en-AU" sz="3200" b="0" i="1" strike="noStrike" spc="-1">
                <a:solidFill>
                  <a:srgbClr val="000000"/>
                </a:solidFill>
                <a:uFill>
                  <a:solidFill>
                    <a:srgbClr val="FFFFFF"/>
                  </a:solidFill>
                </a:uFill>
                <a:latin typeface="Tahoma"/>
                <a:ea typeface="ＭＳ Ｐゴシック"/>
              </a:rPr>
              <a:t>shell</a:t>
            </a:r>
            <a:r>
              <a:rPr lang="en-AU" sz="3200" b="0" strike="noStrike" spc="-1">
                <a:solidFill>
                  <a:srgbClr val="000000"/>
                </a:solidFill>
                <a:uFill>
                  <a:solidFill>
                    <a:srgbClr val="FFFFFF"/>
                  </a:solidFill>
                </a:uFill>
                <a:latin typeface="Tahoma"/>
                <a:ea typeface="ＭＳ Ｐゴシック"/>
              </a:rPr>
              <a:t> and commands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e.g. the </a:t>
            </a:r>
            <a:r>
              <a:rPr lang="en-AU" sz="2800" b="1" strike="noStrike" spc="-1">
                <a:solidFill>
                  <a:srgbClr val="000000"/>
                </a:solidFill>
                <a:uFill>
                  <a:solidFill>
                    <a:srgbClr val="FFFFFF"/>
                  </a:solidFill>
                </a:uFill>
                <a:latin typeface="Courier New"/>
                <a:ea typeface="ＭＳ Ｐゴシック"/>
              </a:rPr>
              <a:t>ls</a:t>
            </a:r>
            <a:r>
              <a:rPr lang="en-AU" sz="2800" b="0" strike="noStrike" spc="-1">
                <a:solidFill>
                  <a:srgbClr val="000000"/>
                </a:solidFill>
                <a:uFill>
                  <a:solidFill>
                    <a:srgbClr val="FFFFFF"/>
                  </a:solidFill>
                </a:uFill>
                <a:latin typeface="Tahoma"/>
                <a:ea typeface="ＭＳ Ｐゴシック"/>
              </a:rPr>
              <a:t> command will return a list of files in a directory</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6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E5EE757-BEB5-4EC3-9887-91E93C28AC85}" type="slidenum">
              <a:rPr lang="en-AU" sz="1200" b="0" strike="noStrike" spc="-1">
                <a:solidFill>
                  <a:srgbClr val="8B8B8B"/>
                </a:solidFill>
                <a:uFill>
                  <a:solidFill>
                    <a:srgbClr val="FFFFFF"/>
                  </a:solidFill>
                </a:uFill>
                <a:latin typeface="Arial"/>
                <a:ea typeface="ＭＳ Ｐゴシック"/>
              </a:rPr>
              <a:t>14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3"/>
          <p:cNvPicPr/>
          <p:nvPr/>
        </p:nvPicPr>
        <p:blipFill>
          <a:blip r:embed="rId3"/>
          <a:stretch/>
        </p:blipFill>
        <p:spPr>
          <a:xfrm>
            <a:off x="152280" y="228600"/>
            <a:ext cx="6082560" cy="4304520"/>
          </a:xfrm>
          <a:prstGeom prst="rect">
            <a:avLst/>
          </a:prstGeom>
          <a:ln>
            <a:noFill/>
          </a:ln>
        </p:spPr>
      </p:pic>
      <p:pic>
        <p:nvPicPr>
          <p:cNvPr id="169" name="Picture 4"/>
          <p:cNvPicPr/>
          <p:nvPr/>
        </p:nvPicPr>
        <p:blipFill>
          <a:blip r:embed="rId4"/>
          <a:stretch/>
        </p:blipFill>
        <p:spPr>
          <a:xfrm>
            <a:off x="5600880" y="1066680"/>
            <a:ext cx="3542760" cy="5447520"/>
          </a:xfrm>
          <a:prstGeom prst="rect">
            <a:avLst/>
          </a:prstGeom>
          <a:ln>
            <a:noFill/>
          </a:ln>
        </p:spPr>
      </p:pic>
      <p:sp>
        <p:nvSpPr>
          <p:cNvPr id="170" name="CustomShape 1"/>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4A7308DE-4428-4672-9BEA-371AE6249525}" type="slidenum">
              <a:rPr lang="en-AU" sz="1200" b="0" strike="noStrike" spc="-1">
                <a:solidFill>
                  <a:srgbClr val="8B8B8B"/>
                </a:solidFill>
                <a:uFill>
                  <a:solidFill>
                    <a:srgbClr val="FFFFFF"/>
                  </a:solidFill>
                </a:uFill>
                <a:latin typeface="Arial"/>
                <a:ea typeface="ＭＳ Ｐゴシック"/>
              </a:rPr>
              <a:t>15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1(a)</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Try these commands</a:t>
            </a:r>
            <a:endParaRPr lang="en-AU" sz="1800" b="0" strike="noStrike" spc="-1">
              <a:solidFill>
                <a:srgbClr val="000000"/>
              </a:solidFill>
              <a:uFill>
                <a:solidFill>
                  <a:srgbClr val="FFFFFF"/>
                </a:solidFill>
              </a:uFill>
              <a:latin typeface="Arial"/>
            </a:endParaRPr>
          </a:p>
        </p:txBody>
      </p:sp>
      <p:sp>
        <p:nvSpPr>
          <p:cNvPr id="172" name="CustomShape 2"/>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428CD047-DF0D-47B4-985D-CBECD04D090C}" type="slidenum">
              <a:rPr lang="en-AU" sz="1200" b="0" strike="noStrike" spc="-1">
                <a:solidFill>
                  <a:srgbClr val="8B8B8B"/>
                </a:solidFill>
                <a:uFill>
                  <a:solidFill>
                    <a:srgbClr val="FFFFFF"/>
                  </a:solidFill>
                </a:uFill>
                <a:latin typeface="Arial"/>
                <a:ea typeface="ＭＳ Ｐゴシック"/>
              </a:rPr>
              <a:t>16</a:t>
            </a:fld>
            <a:endParaRPr lang="en-AU" sz="1800" b="0" strike="noStrike" spc="-1">
              <a:solidFill>
                <a:srgbClr val="000000"/>
              </a:solidFill>
              <a:uFill>
                <a:solidFill>
                  <a:srgbClr val="FFFFFF"/>
                </a:solidFill>
              </a:uFill>
              <a:latin typeface="Arial"/>
            </a:endParaRPr>
          </a:p>
        </p:txBody>
      </p:sp>
      <p:graphicFrame>
        <p:nvGraphicFramePr>
          <p:cNvPr id="173" name="Table 3"/>
          <p:cNvGraphicFramePr/>
          <p:nvPr/>
        </p:nvGraphicFramePr>
        <p:xfrm>
          <a:off x="380880" y="1783080"/>
          <a:ext cx="8457840" cy="3406140"/>
        </p:xfrm>
        <a:graphic>
          <a:graphicData uri="http://schemas.openxmlformats.org/drawingml/2006/table">
            <a:tbl>
              <a:tblPr/>
              <a:tblGrid>
                <a:gridCol w="1886400"/>
                <a:gridCol w="657144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ls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i="1" strike="noStrike" spc="-1">
                          <a:solidFill>
                            <a:srgbClr val="000000"/>
                          </a:solidFill>
                          <a:uFill>
                            <a:solidFill>
                              <a:srgbClr val="FFFFFF"/>
                            </a:solidFill>
                          </a:uFill>
                          <a:latin typeface="Calibri"/>
                        </a:rPr>
                        <a:t>Shows a directory listing</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w</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Calibri"/>
                          <a:ea typeface="Calibri"/>
                        </a:rPr>
                        <a:t>Shows who is logged on to the system and what they are doing</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w iaa444</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15000"/>
                        </a:lnSpc>
                      </a:pPr>
                      <a:r>
                        <a:rPr lang="en-AU" sz="1800" b="0" strike="noStrike" spc="-1">
                          <a:solidFill>
                            <a:srgbClr val="000000"/>
                          </a:solidFill>
                          <a:uFill>
                            <a:solidFill>
                              <a:srgbClr val="FFFFFF"/>
                            </a:solidFill>
                          </a:uFill>
                          <a:latin typeface="Calibri"/>
                          <a:ea typeface="Calibri"/>
                        </a:rPr>
                        <a:t>Shows login, idle time, and what user iaa444 is doing </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finger</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Calibri"/>
                          <a:ea typeface="Calibri"/>
                        </a:rPr>
                        <a:t>Shows login, username &amp; login details of users on the system</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10200">
                <a:tc>
                  <a:txBody>
                    <a:bodyPr/>
                    <a:lstStyle/>
                    <a:p>
                      <a:pPr>
                        <a:lnSpc>
                          <a:spcPct val="100000"/>
                        </a:lnSpc>
                      </a:pPr>
                      <a:r>
                        <a:rPr lang="en-AU" sz="1800" b="1" strike="noStrike" spc="-1">
                          <a:solidFill>
                            <a:srgbClr val="000000"/>
                          </a:solidFill>
                          <a:uFill>
                            <a:solidFill>
                              <a:srgbClr val="FFFFFF"/>
                            </a:solidFill>
                          </a:uFill>
                          <a:latin typeface="Courier New"/>
                        </a:rPr>
                        <a:t>finger iaa444</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Calibri"/>
                        </a:rPr>
                        <a:t>Shows user iaa444’s login details including name, idle time, login time as well as some of their environment settings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date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Calibri"/>
                          <a:ea typeface="Calibri"/>
                        </a:rPr>
                        <a:t>Prints the system time and date</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1000">
                <a:tc>
                  <a:txBody>
                    <a:bodyPr/>
                    <a:lstStyle/>
                    <a:p>
                      <a:pPr>
                        <a:lnSpc>
                          <a:spcPct val="100000"/>
                        </a:lnSpc>
                      </a:pPr>
                      <a:r>
                        <a:rPr lang="en-AU" sz="1800" b="1" strike="noStrike" spc="-1">
                          <a:solidFill>
                            <a:srgbClr val="000000"/>
                          </a:solidFill>
                          <a:uFill>
                            <a:solidFill>
                              <a:srgbClr val="FFFFFF"/>
                            </a:solidFill>
                          </a:uFill>
                          <a:latin typeface="Courier New"/>
                        </a:rPr>
                        <a:t>uptime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15000"/>
                        </a:lnSpc>
                      </a:pPr>
                      <a:r>
                        <a:rPr lang="en-AU" sz="1800" b="0" strike="noStrike" spc="-1">
                          <a:solidFill>
                            <a:srgbClr val="000000"/>
                          </a:solidFill>
                          <a:uFill>
                            <a:solidFill>
                              <a:srgbClr val="FFFFFF"/>
                            </a:solidFill>
                          </a:uFill>
                          <a:latin typeface="Calibri"/>
                          <a:ea typeface="Calibri"/>
                        </a:rPr>
                        <a:t>Tells you how long the system has been running</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Command Line Options (Flags)</a:t>
            </a:r>
            <a:endParaRPr lang="en-AU" sz="1800" b="0" strike="noStrike" spc="-1">
              <a:solidFill>
                <a:srgbClr val="000000"/>
              </a:solidFill>
              <a:uFill>
                <a:solidFill>
                  <a:srgbClr val="FFFFFF"/>
                </a:solidFill>
              </a:uFill>
              <a:latin typeface="Arial"/>
            </a:endParaRPr>
          </a:p>
        </p:txBody>
      </p:sp>
      <p:sp>
        <p:nvSpPr>
          <p:cNvPr id="175" name="CustomShape 2"/>
          <p:cNvSpPr/>
          <p:nvPr/>
        </p:nvSpPr>
        <p:spPr>
          <a:xfrm>
            <a:off x="457200" y="1340640"/>
            <a:ext cx="8228880" cy="5068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200" b="1" u="sng" strike="noStrike" spc="-1">
                <a:solidFill>
                  <a:srgbClr val="000000"/>
                </a:solidFill>
                <a:uFill>
                  <a:solidFill>
                    <a:srgbClr val="FFFFFF"/>
                  </a:solidFill>
                </a:uFill>
                <a:latin typeface="Tahoma"/>
                <a:ea typeface="ＭＳ Ｐゴシック"/>
              </a:rPr>
              <a:t>Command Line Options / Flags</a:t>
            </a:r>
            <a:r>
              <a:rPr lang="en-AU" sz="2200" b="0" strike="noStrike" spc="-1">
                <a:solidFill>
                  <a:srgbClr val="000000"/>
                </a:solidFill>
                <a:uFill>
                  <a:solidFill>
                    <a:srgbClr val="FFFFFF"/>
                  </a:solidFill>
                </a:uFill>
                <a:latin typeface="Tahoma"/>
                <a:ea typeface="ＭＳ Ｐゴシック"/>
              </a:rPr>
              <a:t> modify the operation of the command.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1800" b="0" strike="noStrike" spc="-1">
                <a:solidFill>
                  <a:srgbClr val="000000"/>
                </a:solidFill>
                <a:uFill>
                  <a:solidFill>
                    <a:srgbClr val="FFFFFF"/>
                  </a:solidFill>
                </a:uFill>
                <a:latin typeface="Tahoma"/>
                <a:ea typeface="ＭＳ Ｐゴシック"/>
              </a:rPr>
              <a:t>There are two forms of flags – </a:t>
            </a:r>
            <a:r>
              <a:rPr lang="en-AU" sz="1800" b="1" strike="noStrike" spc="-1">
                <a:solidFill>
                  <a:srgbClr val="000000"/>
                </a:solidFill>
                <a:uFill>
                  <a:solidFill>
                    <a:srgbClr val="FFFFFF"/>
                  </a:solidFill>
                </a:uFill>
                <a:latin typeface="Tahoma"/>
                <a:ea typeface="ＭＳ Ｐゴシック"/>
              </a:rPr>
              <a:t>Short Form &amp; Long Form.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1800" b="0" strike="noStrike" spc="-1">
                <a:solidFill>
                  <a:srgbClr val="000000"/>
                </a:solidFill>
                <a:uFill>
                  <a:solidFill>
                    <a:srgbClr val="FFFFFF"/>
                  </a:solidFill>
                </a:uFill>
                <a:latin typeface="Tahoma"/>
                <a:ea typeface="ＭＳ Ｐゴシック"/>
              </a:rPr>
              <a:t>Flags are case sensitive!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200" b="1" u="sng" strike="noStrike" spc="-1">
                <a:solidFill>
                  <a:srgbClr val="000000"/>
                </a:solidFill>
                <a:uFill>
                  <a:solidFill>
                    <a:srgbClr val="FFFFFF"/>
                  </a:solidFill>
                </a:uFill>
                <a:latin typeface="Tahoma"/>
                <a:ea typeface="ＭＳ Ｐゴシック"/>
              </a:rPr>
              <a:t>Short form options</a:t>
            </a:r>
            <a:r>
              <a:rPr lang="en-AU" sz="2200" b="1" strike="noStrike" spc="-1">
                <a:solidFill>
                  <a:srgbClr val="000000"/>
                </a:solidFill>
                <a:uFill>
                  <a:solidFill>
                    <a:srgbClr val="FFFFFF"/>
                  </a:solidFill>
                </a:uFill>
                <a:latin typeface="Tahoma"/>
                <a:ea typeface="ＭＳ Ｐゴシック"/>
              </a:rPr>
              <a:t> </a:t>
            </a:r>
            <a:r>
              <a:rPr lang="en-AU" sz="2200" b="0" strike="noStrike" spc="-1">
                <a:solidFill>
                  <a:srgbClr val="000000"/>
                </a:solidFill>
                <a:uFill>
                  <a:solidFill>
                    <a:srgbClr val="FFFFFF"/>
                  </a:solidFill>
                </a:uFill>
                <a:latin typeface="Tahoma"/>
                <a:ea typeface="ＭＳ Ｐゴシック"/>
              </a:rPr>
              <a:t>start with a single hyphen </a:t>
            </a:r>
            <a:r>
              <a:rPr lang="en-AU" sz="2200" b="1" strike="noStrike" spc="-1">
                <a:solidFill>
                  <a:srgbClr val="000000"/>
                </a:solidFill>
                <a:uFill>
                  <a:solidFill>
                    <a:srgbClr val="FFFFFF"/>
                  </a:solidFill>
                </a:uFill>
                <a:latin typeface="Tahoma"/>
                <a:ea typeface="ＭＳ Ｐゴシック"/>
              </a:rPr>
              <a:t>“-”</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1" strike="noStrike" spc="-1">
                <a:solidFill>
                  <a:srgbClr val="008000"/>
                </a:solidFill>
                <a:uFill>
                  <a:solidFill>
                    <a:srgbClr val="FFFFFF"/>
                  </a:solidFill>
                </a:uFill>
                <a:latin typeface="Courier New"/>
                <a:ea typeface="ＭＳ Ｐゴシック"/>
              </a:rPr>
              <a:t>rm –f </a:t>
            </a:r>
            <a:r>
              <a:rPr lang="en-AU" sz="2400" b="1" strike="noStrike" spc="-1">
                <a:solidFill>
                  <a:srgbClr val="000000"/>
                </a:solidFill>
                <a:uFill>
                  <a:solidFill>
                    <a:srgbClr val="FFFFFF"/>
                  </a:solidFill>
                </a:uFill>
                <a:latin typeface="Courier New"/>
                <a:ea typeface="ＭＳ Ｐゴシック"/>
              </a:rPr>
              <a:t>&lt;filename&gt;</a:t>
            </a:r>
            <a:r>
              <a:rPr lang="en-AU" sz="2400" b="1" strike="noStrike" spc="-1">
                <a:solidFill>
                  <a:srgbClr val="558ED5"/>
                </a:solidFill>
                <a:uFill>
                  <a:solidFill>
                    <a:srgbClr val="FFFFFF"/>
                  </a:solidFill>
                </a:uFill>
                <a:latin typeface="Courier New"/>
                <a:ea typeface="ＭＳ Ｐゴシック"/>
              </a:rPr>
              <a:t> </a:t>
            </a:r>
            <a:r>
              <a:rPr lang="en-AU" sz="2400" b="1" strike="noStrike" spc="-1">
                <a:solidFill>
                  <a:srgbClr val="558ED5"/>
                </a:solidFill>
                <a:uFill>
                  <a:solidFill>
                    <a:srgbClr val="FFFFFF"/>
                  </a:solidFill>
                </a:uFill>
                <a:latin typeface="Wingdings"/>
                <a:ea typeface="ＭＳ Ｐゴシック"/>
              </a:rPr>
              <a:t></a:t>
            </a:r>
            <a:r>
              <a:rPr lang="en-AU" sz="2400" b="1" strike="noStrike" spc="-1">
                <a:solidFill>
                  <a:srgbClr val="558ED5"/>
                </a:solidFill>
                <a:uFill>
                  <a:solidFill>
                    <a:srgbClr val="FFFFFF"/>
                  </a:solidFill>
                </a:uFill>
                <a:latin typeface="Courier New"/>
                <a:ea typeface="ＭＳ Ｐゴシック"/>
              </a:rPr>
              <a:t> </a:t>
            </a:r>
            <a:r>
              <a:rPr lang="en-AU" sz="2400" b="0" strike="noStrike" spc="-1">
                <a:solidFill>
                  <a:srgbClr val="000000"/>
                </a:solidFill>
                <a:uFill>
                  <a:solidFill>
                    <a:srgbClr val="FFFFFF"/>
                  </a:solidFill>
                </a:uFill>
                <a:latin typeface="Tahoma"/>
                <a:ea typeface="Tahoma"/>
              </a:rPr>
              <a:t>force removal of file</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200" b="1" u="sng" strike="noStrike" spc="-1">
                <a:solidFill>
                  <a:srgbClr val="000000"/>
                </a:solidFill>
                <a:uFill>
                  <a:solidFill>
                    <a:srgbClr val="FFFFFF"/>
                  </a:solidFill>
                </a:uFill>
                <a:latin typeface="Tahoma"/>
                <a:ea typeface="ＭＳ Ｐゴシック"/>
              </a:rPr>
              <a:t>Long form Options</a:t>
            </a:r>
            <a:r>
              <a:rPr lang="en-AU" sz="2200" b="1" strike="noStrike" spc="-1">
                <a:solidFill>
                  <a:srgbClr val="000000"/>
                </a:solidFill>
                <a:uFill>
                  <a:solidFill>
                    <a:srgbClr val="FFFFFF"/>
                  </a:solidFill>
                </a:uFill>
                <a:latin typeface="Tahoma"/>
                <a:ea typeface="ＭＳ Ｐゴシック"/>
              </a:rPr>
              <a:t> </a:t>
            </a:r>
            <a:r>
              <a:rPr lang="en-AU" sz="2200" b="0" strike="noStrike" spc="-1">
                <a:solidFill>
                  <a:srgbClr val="000000"/>
                </a:solidFill>
                <a:uFill>
                  <a:solidFill>
                    <a:srgbClr val="FFFFFF"/>
                  </a:solidFill>
                </a:uFill>
                <a:latin typeface="Tahoma"/>
                <a:ea typeface="ＭＳ Ｐゴシック"/>
              </a:rPr>
              <a:t>start with a double hyphen </a:t>
            </a:r>
            <a:r>
              <a:rPr lang="en-AU" sz="2200" b="1" strike="noStrike" spc="-1">
                <a:solidFill>
                  <a:srgbClr val="000000"/>
                </a:solidFill>
                <a:uFill>
                  <a:solidFill>
                    <a:srgbClr val="FFFFFF"/>
                  </a:solidFill>
                </a:uFill>
                <a:latin typeface="Tahoma"/>
                <a:ea typeface="ＭＳ Ｐゴシック"/>
              </a:rPr>
              <a:t>“--”</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1" strike="noStrike" spc="-1">
                <a:solidFill>
                  <a:srgbClr val="008000"/>
                </a:solidFill>
                <a:uFill>
                  <a:solidFill>
                    <a:srgbClr val="FFFFFF"/>
                  </a:solidFill>
                </a:uFill>
                <a:latin typeface="Courier New"/>
                <a:ea typeface="ＭＳ Ｐゴシック"/>
              </a:rPr>
              <a:t>rm –-force </a:t>
            </a:r>
            <a:r>
              <a:rPr lang="en-AU" sz="2400" b="1" strike="noStrike" spc="-1">
                <a:solidFill>
                  <a:srgbClr val="000000"/>
                </a:solidFill>
                <a:uFill>
                  <a:solidFill>
                    <a:srgbClr val="FFFFFF"/>
                  </a:solidFill>
                </a:uFill>
                <a:latin typeface="Courier New"/>
                <a:ea typeface="ＭＳ Ｐゴシック"/>
              </a:rPr>
              <a:t>&lt;filename&gt;</a:t>
            </a:r>
            <a:r>
              <a:rPr lang="en-AU" sz="2400" b="1" strike="noStrike" spc="-1">
                <a:solidFill>
                  <a:srgbClr val="558ED5"/>
                </a:solidFill>
                <a:uFill>
                  <a:solidFill>
                    <a:srgbClr val="FFFFFF"/>
                  </a:solidFill>
                </a:uFill>
                <a:latin typeface="Courier New"/>
                <a:ea typeface="ＭＳ Ｐゴシック"/>
              </a:rPr>
              <a:t> </a:t>
            </a:r>
            <a:r>
              <a:rPr lang="en-AU" sz="2400" b="1" strike="noStrike" spc="-1">
                <a:solidFill>
                  <a:srgbClr val="558ED5"/>
                </a:solidFill>
                <a:uFill>
                  <a:solidFill>
                    <a:srgbClr val="FFFFFF"/>
                  </a:solidFill>
                </a:uFill>
                <a:latin typeface="Wingdings"/>
                <a:ea typeface="ＭＳ Ｐゴシック"/>
              </a:rPr>
              <a:t></a:t>
            </a:r>
            <a:r>
              <a:rPr lang="en-AU" sz="2400" b="0" strike="noStrike" spc="-1">
                <a:solidFill>
                  <a:srgbClr val="000000"/>
                </a:solidFill>
                <a:uFill>
                  <a:solidFill>
                    <a:srgbClr val="FFFFFF"/>
                  </a:solidFill>
                </a:uFill>
                <a:latin typeface="Tahoma"/>
                <a:ea typeface="Tahoma"/>
              </a:rPr>
              <a:t> force removal of file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2800" b="1" u="sng" strike="noStrike" spc="-1">
                <a:solidFill>
                  <a:srgbClr val="000000"/>
                </a:solidFill>
                <a:uFill>
                  <a:solidFill>
                    <a:srgbClr val="FFFFFF"/>
                  </a:solidFill>
                </a:uFill>
                <a:latin typeface="Tahoma"/>
                <a:ea typeface="ＭＳ Ｐゴシック"/>
              </a:rPr>
              <a:t>Both commands do the exact same thing!</a:t>
            </a:r>
            <a:endParaRPr lang="en-AU" sz="1800" b="0" strike="noStrike" spc="-1">
              <a:solidFill>
                <a:srgbClr val="000000"/>
              </a:solidFill>
              <a:uFill>
                <a:solidFill>
                  <a:srgbClr val="FFFFFF"/>
                </a:solidFill>
              </a:uFill>
              <a:latin typeface="Arial"/>
            </a:endParaRPr>
          </a:p>
        </p:txBody>
      </p:sp>
      <p:sp>
        <p:nvSpPr>
          <p:cNvPr id="176"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75B13FD-1A89-41E1-AB4F-FB8524C04C10}" type="slidenum">
              <a:rPr lang="en-AU" sz="1200" b="0" strike="noStrike" spc="-1">
                <a:solidFill>
                  <a:srgbClr val="8B8B8B"/>
                </a:solidFill>
                <a:uFill>
                  <a:solidFill>
                    <a:srgbClr val="FFFFFF"/>
                  </a:solidFill>
                </a:uFill>
                <a:latin typeface="Arial"/>
                <a:ea typeface="ＭＳ Ｐゴシック"/>
              </a:rPr>
              <a:t>17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Sample Command &amp; Flags</a:t>
            </a:r>
            <a:endParaRPr lang="en-AU" sz="1800" b="0" strike="noStrike" spc="-1">
              <a:solidFill>
                <a:srgbClr val="000000"/>
              </a:solidFill>
              <a:uFill>
                <a:solidFill>
                  <a:srgbClr val="FFFFFF"/>
                </a:solidFill>
              </a:uFill>
              <a:latin typeface="Arial"/>
            </a:endParaRPr>
          </a:p>
        </p:txBody>
      </p:sp>
      <p:sp>
        <p:nvSpPr>
          <p:cNvPr id="178"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lnSpc>
                <a:spcPct val="100000"/>
              </a:lnSpc>
              <a:buClr>
                <a:srgbClr val="E46C0A"/>
              </a:buClr>
              <a:buFont typeface="Arial"/>
              <a:buChar char="–"/>
            </a:pPr>
            <a:r>
              <a:rPr lang="en-AU" sz="2700" b="1" strike="noStrike" spc="-1">
                <a:solidFill>
                  <a:srgbClr val="008000"/>
                </a:solidFill>
                <a:uFill>
                  <a:solidFill>
                    <a:srgbClr val="FFFFFF"/>
                  </a:solidFill>
                </a:uFill>
                <a:latin typeface="Courier New"/>
                <a:ea typeface="ＭＳ Ｐゴシック"/>
              </a:rPr>
              <a:t>ls </a:t>
            </a:r>
            <a:r>
              <a:rPr lang="en-AU" sz="2700" b="1" strike="noStrike" spc="-1">
                <a:solidFill>
                  <a:srgbClr val="558ED5"/>
                </a:solidFill>
                <a:uFill>
                  <a:solidFill>
                    <a:srgbClr val="FFFFFF"/>
                  </a:solidFill>
                </a:uFill>
                <a:latin typeface="Courier New"/>
                <a:ea typeface="ＭＳ Ｐゴシック"/>
              </a:rPr>
              <a:t>–a</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700" b="1" strike="noStrike" spc="-1">
                <a:solidFill>
                  <a:srgbClr val="558ED5"/>
                </a:solidFill>
                <a:uFill>
                  <a:solidFill>
                    <a:srgbClr val="FFFFFF"/>
                  </a:solidFill>
                </a:uFill>
                <a:latin typeface="Courier New"/>
                <a:ea typeface="ＭＳ Ｐゴシック"/>
              </a:rPr>
              <a:t>short form flag	“-a”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700" b="0" strike="noStrike" spc="-1">
                <a:solidFill>
                  <a:srgbClr val="000000"/>
                </a:solidFill>
                <a:uFill>
                  <a:solidFill>
                    <a:srgbClr val="FFFFFF"/>
                  </a:solidFill>
                </a:uFill>
                <a:latin typeface="Tahoma"/>
                <a:ea typeface="Tahoma"/>
              </a:rPr>
              <a:t>Shows all files incl. files starting with  .</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79"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2D36478-5FC5-4FCF-9A9F-B44288408BEE}" type="slidenum">
              <a:rPr lang="en-AU" sz="1200" b="0" strike="noStrike" spc="-1">
                <a:solidFill>
                  <a:srgbClr val="8B8B8B"/>
                </a:solidFill>
                <a:uFill>
                  <a:solidFill>
                    <a:srgbClr val="FFFFFF"/>
                  </a:solidFill>
                </a:uFill>
                <a:latin typeface="Arial"/>
                <a:ea typeface="ＭＳ Ｐゴシック"/>
              </a:rPr>
              <a:t>18</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More Commands &amp; Flags</a:t>
            </a:r>
            <a:endParaRPr lang="en-AU" sz="1800" b="0" strike="noStrike" spc="-1">
              <a:solidFill>
                <a:srgbClr val="000000"/>
              </a:solidFill>
              <a:uFill>
                <a:solidFill>
                  <a:srgbClr val="FFFFFF"/>
                </a:solidFill>
              </a:uFill>
              <a:latin typeface="Arial"/>
            </a:endParaRPr>
          </a:p>
        </p:txBody>
      </p:sp>
      <p:sp>
        <p:nvSpPr>
          <p:cNvPr id="181"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lnSpc>
                <a:spcPct val="100000"/>
              </a:lnSpc>
              <a:buClr>
                <a:srgbClr val="E46C0A"/>
              </a:buClr>
              <a:buFont typeface="Arial"/>
              <a:buChar char="–"/>
            </a:pPr>
            <a:r>
              <a:rPr lang="en-AU" sz="2700" b="1" strike="noStrike" spc="-1">
                <a:solidFill>
                  <a:srgbClr val="008000"/>
                </a:solidFill>
                <a:uFill>
                  <a:solidFill>
                    <a:srgbClr val="FFFFFF"/>
                  </a:solidFill>
                </a:uFill>
                <a:latin typeface="Courier New"/>
                <a:ea typeface="ＭＳ Ｐゴシック"/>
              </a:rPr>
              <a:t>ls </a:t>
            </a:r>
            <a:r>
              <a:rPr lang="en-AU" sz="2700" b="1" strike="noStrike" spc="-1">
                <a:solidFill>
                  <a:srgbClr val="558ED5"/>
                </a:solidFill>
                <a:uFill>
                  <a:solidFill>
                    <a:srgbClr val="FFFFFF"/>
                  </a:solidFill>
                </a:uFill>
                <a:latin typeface="Courier New"/>
                <a:ea typeface="ＭＳ Ｐゴシック"/>
              </a:rPr>
              <a:t>–l</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700" b="1" strike="noStrike" spc="-1">
                <a:solidFill>
                  <a:srgbClr val="558ED5"/>
                </a:solidFill>
                <a:uFill>
                  <a:solidFill>
                    <a:srgbClr val="FFFFFF"/>
                  </a:solidFill>
                </a:uFill>
                <a:latin typeface="Courier New"/>
                <a:ea typeface="ＭＳ Ｐゴシック"/>
              </a:rPr>
              <a:t>short form flag	“-l”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700" b="0" strike="noStrike" spc="-1">
                <a:solidFill>
                  <a:srgbClr val="000000"/>
                </a:solidFill>
                <a:uFill>
                  <a:solidFill>
                    <a:srgbClr val="FFFFFF"/>
                  </a:solidFill>
                </a:uFill>
                <a:latin typeface="Tahoma"/>
                <a:ea typeface="Tahoma"/>
              </a:rPr>
              <a:t>Shows the long format listing for all files in the directory</a:t>
            </a:r>
            <a:endParaRPr lang="en-AU" sz="1800" b="0" strike="noStrike" spc="-1">
              <a:solidFill>
                <a:srgbClr val="000000"/>
              </a:solidFill>
              <a:uFill>
                <a:solidFill>
                  <a:srgbClr val="FFFFFF"/>
                </a:solidFill>
              </a:uFill>
              <a:latin typeface="Arial"/>
            </a:endParaRPr>
          </a:p>
          <a:p>
            <a:pPr marL="457200" algn="ctr">
              <a:lnSpc>
                <a:spcPct val="100000"/>
              </a:lnSpc>
            </a:pPr>
            <a:endParaRPr lang="en-AU" sz="1800" b="0" strike="noStrike" spc="-1">
              <a:solidFill>
                <a:srgbClr val="000000"/>
              </a:solidFill>
              <a:uFill>
                <a:solidFill>
                  <a:srgbClr val="FFFFFF"/>
                </a:solidFill>
              </a:uFill>
              <a:latin typeface="Arial"/>
            </a:endParaRPr>
          </a:p>
          <a:p>
            <a:pPr marL="457200">
              <a:lnSpc>
                <a:spcPct val="100000"/>
              </a:lnSpc>
            </a:pPr>
            <a:endParaRPr lang="en-AU" sz="1800" b="0" strike="noStrike" spc="-1">
              <a:solidFill>
                <a:srgbClr val="000000"/>
              </a:solidFill>
              <a:uFill>
                <a:solidFill>
                  <a:srgbClr val="FFFFFF"/>
                </a:solidFill>
              </a:uFill>
              <a:latin typeface="Arial"/>
            </a:endParaRPr>
          </a:p>
        </p:txBody>
      </p:sp>
      <p:sp>
        <p:nvSpPr>
          <p:cNvPr id="182"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76FD01A9-EABF-4CC6-A361-A9BF893D4339}" type="slidenum">
              <a:rPr lang="en-AU" sz="1200" b="0" strike="noStrike" spc="-1">
                <a:solidFill>
                  <a:srgbClr val="8B8B8B"/>
                </a:solidFill>
                <a:uFill>
                  <a:solidFill>
                    <a:srgbClr val="FFFFFF"/>
                  </a:solidFill>
                </a:uFill>
                <a:latin typeface="Arial"/>
                <a:ea typeface="ＭＳ Ｐゴシック"/>
              </a:rPr>
              <a:t>19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Tahoma"/>
              </a:rPr>
              <a:t>General Introduction</a:t>
            </a:r>
            <a:endParaRPr lang="en-AU" sz="1800" b="0" strike="noStrike" spc="-1">
              <a:solidFill>
                <a:srgbClr val="000000"/>
              </a:solidFill>
              <a:uFill>
                <a:solidFill>
                  <a:srgbClr val="FFFFFF"/>
                </a:solidFill>
              </a:uFill>
              <a:latin typeface="Arial"/>
            </a:endParaRPr>
          </a:p>
        </p:txBody>
      </p:sp>
      <p:sp>
        <p:nvSpPr>
          <p:cNvPr id="110"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45000"/>
          <a:lstStyle/>
          <a:p>
            <a:pPr marL="457200"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Intersect </a:t>
            </a:r>
            <a:r>
              <a:rPr lang="en-AU" sz="2800" b="0" u="sng" strike="noStrike" spc="-1" dirty="0">
                <a:solidFill>
                  <a:srgbClr val="0000FF"/>
                </a:solidFill>
                <a:uFill>
                  <a:solidFill>
                    <a:srgbClr val="FFFFFF"/>
                  </a:solidFill>
                </a:uFill>
                <a:latin typeface="Tahoma"/>
                <a:ea typeface="Tahoma"/>
                <a:hlinkClick r:id="rId3"/>
              </a:rPr>
              <a:t>http://www.intersect.org.au</a:t>
            </a:r>
            <a:r>
              <a:rPr lang="en-AU" sz="2800" b="0" u="sng" strike="noStrike" spc="-1" dirty="0">
                <a:solidFill>
                  <a:srgbClr val="0000FF"/>
                </a:solidFill>
                <a:uFill>
                  <a:solidFill>
                    <a:srgbClr val="FFFFFF"/>
                  </a:solidFill>
                </a:uFill>
                <a:latin typeface="Tahoma"/>
                <a:ea typeface="Tahoma"/>
                <a:hlinkClick r:id="rId3"/>
              </a:rPr>
              <a:t>/</a:t>
            </a:r>
            <a:r>
              <a:rPr lang="en-AU" sz="2800" b="0" strike="noStrike" spc="-1" dirty="0">
                <a:solidFill>
                  <a:srgbClr val="000000"/>
                </a:solidFill>
                <a:uFill>
                  <a:solidFill>
                    <a:srgbClr val="FFFFFF"/>
                  </a:solidFill>
                </a:uFill>
                <a:latin typeface="Tahoma"/>
                <a:ea typeface="Tahoma"/>
              </a:rPr>
              <a:t> </a:t>
            </a:r>
            <a:endParaRPr lang="en-AU" sz="1800" b="0" strike="noStrike" spc="-1" dirty="0">
              <a:solidFill>
                <a:srgbClr val="000000"/>
              </a:solidFill>
              <a:uFill>
                <a:solidFill>
                  <a:srgbClr val="FFFFFF"/>
                </a:solidFill>
              </a:uFill>
              <a:latin typeface="Arial"/>
            </a:endParaRPr>
          </a:p>
          <a:p>
            <a:pPr marL="914400" lvl="1"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Who we are?</a:t>
            </a:r>
            <a:endParaRPr lang="en-AU" sz="1800" b="0" strike="noStrike" spc="-1" dirty="0">
              <a:solidFill>
                <a:srgbClr val="000000"/>
              </a:solidFill>
              <a:uFill>
                <a:solidFill>
                  <a:srgbClr val="FFFFFF"/>
                </a:solidFill>
              </a:uFill>
              <a:latin typeface="Arial"/>
            </a:endParaRPr>
          </a:p>
          <a:p>
            <a:pPr marL="914400" lvl="1"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Your Trainer</a:t>
            </a:r>
            <a:endParaRPr lang="en-AU"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Your University IT Contacts</a:t>
            </a:r>
            <a:endParaRPr lang="en-AU"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General Housekeeping</a:t>
            </a:r>
            <a:endParaRPr lang="en-AU" sz="1800" b="0" strike="noStrike" spc="-1" dirty="0">
              <a:solidFill>
                <a:srgbClr val="000000"/>
              </a:solidFill>
              <a:uFill>
                <a:solidFill>
                  <a:srgbClr val="FFFFFF"/>
                </a:solidFill>
              </a:uFill>
              <a:latin typeface="Arial"/>
            </a:endParaRPr>
          </a:p>
          <a:p>
            <a:pPr marL="914400" lvl="1"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Toilets</a:t>
            </a:r>
            <a:endParaRPr lang="en-AU" sz="1800" b="0" strike="noStrike" spc="-1" dirty="0">
              <a:solidFill>
                <a:srgbClr val="000000"/>
              </a:solidFill>
              <a:uFill>
                <a:solidFill>
                  <a:srgbClr val="FFFFFF"/>
                </a:solidFill>
              </a:uFill>
              <a:latin typeface="Arial"/>
            </a:endParaRPr>
          </a:p>
          <a:p>
            <a:pPr marL="914400" lvl="1"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Coffee &amp; Water Facilities</a:t>
            </a:r>
            <a:endParaRPr lang="en-AU" sz="1800" b="0" strike="noStrike" spc="-1" dirty="0">
              <a:solidFill>
                <a:srgbClr val="000000"/>
              </a:solidFill>
              <a:uFill>
                <a:solidFill>
                  <a:srgbClr val="FFFFFF"/>
                </a:solidFill>
              </a:uFill>
              <a:latin typeface="Arial"/>
            </a:endParaRPr>
          </a:p>
          <a:p>
            <a:pPr marL="914400" lvl="1" indent="-456480">
              <a:lnSpc>
                <a:spcPct val="100000"/>
              </a:lnSpc>
              <a:buClr>
                <a:srgbClr val="000000"/>
              </a:buClr>
              <a:buFont typeface="Arial"/>
              <a:buChar char="•"/>
            </a:pPr>
            <a:r>
              <a:rPr lang="en-AU" sz="2800" b="0" strike="noStrike" spc="-1" dirty="0">
                <a:solidFill>
                  <a:srgbClr val="000000"/>
                </a:solidFill>
                <a:uFill>
                  <a:solidFill>
                    <a:srgbClr val="FFFFFF"/>
                  </a:solidFill>
                </a:uFill>
                <a:latin typeface="Tahoma"/>
                <a:ea typeface="Tahoma"/>
              </a:rPr>
              <a:t>Emergency Exits</a:t>
            </a:r>
            <a:endParaRPr lang="en-AU" sz="1800" b="0" strike="noStrike" spc="-1" dirty="0">
              <a:solidFill>
                <a:srgbClr val="000000"/>
              </a:solidFill>
              <a:uFill>
                <a:solidFill>
                  <a:srgbClr val="FFFFFF"/>
                </a:solidFill>
              </a:uFill>
              <a:latin typeface="Arial"/>
            </a:endParaRPr>
          </a:p>
        </p:txBody>
      </p:sp>
      <p:sp>
        <p:nvSpPr>
          <p:cNvPr id="111"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83D71B94-1E29-4F0B-BC42-6AC8B0C1E59E}" type="slidenum">
              <a:rPr lang="en-AU" sz="1200" b="0" strike="noStrike" spc="-1">
                <a:solidFill>
                  <a:srgbClr val="8B8B8B"/>
                </a:solidFill>
                <a:uFill>
                  <a:solidFill>
                    <a:srgbClr val="FFFFFF"/>
                  </a:solidFill>
                </a:uFill>
                <a:latin typeface="Arial"/>
                <a:ea typeface="ＭＳ Ｐゴシック"/>
              </a:rPr>
              <a:t>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Combining Flags</a:t>
            </a:r>
            <a:endParaRPr lang="en-AU" sz="1800" b="0" strike="noStrike" spc="-1">
              <a:solidFill>
                <a:srgbClr val="000000"/>
              </a:solidFill>
              <a:uFill>
                <a:solidFill>
                  <a:srgbClr val="FFFFFF"/>
                </a:solidFill>
              </a:uFill>
              <a:latin typeface="Arial"/>
            </a:endParaRPr>
          </a:p>
        </p:txBody>
      </p:sp>
      <p:sp>
        <p:nvSpPr>
          <p:cNvPr id="184"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Flags can be </a:t>
            </a:r>
            <a:r>
              <a:rPr lang="en-AU" sz="2400" b="1" strike="noStrike" spc="-1">
                <a:solidFill>
                  <a:srgbClr val="000000"/>
                </a:solidFill>
                <a:uFill>
                  <a:solidFill>
                    <a:srgbClr val="FFFFFF"/>
                  </a:solidFill>
                </a:uFill>
                <a:latin typeface="Tahoma"/>
                <a:ea typeface="ＭＳ Ｐゴシック"/>
              </a:rPr>
              <a:t>combined in any order </a:t>
            </a:r>
            <a:r>
              <a:rPr lang="en-AU" sz="2400" b="0" strike="noStrike" spc="-1">
                <a:solidFill>
                  <a:srgbClr val="000000"/>
                </a:solidFill>
                <a:uFill>
                  <a:solidFill>
                    <a:srgbClr val="FFFFFF"/>
                  </a:solidFill>
                </a:uFill>
                <a:latin typeface="Tahoma"/>
                <a:ea typeface="ＭＳ Ｐゴシック"/>
              </a:rPr>
              <a:t>but still mean the same thing</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The following command and flags all show the directory contents and show one file per line: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–a -l </a:t>
            </a:r>
            <a:r>
              <a:rPr lang="en-AU" sz="2200" b="1" strike="noStrike" spc="-1">
                <a:solidFill>
                  <a:srgbClr val="000000"/>
                </a:solidFill>
                <a:uFill>
                  <a:solidFill>
                    <a:srgbClr val="FFFFFF"/>
                  </a:solidFill>
                </a:uFill>
                <a:latin typeface="Courier New"/>
                <a:ea typeface="ＭＳ Ｐゴシック"/>
              </a:rPr>
              <a:t>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–l -a</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–la </a:t>
            </a:r>
            <a:r>
              <a:rPr lang="en-AU" sz="2200" b="1" strike="noStrike" spc="-1">
                <a:solidFill>
                  <a:srgbClr val="000000"/>
                </a:solidFill>
                <a:uFill>
                  <a:solidFill>
                    <a:srgbClr val="FFFFFF"/>
                  </a:solidFill>
                </a:uFill>
                <a:latin typeface="Courier New"/>
                <a:ea typeface="ＭＳ Ｐゴシック"/>
              </a:rPr>
              <a:t>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–al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–-all –l</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200" b="1" strike="noStrike" spc="-1">
                <a:solidFill>
                  <a:srgbClr val="008000"/>
                </a:solidFill>
                <a:uFill>
                  <a:solidFill>
                    <a:srgbClr val="FFFFFF"/>
                  </a:solidFill>
                </a:uFill>
                <a:latin typeface="Courier New"/>
                <a:ea typeface="ＭＳ Ｐゴシック"/>
              </a:rPr>
              <a:t>ls </a:t>
            </a:r>
            <a:r>
              <a:rPr lang="en-AU" sz="2200" b="1" strike="noStrike" spc="-1">
                <a:solidFill>
                  <a:srgbClr val="558ED5"/>
                </a:solidFill>
                <a:uFill>
                  <a:solidFill>
                    <a:srgbClr val="FFFFFF"/>
                  </a:solidFill>
                </a:uFill>
                <a:latin typeface="Courier New"/>
                <a:ea typeface="ＭＳ Ｐゴシック"/>
              </a:rPr>
              <a:t>–l -all</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85"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7DEE9E41-B65F-46E0-9355-E8B308B45121}" type="slidenum">
              <a:rPr lang="en-AU" sz="1200" b="0" strike="noStrike" spc="-1">
                <a:solidFill>
                  <a:srgbClr val="8B8B8B"/>
                </a:solidFill>
                <a:uFill>
                  <a:solidFill>
                    <a:srgbClr val="FFFFFF"/>
                  </a:solidFill>
                </a:uFill>
                <a:latin typeface="Arial"/>
                <a:ea typeface="ＭＳ Ｐゴシック"/>
              </a:rPr>
              <a:t>20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Command Line Arguments</a:t>
            </a:r>
            <a:endParaRPr lang="en-AU" sz="1800" b="0" strike="noStrike" spc="-1">
              <a:solidFill>
                <a:srgbClr val="000000"/>
              </a:solidFill>
              <a:uFill>
                <a:solidFill>
                  <a:srgbClr val="FFFFFF"/>
                </a:solidFill>
              </a:uFill>
              <a:latin typeface="Arial"/>
            </a:endParaRPr>
          </a:p>
        </p:txBody>
      </p:sp>
      <p:sp>
        <p:nvSpPr>
          <p:cNvPr id="187" name="CustomShape 2"/>
          <p:cNvSpPr/>
          <p:nvPr/>
        </p:nvSpPr>
        <p:spPr>
          <a:xfrm>
            <a:off x="457200" y="1340640"/>
            <a:ext cx="8228880" cy="5068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200" b="1" u="sng" strike="noStrike" spc="-1">
                <a:solidFill>
                  <a:srgbClr val="000000"/>
                </a:solidFill>
                <a:uFill>
                  <a:solidFill>
                    <a:srgbClr val="FFFFFF"/>
                  </a:solidFill>
                </a:uFill>
                <a:latin typeface="Tahoma"/>
                <a:ea typeface="ＭＳ Ｐゴシック"/>
              </a:rPr>
              <a:t>Command Line Parameters</a:t>
            </a:r>
            <a:r>
              <a:rPr lang="en-AU" sz="2200" b="0" strike="noStrike" spc="-1">
                <a:solidFill>
                  <a:srgbClr val="000000"/>
                </a:solidFill>
                <a:uFill>
                  <a:solidFill>
                    <a:srgbClr val="FFFFFF"/>
                  </a:solidFill>
                </a:uFill>
                <a:latin typeface="Tahoma"/>
                <a:ea typeface="ＭＳ Ｐゴシック"/>
              </a:rPr>
              <a:t> are arguments sent to the program being called.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1800" b="0" strike="noStrike" spc="-1">
                <a:solidFill>
                  <a:srgbClr val="000000"/>
                </a:solidFill>
                <a:uFill>
                  <a:solidFill>
                    <a:srgbClr val="FFFFFF"/>
                  </a:solidFill>
                </a:uFill>
                <a:latin typeface="Tahoma"/>
                <a:ea typeface="ＭＳ Ｐゴシック"/>
              </a:rPr>
              <a:t>Parameters are case sensitive!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200" b="1" u="sng" strike="noStrike" spc="-1">
                <a:solidFill>
                  <a:srgbClr val="000000"/>
                </a:solidFill>
                <a:uFill>
                  <a:solidFill>
                    <a:srgbClr val="FFFFFF"/>
                  </a:solidFill>
                </a:uFill>
                <a:latin typeface="Tahoma"/>
                <a:ea typeface="ＭＳ Ｐゴシック"/>
              </a:rPr>
              <a:t>Short form options </a:t>
            </a:r>
            <a:r>
              <a:rPr lang="en-AU" sz="2200" b="0" strike="noStrike" spc="-1">
                <a:solidFill>
                  <a:srgbClr val="000000"/>
                </a:solidFill>
                <a:uFill>
                  <a:solidFill>
                    <a:srgbClr val="FFFFFF"/>
                  </a:solidFill>
                </a:uFill>
                <a:latin typeface="Tahoma"/>
                <a:ea typeface="ＭＳ Ｐゴシック"/>
              </a:rPr>
              <a:t>start with a single hyphen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1" strike="noStrike" spc="-1">
                <a:solidFill>
                  <a:srgbClr val="008000"/>
                </a:solidFill>
                <a:uFill>
                  <a:solidFill>
                    <a:srgbClr val="FFFFFF"/>
                  </a:solidFill>
                </a:uFill>
                <a:latin typeface="Courier New"/>
                <a:ea typeface="ＭＳ Ｐゴシック"/>
              </a:rPr>
              <a:t>tail –n 20 </a:t>
            </a:r>
            <a:r>
              <a:rPr lang="en-AU" sz="2400" b="1" strike="noStrike" spc="-1">
                <a:solidFill>
                  <a:srgbClr val="000000"/>
                </a:solidFill>
                <a:uFill>
                  <a:solidFill>
                    <a:srgbClr val="FFFFFF"/>
                  </a:solidFill>
                </a:uFill>
                <a:latin typeface="Courier New"/>
                <a:ea typeface="ＭＳ Ｐゴシック"/>
              </a:rPr>
              <a:t>&lt;filename&gt;</a:t>
            </a:r>
            <a:r>
              <a:rPr lang="en-AU" sz="2400" b="1" strike="noStrike" spc="-1">
                <a:solidFill>
                  <a:srgbClr val="558ED5"/>
                </a:solidFill>
                <a:uFill>
                  <a:solidFill>
                    <a:srgbClr val="FFFFFF"/>
                  </a:solidFill>
                </a:uFill>
                <a:latin typeface="Courier New"/>
                <a:ea typeface="ＭＳ Ｐゴシック"/>
              </a:rPr>
              <a:t> </a:t>
            </a:r>
            <a:r>
              <a:rPr lang="en-AU" sz="2400" b="1" strike="noStrike" spc="-1">
                <a:solidFill>
                  <a:srgbClr val="558ED5"/>
                </a:solidFill>
                <a:uFill>
                  <a:solidFill>
                    <a:srgbClr val="FFFFFF"/>
                  </a:solidFill>
                </a:uFill>
                <a:latin typeface="Wingdings"/>
                <a:ea typeface="ＭＳ Ｐゴシック"/>
              </a:rPr>
              <a:t></a:t>
            </a:r>
            <a:r>
              <a:rPr lang="en-AU" sz="2400" b="1" strike="noStrike" spc="-1">
                <a:solidFill>
                  <a:srgbClr val="558ED5"/>
                </a:solidFill>
                <a:uFill>
                  <a:solidFill>
                    <a:srgbClr val="FFFFFF"/>
                  </a:solidFill>
                </a:uFill>
                <a:latin typeface="Courier New"/>
                <a:ea typeface="ＭＳ Ｐゴシック"/>
              </a:rPr>
              <a:t> </a:t>
            </a:r>
            <a:r>
              <a:rPr lang="en-AU" sz="2400" b="0" strike="noStrike" spc="-1">
                <a:solidFill>
                  <a:srgbClr val="000000"/>
                </a:solidFill>
                <a:uFill>
                  <a:solidFill>
                    <a:srgbClr val="FFFFFF"/>
                  </a:solidFill>
                </a:uFill>
                <a:latin typeface="Tahoma"/>
                <a:ea typeface="Tahoma"/>
              </a:rPr>
              <a:t>tail from the last 20 lines of the file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88"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EF873E80-956B-475D-960C-0074FD952A4A}" type="slidenum">
              <a:rPr lang="en-AU" sz="1200" b="0" strike="noStrike" spc="-1">
                <a:solidFill>
                  <a:srgbClr val="8B8B8B"/>
                </a:solidFill>
                <a:uFill>
                  <a:solidFill>
                    <a:srgbClr val="FFFFFF"/>
                  </a:solidFill>
                </a:uFill>
                <a:latin typeface="Arial"/>
                <a:ea typeface="ＭＳ Ｐゴシック"/>
              </a:rPr>
              <a:t>21</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1(b)</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Try these Flags and Parameters</a:t>
            </a:r>
            <a:endParaRPr lang="en-AU" sz="1800" b="0" strike="noStrike" spc="-1">
              <a:solidFill>
                <a:srgbClr val="000000"/>
              </a:solidFill>
              <a:uFill>
                <a:solidFill>
                  <a:srgbClr val="FFFFFF"/>
                </a:solidFill>
              </a:uFill>
              <a:latin typeface="Arial"/>
            </a:endParaRPr>
          </a:p>
        </p:txBody>
      </p:sp>
      <p:sp>
        <p:nvSpPr>
          <p:cNvPr id="190" name="CustomShape 2"/>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FF2B6C1B-F69E-4438-8EB3-22A1C7A9B36D}" type="slidenum">
              <a:rPr lang="en-AU" sz="1200" b="0" strike="noStrike" spc="-1">
                <a:solidFill>
                  <a:srgbClr val="8B8B8B"/>
                </a:solidFill>
                <a:uFill>
                  <a:solidFill>
                    <a:srgbClr val="FFFFFF"/>
                  </a:solidFill>
                </a:uFill>
                <a:latin typeface="Arial"/>
                <a:ea typeface="ＭＳ Ｐゴシック"/>
              </a:rPr>
              <a:t>22</a:t>
            </a:fld>
            <a:endParaRPr lang="en-AU" sz="1800" b="0" strike="noStrike" spc="-1">
              <a:solidFill>
                <a:srgbClr val="000000"/>
              </a:solidFill>
              <a:uFill>
                <a:solidFill>
                  <a:srgbClr val="FFFFFF"/>
                </a:solidFill>
              </a:uFill>
              <a:latin typeface="Arial"/>
            </a:endParaRPr>
          </a:p>
        </p:txBody>
      </p:sp>
      <p:graphicFrame>
        <p:nvGraphicFramePr>
          <p:cNvPr id="191" name="Table 3"/>
          <p:cNvGraphicFramePr/>
          <p:nvPr/>
        </p:nvGraphicFramePr>
        <p:xfrm>
          <a:off x="380880" y="1783080"/>
          <a:ext cx="8457840" cy="4976136"/>
        </p:xfrm>
        <a:graphic>
          <a:graphicData uri="http://schemas.openxmlformats.org/drawingml/2006/table">
            <a:tbl>
              <a:tblPr/>
              <a:tblGrid>
                <a:gridCol w="3686760"/>
                <a:gridCol w="477108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ls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ea typeface="Tahoma"/>
                        </a:rPr>
                        <a:t>Shows a directory listing</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84360">
                <a:tc>
                  <a:txBody>
                    <a:bodyPr/>
                    <a:lstStyle/>
                    <a:p>
                      <a:pPr>
                        <a:lnSpc>
                          <a:spcPct val="100000"/>
                        </a:lnSpc>
                      </a:pPr>
                      <a:r>
                        <a:rPr lang="en-AU" sz="1800" b="1" strike="noStrike" spc="-1">
                          <a:solidFill>
                            <a:srgbClr val="000000"/>
                          </a:solidFill>
                          <a:uFill>
                            <a:solidFill>
                              <a:srgbClr val="FFFFFF"/>
                            </a:solidFill>
                          </a:uFill>
                          <a:latin typeface="Courier New"/>
                        </a:rPr>
                        <a:t>ls -l</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Tahoma"/>
                          <a:ea typeface="Tahoma"/>
                        </a:rPr>
                        <a:t>(long) Lists directory contents of current directory using long listing format</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001160">
                <a:tc>
                  <a:txBody>
                    <a:bodyPr/>
                    <a:lstStyle/>
                    <a:p>
                      <a:pPr>
                        <a:lnSpc>
                          <a:spcPct val="100000"/>
                        </a:lnSpc>
                      </a:pPr>
                      <a:r>
                        <a:rPr lang="en-AU" sz="1800" b="1" strike="noStrike" spc="-1">
                          <a:solidFill>
                            <a:srgbClr val="000000"/>
                          </a:solidFill>
                          <a:uFill>
                            <a:solidFill>
                              <a:srgbClr val="FFFFFF"/>
                            </a:solidFill>
                          </a:uFill>
                          <a:latin typeface="Courier New"/>
                        </a:rPr>
                        <a:t>ls –a</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rPr>
                        <a:t>ls --all</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15000"/>
                        </a:lnSpc>
                      </a:pPr>
                      <a:r>
                        <a:rPr lang="en-AU" sz="1800" b="0" strike="noStrike" spc="-1">
                          <a:solidFill>
                            <a:srgbClr val="000000"/>
                          </a:solidFill>
                          <a:uFill>
                            <a:solidFill>
                              <a:srgbClr val="FFFFFF"/>
                            </a:solidFill>
                          </a:uFill>
                          <a:latin typeface="Tahoma"/>
                          <a:ea typeface="Tahoma"/>
                        </a:rPr>
                        <a:t>(all) Lists directory contents of current directory and does not ignore entries starting with .</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01160">
                <a:tc>
                  <a:txBody>
                    <a:bodyPr/>
                    <a:lstStyle/>
                    <a:p>
                      <a:pPr>
                        <a:lnSpc>
                          <a:spcPct val="100000"/>
                        </a:lnSpc>
                      </a:pPr>
                      <a:r>
                        <a:rPr lang="en-AU" sz="1800" b="1" strike="noStrike" spc="-1">
                          <a:solidFill>
                            <a:srgbClr val="000000"/>
                          </a:solidFill>
                          <a:uFill>
                            <a:solidFill>
                              <a:srgbClr val="FFFFFF"/>
                            </a:solidFill>
                          </a:uFill>
                          <a:latin typeface="Courier New"/>
                        </a:rPr>
                        <a:t>ls –la</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rPr>
                        <a:t>ls –all –a</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Tahoma"/>
                          <a:ea typeface="Tahoma"/>
                        </a:rPr>
                        <a:t>(all+long) Lists directory contents of current directory using long listing format and does not ignore entries starting with .</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84360">
                <a:tc>
                  <a:txBody>
                    <a:bodyPr/>
                    <a:lstStyle/>
                    <a:p>
                      <a:pPr>
                        <a:lnSpc>
                          <a:spcPct val="100000"/>
                        </a:lnSpc>
                      </a:pPr>
                      <a:r>
                        <a:rPr lang="en-AU" sz="1800" b="1" strike="noStrike" spc="-1">
                          <a:solidFill>
                            <a:srgbClr val="000000"/>
                          </a:solidFill>
                          <a:uFill>
                            <a:solidFill>
                              <a:srgbClr val="FFFFFF"/>
                            </a:solidFill>
                          </a:uFill>
                          <a:latin typeface="Courier New"/>
                        </a:rPr>
                        <a:t>ls –format=horizontal</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15000"/>
                        </a:lnSpc>
                      </a:pPr>
                      <a:r>
                        <a:rPr lang="en-AU" sz="1800" b="0" strike="noStrike" spc="-1">
                          <a:solidFill>
                            <a:srgbClr val="000000"/>
                          </a:solidFill>
                          <a:uFill>
                            <a:solidFill>
                              <a:srgbClr val="FFFFFF"/>
                            </a:solidFill>
                          </a:uFill>
                          <a:latin typeface="Tahoma"/>
                          <a:ea typeface="Tahoma"/>
                        </a:rPr>
                        <a:t>Lists directory contents of current directory horizontally</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84360">
                <a:tc>
                  <a:txBody>
                    <a:bodyPr/>
                    <a:lstStyle/>
                    <a:p>
                      <a:pPr>
                        <a:lnSpc>
                          <a:spcPct val="100000"/>
                        </a:lnSpc>
                      </a:pPr>
                      <a:r>
                        <a:rPr lang="en-AU" sz="1800" b="1" strike="noStrike" spc="-1">
                          <a:solidFill>
                            <a:srgbClr val="000000"/>
                          </a:solidFill>
                          <a:uFill>
                            <a:solidFill>
                              <a:srgbClr val="FFFFFF"/>
                            </a:solidFill>
                          </a:uFill>
                          <a:latin typeface="Courier New"/>
                        </a:rPr>
                        <a:t>ls -–format=single-column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15000"/>
                        </a:lnSpc>
                      </a:pPr>
                      <a:r>
                        <a:rPr lang="en-AU" sz="1800" b="0" strike="noStrike" spc="-1">
                          <a:solidFill>
                            <a:srgbClr val="000000"/>
                          </a:solidFill>
                          <a:uFill>
                            <a:solidFill>
                              <a:srgbClr val="FFFFFF"/>
                            </a:solidFill>
                          </a:uFill>
                          <a:latin typeface="Tahoma"/>
                          <a:ea typeface="Tahoma"/>
                        </a:rPr>
                        <a:t>Lists directory contents of current directory in a single column</a:t>
                      </a:r>
                      <a:endParaRPr lang="en-AU"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Using the “man” pages</a:t>
            </a:r>
            <a:endParaRPr lang="en-AU" sz="1800" b="0" strike="noStrike" spc="-1">
              <a:solidFill>
                <a:srgbClr val="000000"/>
              </a:solidFill>
              <a:uFill>
                <a:solidFill>
                  <a:srgbClr val="FFFFFF"/>
                </a:solidFill>
              </a:uFill>
              <a:latin typeface="Arial"/>
            </a:endParaRPr>
          </a:p>
        </p:txBody>
      </p:sp>
      <p:sp>
        <p:nvSpPr>
          <p:cNvPr id="193"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All Unix systems come equipped with manual or “man” pages which contain </a:t>
            </a:r>
            <a:r>
              <a:rPr lang="en-AU" sz="3200" b="0" u="sng" strike="noStrike" spc="-1">
                <a:solidFill>
                  <a:srgbClr val="000000"/>
                </a:solidFill>
                <a:uFill>
                  <a:solidFill>
                    <a:srgbClr val="FFFFFF"/>
                  </a:solidFill>
                </a:uFill>
                <a:latin typeface="Tahoma"/>
                <a:ea typeface="ＭＳ Ｐゴシック"/>
              </a:rPr>
              <a:t>documentation about how each in-built command works</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Man pages can be accessed using the following command format:</a:t>
            </a:r>
            <a:endParaRPr lang="en-AU" sz="1800" b="0" strike="noStrike" spc="-1">
              <a:solidFill>
                <a:srgbClr val="000000"/>
              </a:solidFill>
              <a:uFill>
                <a:solidFill>
                  <a:srgbClr val="FFFFFF"/>
                </a:solidFill>
              </a:uFill>
              <a:latin typeface="Arial"/>
            </a:endParaRPr>
          </a:p>
          <a:p>
            <a:pPr>
              <a:lnSpc>
                <a:spcPct val="100000"/>
              </a:lnSpc>
            </a:pPr>
            <a:r>
              <a:rPr lang="en-AU" sz="3200" b="1" strike="noStrike" spc="-1">
                <a:solidFill>
                  <a:srgbClr val="008000"/>
                </a:solidFill>
                <a:uFill>
                  <a:solidFill>
                    <a:srgbClr val="FFFFFF"/>
                  </a:solidFill>
                </a:uFill>
                <a:latin typeface="Courier New"/>
                <a:ea typeface="ＭＳ Ｐゴシック"/>
              </a:rPr>
              <a:t>		man </a:t>
            </a:r>
            <a:r>
              <a:rPr lang="en-AU" sz="3200" b="1" strike="noStrike" spc="-1">
                <a:solidFill>
                  <a:srgbClr val="000000"/>
                </a:solidFill>
                <a:uFill>
                  <a:solidFill>
                    <a:srgbClr val="FFFFFF"/>
                  </a:solidFill>
                </a:uFill>
                <a:latin typeface="Courier New"/>
                <a:ea typeface="ＭＳ Ｐゴシック"/>
              </a:rPr>
              <a:t>program, e.g. </a:t>
            </a:r>
            <a:r>
              <a:rPr lang="en-AU" sz="3200" b="1" strike="noStrike" spc="-1">
                <a:solidFill>
                  <a:srgbClr val="008000"/>
                </a:solidFill>
                <a:uFill>
                  <a:solidFill>
                    <a:srgbClr val="FFFFFF"/>
                  </a:solidFill>
                </a:uFill>
                <a:latin typeface="Courier New"/>
                <a:ea typeface="ＭＳ Ｐゴシック"/>
              </a:rPr>
              <a:t>man </a:t>
            </a:r>
            <a:r>
              <a:rPr lang="en-AU" sz="3200" b="1" strike="noStrike" spc="-1">
                <a:solidFill>
                  <a:srgbClr val="000000"/>
                </a:solidFill>
                <a:uFill>
                  <a:solidFill>
                    <a:srgbClr val="FFFFFF"/>
                  </a:solidFill>
                </a:uFill>
                <a:latin typeface="Courier New"/>
                <a:ea typeface="ＭＳ Ｐゴシック"/>
              </a:rPr>
              <a:t>ls</a:t>
            </a:r>
            <a:endParaRPr lang="en-AU" sz="1800" b="0" strike="noStrike" spc="-1">
              <a:solidFill>
                <a:srgbClr val="000000"/>
              </a:solidFill>
              <a:uFill>
                <a:solidFill>
                  <a:srgbClr val="FFFFFF"/>
                </a:solidFill>
              </a:uFill>
              <a:latin typeface="Arial"/>
            </a:endParaRPr>
          </a:p>
          <a:p>
            <a:pPr>
              <a:lnSpc>
                <a:spcPct val="100000"/>
              </a:lnSpc>
            </a:pPr>
            <a:r>
              <a:rPr lang="en-AU" sz="3200" b="1" strike="noStrike" spc="-1">
                <a:solidFill>
                  <a:srgbClr val="000000"/>
                </a:solidFill>
                <a:uFill>
                  <a:solidFill>
                    <a:srgbClr val="FFFFFF"/>
                  </a:solidFill>
                </a:uFill>
                <a:latin typeface="Courier New"/>
                <a:ea typeface="ＭＳ Ｐゴシック"/>
              </a:rPr>
              <a:t> To quit a man command, press q.</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9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275B9CFC-C371-443C-A05A-FC36CE873196}" type="slidenum">
              <a:rPr lang="en-AU" sz="1200" b="0" strike="noStrike" spc="-1">
                <a:solidFill>
                  <a:srgbClr val="8B8B8B"/>
                </a:solidFill>
                <a:uFill>
                  <a:solidFill>
                    <a:srgbClr val="FFFFFF"/>
                  </a:solidFill>
                </a:uFill>
                <a:latin typeface="Arial"/>
                <a:ea typeface="ＭＳ Ｐゴシック"/>
              </a:rPr>
              <a:t>23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1(c)</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Print a calendar from Feb-Apr 1964.</a:t>
            </a:r>
            <a:endParaRPr lang="en-AU" sz="1800" b="0" strike="noStrike" spc="-1">
              <a:solidFill>
                <a:srgbClr val="000000"/>
              </a:solidFill>
              <a:uFill>
                <a:solidFill>
                  <a:srgbClr val="FFFFFF"/>
                </a:solidFill>
              </a:uFill>
              <a:latin typeface="Arial"/>
            </a:endParaRPr>
          </a:p>
        </p:txBody>
      </p:sp>
      <p:graphicFrame>
        <p:nvGraphicFramePr>
          <p:cNvPr id="196" name="Table 2"/>
          <p:cNvGraphicFramePr/>
          <p:nvPr/>
        </p:nvGraphicFramePr>
        <p:xfrm>
          <a:off x="380880" y="1783080"/>
          <a:ext cx="8458200" cy="1111680"/>
        </p:xfrm>
        <a:graphic>
          <a:graphicData uri="http://schemas.openxmlformats.org/drawingml/2006/table">
            <a:tbl>
              <a:tblPr/>
              <a:tblGrid>
                <a:gridCol w="2743200"/>
                <a:gridCol w="5715000"/>
              </a:tblGrid>
              <a:tr h="3708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lstStyle/>
                    <a:p>
                      <a:pPr>
                        <a:lnSpc>
                          <a:spcPct val="100000"/>
                        </a:lnSpc>
                      </a:pPr>
                      <a:r>
                        <a:rPr lang="en-AU" sz="1800" b="1" strike="noStrike" spc="-1">
                          <a:solidFill>
                            <a:srgbClr val="000000"/>
                          </a:solidFill>
                          <a:uFill>
                            <a:solidFill>
                              <a:srgbClr val="FFFFFF"/>
                            </a:solidFill>
                          </a:uFill>
                          <a:latin typeface="Courier New"/>
                        </a:rPr>
                        <a:t>man </a:t>
                      </a:r>
                      <a:r>
                        <a:rPr lang="en-AU" sz="1800" b="0" i="1" strike="noStrike" spc="-1">
                          <a:solidFill>
                            <a:srgbClr val="000000"/>
                          </a:solidFill>
                          <a:uFill>
                            <a:solidFill>
                              <a:srgbClr val="FFFFFF"/>
                            </a:solidFill>
                          </a:uFill>
                          <a:latin typeface="Courier New"/>
                        </a:rPr>
                        <a:t>&lt;command name&gt;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Calibri"/>
                        </a:rPr>
                        <a:t>Print the online manual entry for </a:t>
                      </a:r>
                      <a:r>
                        <a:rPr lang="en-AU" sz="1800" b="0" i="1" strike="noStrike" spc="-1">
                          <a:solidFill>
                            <a:srgbClr val="000000"/>
                          </a:solidFill>
                          <a:uFill>
                            <a:solidFill>
                              <a:srgbClr val="FFFFFF"/>
                            </a:solidFill>
                          </a:uFill>
                          <a:latin typeface="Courier New"/>
                        </a:rPr>
                        <a:t>&lt;command name&gt;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70080">
                <a:tc>
                  <a:txBody>
                    <a:bodyPr/>
                    <a:lstStyle/>
                    <a:p>
                      <a:pPr>
                        <a:lnSpc>
                          <a:spcPct val="100000"/>
                        </a:lnSpc>
                      </a:pPr>
                      <a:r>
                        <a:rPr lang="en-AU" sz="1800" b="1" strike="noStrike" spc="-1">
                          <a:solidFill>
                            <a:srgbClr val="000000"/>
                          </a:solidFill>
                          <a:uFill>
                            <a:solidFill>
                              <a:srgbClr val="FFFFFF"/>
                            </a:solidFill>
                          </a:uFill>
                          <a:latin typeface="Courier New"/>
                        </a:rPr>
                        <a:t>cal</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Calibri"/>
                        </a:rPr>
                        <a:t>Print a calendar</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9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C2AA7661-E163-4E9E-973C-54872B503656}" type="slidenum">
              <a:rPr lang="en-AU" sz="1200" b="0" strike="noStrike" spc="-1">
                <a:solidFill>
                  <a:srgbClr val="8B8B8B"/>
                </a:solidFill>
                <a:uFill>
                  <a:solidFill>
                    <a:srgbClr val="FFFFFF"/>
                  </a:solidFill>
                </a:uFill>
                <a:latin typeface="Arial"/>
                <a:ea typeface="ＭＳ Ｐゴシック"/>
              </a:rPr>
              <a:t>24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320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Unit 2: Where am I?</a:t>
            </a:r>
            <a:endParaRPr lang="en-AU" sz="1800" b="0" strike="noStrike" spc="-1">
              <a:solidFill>
                <a:srgbClr val="000000"/>
              </a:solidFill>
              <a:uFill>
                <a:solidFill>
                  <a:srgbClr val="FFFFFF"/>
                </a:solidFill>
              </a:uFill>
              <a:latin typeface="Arial"/>
            </a:endParaRPr>
          </a:p>
        </p:txBody>
      </p:sp>
      <p:sp>
        <p:nvSpPr>
          <p:cNvPr id="199" name="CustomShape 2"/>
          <p:cNvSpPr/>
          <p:nvPr/>
        </p:nvSpPr>
        <p:spPr>
          <a:xfrm>
            <a:off x="304920" y="4572000"/>
            <a:ext cx="792396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Goals: </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explore navigate a hierarchy of directories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specify files with relative and absolute paths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create a hierarchy of directories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copy and move files between directories</a:t>
            </a:r>
            <a:endParaRPr lang="en-AU" sz="1800" b="0" strike="noStrike" spc="-1">
              <a:solidFill>
                <a:srgbClr val="000000"/>
              </a:solidFill>
              <a:uFill>
                <a:solidFill>
                  <a:srgbClr val="FFFFFF"/>
                </a:solidFill>
              </a:uFill>
              <a:latin typeface="Arial"/>
            </a:endParaRPr>
          </a:p>
        </p:txBody>
      </p:sp>
      <p:sp>
        <p:nvSpPr>
          <p:cNvPr id="200"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DEF62482-BAF0-4235-B8F4-455515B9D5AE}" type="slidenum">
              <a:rPr lang="en-AU" sz="1200" b="0" strike="noStrike" spc="-1">
                <a:solidFill>
                  <a:srgbClr val="8B8B8B"/>
                </a:solidFill>
                <a:uFill>
                  <a:solidFill>
                    <a:srgbClr val="FFFFFF"/>
                  </a:solidFill>
                </a:uFill>
                <a:latin typeface="Arial"/>
                <a:ea typeface="ＭＳ Ｐゴシック"/>
              </a:rPr>
              <a:t>25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UNIX Directories</a:t>
            </a:r>
            <a:endParaRPr lang="en-AU" sz="1800" b="0" strike="noStrike" spc="-1">
              <a:solidFill>
                <a:srgbClr val="000000"/>
              </a:solidFill>
              <a:uFill>
                <a:solidFill>
                  <a:srgbClr val="FFFFFF"/>
                </a:solidFill>
              </a:uFill>
              <a:latin typeface="Arial"/>
            </a:endParaRPr>
          </a:p>
        </p:txBody>
      </p:sp>
      <p:sp>
        <p:nvSpPr>
          <p:cNvPr id="202"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Called ‘folders’ under windows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Exactly the same concept</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You run into them a LOT more under Unix than you do under windows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A directory is a container</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It can contain files and other directories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203"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D387C618-91FD-424C-A3D5-ADA1925AD752}" type="slidenum">
              <a:rPr lang="en-AU" sz="1200" b="0" strike="noStrike" spc="-1">
                <a:solidFill>
                  <a:srgbClr val="8B8B8B"/>
                </a:solidFill>
                <a:uFill>
                  <a:solidFill>
                    <a:srgbClr val="FFFFFF"/>
                  </a:solidFill>
                </a:uFill>
                <a:latin typeface="Arial"/>
                <a:ea typeface="ＭＳ Ｐゴシック"/>
              </a:rPr>
              <a:t>26</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15"/>
          <p:cNvPicPr/>
          <p:nvPr/>
        </p:nvPicPr>
        <p:blipFill>
          <a:blip r:embed="rId3"/>
          <a:stretch/>
        </p:blipFill>
        <p:spPr>
          <a:xfrm>
            <a:off x="444600" y="499320"/>
            <a:ext cx="316800" cy="253440"/>
          </a:xfrm>
          <a:prstGeom prst="rect">
            <a:avLst/>
          </a:prstGeom>
          <a:ln>
            <a:noFill/>
          </a:ln>
        </p:spPr>
      </p:pic>
      <p:sp>
        <p:nvSpPr>
          <p:cNvPr id="205" name="CustomShape 1"/>
          <p:cNvSpPr/>
          <p:nvPr/>
        </p:nvSpPr>
        <p:spPr>
          <a:xfrm>
            <a:off x="687600" y="457200"/>
            <a:ext cx="23724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6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206" name="Picture 16"/>
          <p:cNvPicPr/>
          <p:nvPr/>
        </p:nvPicPr>
        <p:blipFill>
          <a:blip r:embed="rId4"/>
          <a:stretch/>
        </p:blipFill>
        <p:spPr>
          <a:xfrm>
            <a:off x="838080" y="801360"/>
            <a:ext cx="329400" cy="253440"/>
          </a:xfrm>
          <a:prstGeom prst="rect">
            <a:avLst/>
          </a:prstGeom>
          <a:ln>
            <a:noFill/>
          </a:ln>
        </p:spPr>
      </p:pic>
      <p:sp>
        <p:nvSpPr>
          <p:cNvPr id="207" name="CustomShape 2"/>
          <p:cNvSpPr/>
          <p:nvPr/>
        </p:nvSpPr>
        <p:spPr>
          <a:xfrm>
            <a:off x="1069560" y="789840"/>
            <a:ext cx="4262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ac3</a:t>
            </a:r>
            <a:endParaRPr lang="en-AU" sz="1800" b="0" strike="noStrike" spc="-1">
              <a:solidFill>
                <a:srgbClr val="000000"/>
              </a:solidFill>
              <a:uFill>
                <a:solidFill>
                  <a:srgbClr val="FFFFFF"/>
                </a:solidFill>
              </a:uFill>
              <a:latin typeface="Arial"/>
            </a:endParaRPr>
          </a:p>
        </p:txBody>
      </p:sp>
      <p:sp>
        <p:nvSpPr>
          <p:cNvPr id="208" name="CustomShape 3"/>
          <p:cNvSpPr/>
          <p:nvPr/>
        </p:nvSpPr>
        <p:spPr>
          <a:xfrm rot="16200000" flipH="1">
            <a:off x="632520" y="723960"/>
            <a:ext cx="1742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09" name="Picture 31"/>
          <p:cNvPicPr/>
          <p:nvPr/>
        </p:nvPicPr>
        <p:blipFill>
          <a:blip r:embed="rId4"/>
          <a:stretch/>
        </p:blipFill>
        <p:spPr>
          <a:xfrm>
            <a:off x="838080" y="1074240"/>
            <a:ext cx="329400" cy="253440"/>
          </a:xfrm>
          <a:prstGeom prst="rect">
            <a:avLst/>
          </a:prstGeom>
          <a:ln>
            <a:noFill/>
          </a:ln>
        </p:spPr>
      </p:pic>
      <p:sp>
        <p:nvSpPr>
          <p:cNvPr id="210" name="CustomShape 4"/>
          <p:cNvSpPr/>
          <p:nvPr/>
        </p:nvSpPr>
        <p:spPr>
          <a:xfrm>
            <a:off x="1069560" y="106272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bin</a:t>
            </a:r>
            <a:endParaRPr lang="en-AU" sz="1800" b="0" strike="noStrike" spc="-1">
              <a:solidFill>
                <a:srgbClr val="000000"/>
              </a:solidFill>
              <a:uFill>
                <a:solidFill>
                  <a:srgbClr val="FFFFFF"/>
                </a:solidFill>
              </a:uFill>
              <a:latin typeface="Arial"/>
            </a:endParaRPr>
          </a:p>
        </p:txBody>
      </p:sp>
      <p:pic>
        <p:nvPicPr>
          <p:cNvPr id="211" name="Picture 37"/>
          <p:cNvPicPr/>
          <p:nvPr/>
        </p:nvPicPr>
        <p:blipFill>
          <a:blip r:embed="rId4"/>
          <a:stretch/>
        </p:blipFill>
        <p:spPr>
          <a:xfrm>
            <a:off x="838080" y="1347120"/>
            <a:ext cx="329400" cy="253440"/>
          </a:xfrm>
          <a:prstGeom prst="rect">
            <a:avLst/>
          </a:prstGeom>
          <a:ln>
            <a:noFill/>
          </a:ln>
        </p:spPr>
      </p:pic>
      <p:sp>
        <p:nvSpPr>
          <p:cNvPr id="212" name="CustomShape 5"/>
          <p:cNvSpPr/>
          <p:nvPr/>
        </p:nvSpPr>
        <p:spPr>
          <a:xfrm>
            <a:off x="1069560" y="133560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etc</a:t>
            </a:r>
            <a:endParaRPr lang="en-AU" sz="1800" b="0" strike="noStrike" spc="-1">
              <a:solidFill>
                <a:srgbClr val="000000"/>
              </a:solidFill>
              <a:uFill>
                <a:solidFill>
                  <a:srgbClr val="FFFFFF"/>
                </a:solidFill>
              </a:uFill>
              <a:latin typeface="Arial"/>
            </a:endParaRPr>
          </a:p>
        </p:txBody>
      </p:sp>
      <p:sp>
        <p:nvSpPr>
          <p:cNvPr id="213" name="CustomShape 6"/>
          <p:cNvSpPr/>
          <p:nvPr/>
        </p:nvSpPr>
        <p:spPr>
          <a:xfrm rot="16200000" flipH="1">
            <a:off x="499320" y="857160"/>
            <a:ext cx="4406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 name="CustomShape 7"/>
          <p:cNvSpPr/>
          <p:nvPr/>
        </p:nvSpPr>
        <p:spPr>
          <a:xfrm rot="16200000" flipH="1">
            <a:off x="365400" y="990720"/>
            <a:ext cx="70740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5" name="CustomShape 8"/>
          <p:cNvSpPr/>
          <p:nvPr/>
        </p:nvSpPr>
        <p:spPr>
          <a:xfrm>
            <a:off x="1083960" y="1608840"/>
            <a:ext cx="5601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home</a:t>
            </a:r>
            <a:endParaRPr lang="en-AU" sz="1800" b="0" strike="noStrike" spc="-1">
              <a:solidFill>
                <a:srgbClr val="000000"/>
              </a:solidFill>
              <a:uFill>
                <a:solidFill>
                  <a:srgbClr val="FFFFFF"/>
                </a:solidFill>
              </a:uFill>
              <a:latin typeface="Arial"/>
            </a:endParaRPr>
          </a:p>
        </p:txBody>
      </p:sp>
      <p:sp>
        <p:nvSpPr>
          <p:cNvPr id="216" name="CustomShape 9"/>
          <p:cNvSpPr/>
          <p:nvPr/>
        </p:nvSpPr>
        <p:spPr>
          <a:xfrm rot="16200000" flipH="1">
            <a:off x="207720" y="1148760"/>
            <a:ext cx="10238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17" name="Picture 127"/>
          <p:cNvPicPr/>
          <p:nvPr/>
        </p:nvPicPr>
        <p:blipFill>
          <a:blip r:embed="rId4"/>
          <a:stretch/>
        </p:blipFill>
        <p:spPr>
          <a:xfrm>
            <a:off x="838080" y="1916640"/>
            <a:ext cx="329400" cy="253440"/>
          </a:xfrm>
          <a:prstGeom prst="rect">
            <a:avLst/>
          </a:prstGeom>
          <a:ln>
            <a:noFill/>
          </a:ln>
        </p:spPr>
      </p:pic>
      <p:sp>
        <p:nvSpPr>
          <p:cNvPr id="218" name="CustomShape 10"/>
          <p:cNvSpPr/>
          <p:nvPr/>
        </p:nvSpPr>
        <p:spPr>
          <a:xfrm>
            <a:off x="1054080" y="1905120"/>
            <a:ext cx="59436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usr</a:t>
            </a:r>
            <a:endParaRPr lang="en-AU" sz="1800" b="0" strike="noStrike" spc="-1">
              <a:solidFill>
                <a:srgbClr val="000000"/>
              </a:solidFill>
              <a:uFill>
                <a:solidFill>
                  <a:srgbClr val="FFFFFF"/>
                </a:solidFill>
              </a:uFill>
              <a:latin typeface="Arial"/>
            </a:endParaRPr>
          </a:p>
        </p:txBody>
      </p:sp>
      <p:pic>
        <p:nvPicPr>
          <p:cNvPr id="219" name="Picture 137"/>
          <p:cNvPicPr/>
          <p:nvPr/>
        </p:nvPicPr>
        <p:blipFill>
          <a:blip r:embed="rId4"/>
          <a:stretch/>
        </p:blipFill>
        <p:spPr>
          <a:xfrm>
            <a:off x="838080" y="1650960"/>
            <a:ext cx="329400" cy="253440"/>
          </a:xfrm>
          <a:prstGeom prst="rect">
            <a:avLst/>
          </a:prstGeom>
          <a:ln>
            <a:noFill/>
          </a:ln>
        </p:spPr>
      </p:pic>
      <p:sp>
        <p:nvSpPr>
          <p:cNvPr id="220" name="CustomShape 11"/>
          <p:cNvSpPr/>
          <p:nvPr/>
        </p:nvSpPr>
        <p:spPr>
          <a:xfrm rot="16200000" flipH="1">
            <a:off x="74520" y="1281600"/>
            <a:ext cx="128916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1" name="CustomShape 12"/>
          <p:cNvSpPr/>
          <p:nvPr/>
        </p:nvSpPr>
        <p:spPr>
          <a:xfrm>
            <a:off x="4955760" y="1856520"/>
            <a:ext cx="8665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/ac3</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/bin</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/etc</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/home</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/usr</a:t>
            </a:r>
            <a:endParaRPr lang="en-AU" sz="1800" b="0" strike="noStrike" spc="-1">
              <a:solidFill>
                <a:srgbClr val="000000"/>
              </a:solidFill>
              <a:uFill>
                <a:solidFill>
                  <a:srgbClr val="FFFFFF"/>
                </a:solidFill>
              </a:uFill>
              <a:latin typeface="Arial"/>
            </a:endParaRPr>
          </a:p>
        </p:txBody>
      </p:sp>
      <p:sp>
        <p:nvSpPr>
          <p:cNvPr id="222" name="CustomShape 13"/>
          <p:cNvSpPr/>
          <p:nvPr/>
        </p:nvSpPr>
        <p:spPr>
          <a:xfrm>
            <a:off x="4038480" y="689400"/>
            <a:ext cx="3351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are the names of the contents of the directory called “</a:t>
            </a:r>
            <a:r>
              <a:rPr lang="en-AU" sz="1800" b="1" strike="noStrike" spc="-1">
                <a:solidFill>
                  <a:srgbClr val="000000"/>
                </a:solidFill>
                <a:uFill>
                  <a:solidFill>
                    <a:srgbClr val="FFFFFF"/>
                  </a:solidFill>
                </a:uFill>
                <a:latin typeface="Courier New"/>
                <a:ea typeface="ＭＳ Ｐゴシック"/>
              </a:rPr>
              <a:t>/” (root folder)</a:t>
            </a:r>
            <a:r>
              <a:rPr lang="en-AU" sz="18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sp>
        <p:nvSpPr>
          <p:cNvPr id="223" name="CustomShape 14"/>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15C6AFB2-1010-4380-A0E3-8CD8D9166A33}" type="slidenum">
              <a:rPr lang="en-AU" sz="1200" b="0" strike="noStrike" spc="-1">
                <a:solidFill>
                  <a:srgbClr val="8B8B8B"/>
                </a:solidFill>
                <a:uFill>
                  <a:solidFill>
                    <a:srgbClr val="FFFFFF"/>
                  </a:solidFill>
                </a:uFill>
                <a:latin typeface="Arial"/>
                <a:ea typeface="ＭＳ Ｐゴシック"/>
              </a:rPr>
              <a:t>27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additive="repl">
                                        <p:cTn id="11" dur="2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87600" y="457200"/>
            <a:ext cx="23724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6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225" name="Picture 16"/>
          <p:cNvPicPr/>
          <p:nvPr/>
        </p:nvPicPr>
        <p:blipFill>
          <a:blip r:embed="rId3"/>
          <a:stretch/>
        </p:blipFill>
        <p:spPr>
          <a:xfrm>
            <a:off x="838080" y="801360"/>
            <a:ext cx="329400" cy="253440"/>
          </a:xfrm>
          <a:prstGeom prst="rect">
            <a:avLst/>
          </a:prstGeom>
          <a:ln>
            <a:noFill/>
          </a:ln>
        </p:spPr>
      </p:pic>
      <p:sp>
        <p:nvSpPr>
          <p:cNvPr id="226" name="CustomShape 2"/>
          <p:cNvSpPr/>
          <p:nvPr/>
        </p:nvSpPr>
        <p:spPr>
          <a:xfrm>
            <a:off x="1069560" y="789840"/>
            <a:ext cx="4262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ac3</a:t>
            </a:r>
            <a:endParaRPr lang="en-AU" sz="1800" b="0" strike="noStrike" spc="-1">
              <a:solidFill>
                <a:srgbClr val="000000"/>
              </a:solidFill>
              <a:uFill>
                <a:solidFill>
                  <a:srgbClr val="FFFFFF"/>
                </a:solidFill>
              </a:uFill>
              <a:latin typeface="Arial"/>
            </a:endParaRPr>
          </a:p>
        </p:txBody>
      </p:sp>
      <p:sp>
        <p:nvSpPr>
          <p:cNvPr id="227" name="CustomShape 3"/>
          <p:cNvSpPr/>
          <p:nvPr/>
        </p:nvSpPr>
        <p:spPr>
          <a:xfrm rot="16200000" flipH="1">
            <a:off x="632520" y="723960"/>
            <a:ext cx="1742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28" name="Picture 31"/>
          <p:cNvPicPr/>
          <p:nvPr/>
        </p:nvPicPr>
        <p:blipFill>
          <a:blip r:embed="rId3"/>
          <a:stretch/>
        </p:blipFill>
        <p:spPr>
          <a:xfrm>
            <a:off x="838080" y="1074240"/>
            <a:ext cx="329400" cy="253440"/>
          </a:xfrm>
          <a:prstGeom prst="rect">
            <a:avLst/>
          </a:prstGeom>
          <a:ln>
            <a:noFill/>
          </a:ln>
        </p:spPr>
      </p:pic>
      <p:sp>
        <p:nvSpPr>
          <p:cNvPr id="229" name="CustomShape 4"/>
          <p:cNvSpPr/>
          <p:nvPr/>
        </p:nvSpPr>
        <p:spPr>
          <a:xfrm>
            <a:off x="1069560" y="106272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bin</a:t>
            </a:r>
            <a:endParaRPr lang="en-AU" sz="1800" b="0" strike="noStrike" spc="-1">
              <a:solidFill>
                <a:srgbClr val="000000"/>
              </a:solidFill>
              <a:uFill>
                <a:solidFill>
                  <a:srgbClr val="FFFFFF"/>
                </a:solidFill>
              </a:uFill>
              <a:latin typeface="Arial"/>
            </a:endParaRPr>
          </a:p>
        </p:txBody>
      </p:sp>
      <p:pic>
        <p:nvPicPr>
          <p:cNvPr id="230" name="Picture 37"/>
          <p:cNvPicPr/>
          <p:nvPr/>
        </p:nvPicPr>
        <p:blipFill>
          <a:blip r:embed="rId3"/>
          <a:stretch/>
        </p:blipFill>
        <p:spPr>
          <a:xfrm>
            <a:off x="838080" y="1347120"/>
            <a:ext cx="329400" cy="253440"/>
          </a:xfrm>
          <a:prstGeom prst="rect">
            <a:avLst/>
          </a:prstGeom>
          <a:ln>
            <a:noFill/>
          </a:ln>
        </p:spPr>
      </p:pic>
      <p:sp>
        <p:nvSpPr>
          <p:cNvPr id="231" name="CustomShape 5"/>
          <p:cNvSpPr/>
          <p:nvPr/>
        </p:nvSpPr>
        <p:spPr>
          <a:xfrm>
            <a:off x="1069560" y="133560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etc</a:t>
            </a:r>
            <a:endParaRPr lang="en-AU" sz="1800" b="0" strike="noStrike" spc="-1">
              <a:solidFill>
                <a:srgbClr val="000000"/>
              </a:solidFill>
              <a:uFill>
                <a:solidFill>
                  <a:srgbClr val="FFFFFF"/>
                </a:solidFill>
              </a:uFill>
              <a:latin typeface="Arial"/>
            </a:endParaRPr>
          </a:p>
        </p:txBody>
      </p:sp>
      <p:sp>
        <p:nvSpPr>
          <p:cNvPr id="232" name="CustomShape 6"/>
          <p:cNvSpPr/>
          <p:nvPr/>
        </p:nvSpPr>
        <p:spPr>
          <a:xfrm rot="16200000" flipH="1">
            <a:off x="499320" y="857160"/>
            <a:ext cx="4406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3" name="CustomShape 7"/>
          <p:cNvSpPr/>
          <p:nvPr/>
        </p:nvSpPr>
        <p:spPr>
          <a:xfrm rot="16200000" flipH="1">
            <a:off x="365400" y="990720"/>
            <a:ext cx="70740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4" name="CustomShape 8"/>
          <p:cNvSpPr/>
          <p:nvPr/>
        </p:nvSpPr>
        <p:spPr>
          <a:xfrm rot="16200000" flipH="1">
            <a:off x="207720" y="1148760"/>
            <a:ext cx="10238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35" name="Picture 127"/>
          <p:cNvPicPr/>
          <p:nvPr/>
        </p:nvPicPr>
        <p:blipFill>
          <a:blip r:embed="rId3"/>
          <a:stretch/>
        </p:blipFill>
        <p:spPr>
          <a:xfrm>
            <a:off x="838080" y="3239640"/>
            <a:ext cx="329400" cy="253440"/>
          </a:xfrm>
          <a:prstGeom prst="rect">
            <a:avLst/>
          </a:prstGeom>
          <a:ln>
            <a:noFill/>
          </a:ln>
        </p:spPr>
      </p:pic>
      <p:sp>
        <p:nvSpPr>
          <p:cNvPr id="236" name="CustomShape 9"/>
          <p:cNvSpPr/>
          <p:nvPr/>
        </p:nvSpPr>
        <p:spPr>
          <a:xfrm>
            <a:off x="1054080" y="3228120"/>
            <a:ext cx="59436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usr</a:t>
            </a:r>
            <a:endParaRPr lang="en-AU" sz="1800" b="0" strike="noStrike" spc="-1">
              <a:solidFill>
                <a:srgbClr val="000000"/>
              </a:solidFill>
              <a:uFill>
                <a:solidFill>
                  <a:srgbClr val="FFFFFF"/>
                </a:solidFill>
              </a:uFill>
              <a:latin typeface="Arial"/>
            </a:endParaRPr>
          </a:p>
        </p:txBody>
      </p:sp>
      <p:sp>
        <p:nvSpPr>
          <p:cNvPr id="237" name="CustomShape 10"/>
          <p:cNvSpPr/>
          <p:nvPr/>
        </p:nvSpPr>
        <p:spPr>
          <a:xfrm rot="16200000" flipH="1">
            <a:off x="-586440" y="1943280"/>
            <a:ext cx="261252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8" name="CustomShape 11"/>
          <p:cNvSpPr/>
          <p:nvPr/>
        </p:nvSpPr>
        <p:spPr>
          <a:xfrm>
            <a:off x="1083960" y="1618200"/>
            <a:ext cx="5601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home</a:t>
            </a:r>
            <a:endParaRPr lang="en-AU" sz="1800" b="0" strike="noStrike" spc="-1">
              <a:solidFill>
                <a:srgbClr val="000000"/>
              </a:solidFill>
              <a:uFill>
                <a:solidFill>
                  <a:srgbClr val="FFFFFF"/>
                </a:solidFill>
              </a:uFill>
              <a:latin typeface="Arial"/>
            </a:endParaRPr>
          </a:p>
        </p:txBody>
      </p:sp>
      <p:sp>
        <p:nvSpPr>
          <p:cNvPr id="239" name="CustomShape 12"/>
          <p:cNvSpPr/>
          <p:nvPr/>
        </p:nvSpPr>
        <p:spPr>
          <a:xfrm>
            <a:off x="1415520" y="190512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hpc01</a:t>
            </a:r>
            <a:endParaRPr lang="en-AU" sz="1800" b="0" strike="noStrike" spc="-1">
              <a:solidFill>
                <a:srgbClr val="000000"/>
              </a:solidFill>
              <a:uFill>
                <a:solidFill>
                  <a:srgbClr val="FFFFFF"/>
                </a:solidFill>
              </a:uFill>
              <a:latin typeface="Arial"/>
            </a:endParaRPr>
          </a:p>
        </p:txBody>
      </p:sp>
      <p:pic>
        <p:nvPicPr>
          <p:cNvPr id="240" name="Picture 36"/>
          <p:cNvPicPr/>
          <p:nvPr/>
        </p:nvPicPr>
        <p:blipFill>
          <a:blip r:embed="rId3"/>
          <a:stretch/>
        </p:blipFill>
        <p:spPr>
          <a:xfrm>
            <a:off x="1170360" y="1916640"/>
            <a:ext cx="329400" cy="253440"/>
          </a:xfrm>
          <a:prstGeom prst="rect">
            <a:avLst/>
          </a:prstGeom>
          <a:ln>
            <a:noFill/>
          </a:ln>
        </p:spPr>
      </p:pic>
      <p:sp>
        <p:nvSpPr>
          <p:cNvPr id="241" name="CustomShape 13"/>
          <p:cNvSpPr/>
          <p:nvPr/>
        </p:nvSpPr>
        <p:spPr>
          <a:xfrm>
            <a:off x="1415520" y="222588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hpc02</a:t>
            </a:r>
            <a:endParaRPr lang="en-AU" sz="1800" b="0" strike="noStrike" spc="-1">
              <a:solidFill>
                <a:srgbClr val="000000"/>
              </a:solidFill>
              <a:uFill>
                <a:solidFill>
                  <a:srgbClr val="FFFFFF"/>
                </a:solidFill>
              </a:uFill>
              <a:latin typeface="Arial"/>
            </a:endParaRPr>
          </a:p>
        </p:txBody>
      </p:sp>
      <p:pic>
        <p:nvPicPr>
          <p:cNvPr id="242" name="Picture 43"/>
          <p:cNvPicPr/>
          <p:nvPr/>
        </p:nvPicPr>
        <p:blipFill>
          <a:blip r:embed="rId3"/>
          <a:stretch/>
        </p:blipFill>
        <p:spPr>
          <a:xfrm>
            <a:off x="1170360" y="2237400"/>
            <a:ext cx="329400" cy="253440"/>
          </a:xfrm>
          <a:prstGeom prst="rect">
            <a:avLst/>
          </a:prstGeom>
          <a:ln>
            <a:noFill/>
          </a:ln>
        </p:spPr>
      </p:pic>
      <p:sp>
        <p:nvSpPr>
          <p:cNvPr id="243" name="CustomShape 14"/>
          <p:cNvSpPr/>
          <p:nvPr/>
        </p:nvSpPr>
        <p:spPr>
          <a:xfrm>
            <a:off x="1415520" y="254700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hpc03</a:t>
            </a:r>
            <a:endParaRPr lang="en-AU" sz="1800" b="0" strike="noStrike" spc="-1">
              <a:solidFill>
                <a:srgbClr val="000000"/>
              </a:solidFill>
              <a:uFill>
                <a:solidFill>
                  <a:srgbClr val="FFFFFF"/>
                </a:solidFill>
              </a:uFill>
              <a:latin typeface="Arial"/>
            </a:endParaRPr>
          </a:p>
        </p:txBody>
      </p:sp>
      <p:pic>
        <p:nvPicPr>
          <p:cNvPr id="244" name="Picture 47"/>
          <p:cNvPicPr/>
          <p:nvPr/>
        </p:nvPicPr>
        <p:blipFill>
          <a:blip r:embed="rId3"/>
          <a:stretch/>
        </p:blipFill>
        <p:spPr>
          <a:xfrm>
            <a:off x="1170360" y="2558520"/>
            <a:ext cx="329400" cy="253440"/>
          </a:xfrm>
          <a:prstGeom prst="rect">
            <a:avLst/>
          </a:prstGeom>
          <a:ln>
            <a:noFill/>
          </a:ln>
        </p:spPr>
      </p:pic>
      <p:sp>
        <p:nvSpPr>
          <p:cNvPr id="245" name="CustomShape 15"/>
          <p:cNvSpPr/>
          <p:nvPr/>
        </p:nvSpPr>
        <p:spPr>
          <a:xfrm>
            <a:off x="1415520" y="286776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hpc21</a:t>
            </a:r>
            <a:endParaRPr lang="en-AU" sz="1800" b="0" strike="noStrike" spc="-1">
              <a:solidFill>
                <a:srgbClr val="000000"/>
              </a:solidFill>
              <a:uFill>
                <a:solidFill>
                  <a:srgbClr val="FFFFFF"/>
                </a:solidFill>
              </a:uFill>
              <a:latin typeface="Arial"/>
            </a:endParaRPr>
          </a:p>
        </p:txBody>
      </p:sp>
      <p:pic>
        <p:nvPicPr>
          <p:cNvPr id="246" name="Picture 51"/>
          <p:cNvPicPr/>
          <p:nvPr/>
        </p:nvPicPr>
        <p:blipFill>
          <a:blip r:embed="rId3"/>
          <a:stretch/>
        </p:blipFill>
        <p:spPr>
          <a:xfrm>
            <a:off x="1170360" y="2879280"/>
            <a:ext cx="329400" cy="253440"/>
          </a:xfrm>
          <a:prstGeom prst="rect">
            <a:avLst/>
          </a:prstGeom>
          <a:ln>
            <a:noFill/>
          </a:ln>
        </p:spPr>
      </p:pic>
      <p:pic>
        <p:nvPicPr>
          <p:cNvPr id="247" name="Picture 52"/>
          <p:cNvPicPr/>
          <p:nvPr/>
        </p:nvPicPr>
        <p:blipFill>
          <a:blip r:embed="rId4"/>
          <a:stretch/>
        </p:blipFill>
        <p:spPr>
          <a:xfrm>
            <a:off x="444600" y="499320"/>
            <a:ext cx="316800" cy="253440"/>
          </a:xfrm>
          <a:prstGeom prst="rect">
            <a:avLst/>
          </a:prstGeom>
          <a:ln>
            <a:noFill/>
          </a:ln>
        </p:spPr>
      </p:pic>
      <p:pic>
        <p:nvPicPr>
          <p:cNvPr id="248" name="Picture 53"/>
          <p:cNvPicPr/>
          <p:nvPr/>
        </p:nvPicPr>
        <p:blipFill>
          <a:blip r:embed="rId4"/>
          <a:stretch/>
        </p:blipFill>
        <p:spPr>
          <a:xfrm>
            <a:off x="851040" y="1662480"/>
            <a:ext cx="316800" cy="253440"/>
          </a:xfrm>
          <a:prstGeom prst="rect">
            <a:avLst/>
          </a:prstGeom>
          <a:ln>
            <a:noFill/>
          </a:ln>
        </p:spPr>
      </p:pic>
      <p:sp>
        <p:nvSpPr>
          <p:cNvPr id="249" name="CustomShape 16"/>
          <p:cNvSpPr/>
          <p:nvPr/>
        </p:nvSpPr>
        <p:spPr>
          <a:xfrm>
            <a:off x="4987080" y="1856520"/>
            <a:ext cx="1689480" cy="1187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/home/hpc01</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/home/hpc02</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/home/hpc03</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/home/hpc21</a:t>
            </a:r>
            <a:endParaRPr lang="en-AU" sz="1800" b="0" strike="noStrike" spc="-1">
              <a:solidFill>
                <a:srgbClr val="000000"/>
              </a:solidFill>
              <a:uFill>
                <a:solidFill>
                  <a:srgbClr val="FFFFFF"/>
                </a:solidFill>
              </a:uFill>
              <a:latin typeface="Arial"/>
            </a:endParaRPr>
          </a:p>
        </p:txBody>
      </p:sp>
      <p:sp>
        <p:nvSpPr>
          <p:cNvPr id="250" name="CustomShape 17"/>
          <p:cNvSpPr/>
          <p:nvPr/>
        </p:nvSpPr>
        <p:spPr>
          <a:xfrm>
            <a:off x="4038480" y="689400"/>
            <a:ext cx="3351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are the names of the contents of the directory called </a:t>
            </a:r>
            <a:r>
              <a:rPr lang="en-AU" sz="1800" b="1" strike="noStrike" spc="-1">
                <a:solidFill>
                  <a:srgbClr val="000000"/>
                </a:solidFill>
                <a:uFill>
                  <a:solidFill>
                    <a:srgbClr val="FFFFFF"/>
                  </a:solidFill>
                </a:uFill>
                <a:latin typeface="Courier New"/>
                <a:ea typeface="ＭＳ Ｐゴシック"/>
              </a:rPr>
              <a:t>/home</a:t>
            </a:r>
            <a:r>
              <a:rPr lang="en-AU" sz="18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sp>
        <p:nvSpPr>
          <p:cNvPr id="251" name="CustomShape 18"/>
          <p:cNvSpPr/>
          <p:nvPr/>
        </p:nvSpPr>
        <p:spPr>
          <a:xfrm rot="16200000" flipH="1">
            <a:off x="1025640" y="1900080"/>
            <a:ext cx="126360" cy="15984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52" name="CustomShape 19"/>
          <p:cNvSpPr/>
          <p:nvPr/>
        </p:nvSpPr>
        <p:spPr>
          <a:xfrm rot="16200000" flipH="1">
            <a:off x="865440" y="2061000"/>
            <a:ext cx="447120" cy="15984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53" name="CustomShape 20"/>
          <p:cNvSpPr/>
          <p:nvPr/>
        </p:nvSpPr>
        <p:spPr>
          <a:xfrm rot="16200000" flipH="1">
            <a:off x="704160" y="2221200"/>
            <a:ext cx="768240" cy="15984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54" name="CustomShape 21"/>
          <p:cNvSpPr/>
          <p:nvPr/>
        </p:nvSpPr>
        <p:spPr>
          <a:xfrm rot="16200000" flipH="1">
            <a:off x="544320" y="2381760"/>
            <a:ext cx="1089000" cy="15984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55" name="CustomShape 22"/>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80B55DF1-41F5-488A-B97D-410F363778DC}" type="slidenum">
              <a:rPr lang="en-AU" sz="1200" b="0" strike="noStrike" spc="-1">
                <a:solidFill>
                  <a:srgbClr val="8B8B8B"/>
                </a:solidFill>
                <a:uFill>
                  <a:solidFill>
                    <a:srgbClr val="FFFFFF"/>
                  </a:solidFill>
                </a:uFill>
                <a:latin typeface="Arial"/>
                <a:ea typeface="ＭＳ Ｐゴシック"/>
              </a:rPr>
              <a:t>28</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249"/>
                                        </p:tgtEl>
                                        <p:attrNameLst>
                                          <p:attrName>style.visibility</p:attrName>
                                        </p:attrNameLst>
                                      </p:cBhvr>
                                      <p:to>
                                        <p:strVal val="visible"/>
                                      </p:to>
                                    </p:set>
                                    <p:animEffect transition="in" filter="fade">
                                      <p:cBhvr additive="repl">
                                        <p:cTn id="11" dur="2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87600" y="457200"/>
            <a:ext cx="23724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6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257" name="Picture 16"/>
          <p:cNvPicPr/>
          <p:nvPr/>
        </p:nvPicPr>
        <p:blipFill>
          <a:blip r:embed="rId3"/>
          <a:stretch/>
        </p:blipFill>
        <p:spPr>
          <a:xfrm>
            <a:off x="838080" y="801360"/>
            <a:ext cx="329400" cy="253440"/>
          </a:xfrm>
          <a:prstGeom prst="rect">
            <a:avLst/>
          </a:prstGeom>
          <a:ln>
            <a:noFill/>
          </a:ln>
        </p:spPr>
      </p:pic>
      <p:sp>
        <p:nvSpPr>
          <p:cNvPr id="258" name="CustomShape 2"/>
          <p:cNvSpPr/>
          <p:nvPr/>
        </p:nvSpPr>
        <p:spPr>
          <a:xfrm>
            <a:off x="1069560" y="789840"/>
            <a:ext cx="4262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ac3</a:t>
            </a:r>
            <a:endParaRPr lang="en-AU" sz="1800" b="0" strike="noStrike" spc="-1">
              <a:solidFill>
                <a:srgbClr val="000000"/>
              </a:solidFill>
              <a:uFill>
                <a:solidFill>
                  <a:srgbClr val="FFFFFF"/>
                </a:solidFill>
              </a:uFill>
              <a:latin typeface="Arial"/>
            </a:endParaRPr>
          </a:p>
        </p:txBody>
      </p:sp>
      <p:sp>
        <p:nvSpPr>
          <p:cNvPr id="259" name="CustomShape 3"/>
          <p:cNvSpPr/>
          <p:nvPr/>
        </p:nvSpPr>
        <p:spPr>
          <a:xfrm rot="16200000" flipH="1">
            <a:off x="632520" y="723960"/>
            <a:ext cx="1742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60" name="Picture 31"/>
          <p:cNvPicPr/>
          <p:nvPr/>
        </p:nvPicPr>
        <p:blipFill>
          <a:blip r:embed="rId3"/>
          <a:stretch/>
        </p:blipFill>
        <p:spPr>
          <a:xfrm>
            <a:off x="838080" y="1074240"/>
            <a:ext cx="329400" cy="253440"/>
          </a:xfrm>
          <a:prstGeom prst="rect">
            <a:avLst/>
          </a:prstGeom>
          <a:ln>
            <a:noFill/>
          </a:ln>
        </p:spPr>
      </p:pic>
      <p:sp>
        <p:nvSpPr>
          <p:cNvPr id="261" name="CustomShape 4"/>
          <p:cNvSpPr/>
          <p:nvPr/>
        </p:nvSpPr>
        <p:spPr>
          <a:xfrm>
            <a:off x="1069560" y="106272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bin</a:t>
            </a:r>
            <a:endParaRPr lang="en-AU" sz="1800" b="0" strike="noStrike" spc="-1">
              <a:solidFill>
                <a:srgbClr val="000000"/>
              </a:solidFill>
              <a:uFill>
                <a:solidFill>
                  <a:srgbClr val="FFFFFF"/>
                </a:solidFill>
              </a:uFill>
              <a:latin typeface="Arial"/>
            </a:endParaRPr>
          </a:p>
        </p:txBody>
      </p:sp>
      <p:pic>
        <p:nvPicPr>
          <p:cNvPr id="262" name="Picture 37"/>
          <p:cNvPicPr/>
          <p:nvPr/>
        </p:nvPicPr>
        <p:blipFill>
          <a:blip r:embed="rId3"/>
          <a:stretch/>
        </p:blipFill>
        <p:spPr>
          <a:xfrm>
            <a:off x="838080" y="1347120"/>
            <a:ext cx="329400" cy="253440"/>
          </a:xfrm>
          <a:prstGeom prst="rect">
            <a:avLst/>
          </a:prstGeom>
          <a:ln>
            <a:noFill/>
          </a:ln>
        </p:spPr>
      </p:pic>
      <p:sp>
        <p:nvSpPr>
          <p:cNvPr id="263" name="CustomShape 5"/>
          <p:cNvSpPr/>
          <p:nvPr/>
        </p:nvSpPr>
        <p:spPr>
          <a:xfrm>
            <a:off x="1069560" y="1335600"/>
            <a:ext cx="383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etc</a:t>
            </a:r>
            <a:endParaRPr lang="en-AU" sz="1800" b="0" strike="noStrike" spc="-1">
              <a:solidFill>
                <a:srgbClr val="000000"/>
              </a:solidFill>
              <a:uFill>
                <a:solidFill>
                  <a:srgbClr val="FFFFFF"/>
                </a:solidFill>
              </a:uFill>
              <a:latin typeface="Arial"/>
            </a:endParaRPr>
          </a:p>
        </p:txBody>
      </p:sp>
      <p:sp>
        <p:nvSpPr>
          <p:cNvPr id="264" name="CustomShape 6"/>
          <p:cNvSpPr/>
          <p:nvPr/>
        </p:nvSpPr>
        <p:spPr>
          <a:xfrm rot="16200000" flipH="1">
            <a:off x="499320" y="857160"/>
            <a:ext cx="4406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5" name="CustomShape 7"/>
          <p:cNvSpPr/>
          <p:nvPr/>
        </p:nvSpPr>
        <p:spPr>
          <a:xfrm rot="16200000" flipH="1">
            <a:off x="365400" y="990720"/>
            <a:ext cx="70740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6" name="CustomShape 8"/>
          <p:cNvSpPr/>
          <p:nvPr/>
        </p:nvSpPr>
        <p:spPr>
          <a:xfrm rot="16200000" flipH="1">
            <a:off x="207720" y="1148760"/>
            <a:ext cx="102384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67" name="Picture 127"/>
          <p:cNvPicPr/>
          <p:nvPr/>
        </p:nvPicPr>
        <p:blipFill>
          <a:blip r:embed="rId3"/>
          <a:stretch/>
        </p:blipFill>
        <p:spPr>
          <a:xfrm>
            <a:off x="838080" y="3773160"/>
            <a:ext cx="329400" cy="253440"/>
          </a:xfrm>
          <a:prstGeom prst="rect">
            <a:avLst/>
          </a:prstGeom>
          <a:ln>
            <a:noFill/>
          </a:ln>
        </p:spPr>
      </p:pic>
      <p:sp>
        <p:nvSpPr>
          <p:cNvPr id="268" name="CustomShape 9"/>
          <p:cNvSpPr/>
          <p:nvPr/>
        </p:nvSpPr>
        <p:spPr>
          <a:xfrm>
            <a:off x="1054080" y="3761640"/>
            <a:ext cx="59436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usr</a:t>
            </a:r>
            <a:endParaRPr lang="en-AU" sz="1800" b="0" strike="noStrike" spc="-1">
              <a:solidFill>
                <a:srgbClr val="000000"/>
              </a:solidFill>
              <a:uFill>
                <a:solidFill>
                  <a:srgbClr val="FFFFFF"/>
                </a:solidFill>
              </a:uFill>
              <a:latin typeface="Arial"/>
            </a:endParaRPr>
          </a:p>
        </p:txBody>
      </p:sp>
      <p:sp>
        <p:nvSpPr>
          <p:cNvPr id="269" name="CustomShape 10"/>
          <p:cNvSpPr/>
          <p:nvPr/>
        </p:nvSpPr>
        <p:spPr>
          <a:xfrm rot="16200000" flipH="1">
            <a:off x="-586440" y="2476800"/>
            <a:ext cx="2612520" cy="234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0" name="CustomShape 11"/>
          <p:cNvSpPr/>
          <p:nvPr/>
        </p:nvSpPr>
        <p:spPr>
          <a:xfrm>
            <a:off x="1083960" y="1618200"/>
            <a:ext cx="5601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home</a:t>
            </a:r>
            <a:endParaRPr lang="en-AU" sz="1800" b="0" strike="noStrike" spc="-1">
              <a:solidFill>
                <a:srgbClr val="000000"/>
              </a:solidFill>
              <a:uFill>
                <a:solidFill>
                  <a:srgbClr val="FFFFFF"/>
                </a:solidFill>
              </a:uFill>
              <a:latin typeface="Arial"/>
            </a:endParaRPr>
          </a:p>
        </p:txBody>
      </p:sp>
      <p:sp>
        <p:nvSpPr>
          <p:cNvPr id="271" name="CustomShape 12"/>
          <p:cNvSpPr/>
          <p:nvPr/>
        </p:nvSpPr>
        <p:spPr>
          <a:xfrm>
            <a:off x="1407240" y="190512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hpc01</a:t>
            </a:r>
            <a:endParaRPr lang="en-AU" sz="1800" b="0" strike="noStrike" spc="-1">
              <a:solidFill>
                <a:srgbClr val="000000"/>
              </a:solidFill>
              <a:uFill>
                <a:solidFill>
                  <a:srgbClr val="FFFFFF"/>
                </a:solidFill>
              </a:uFill>
              <a:latin typeface="Arial"/>
            </a:endParaRPr>
          </a:p>
        </p:txBody>
      </p:sp>
      <p:pic>
        <p:nvPicPr>
          <p:cNvPr id="272" name="Picture 36"/>
          <p:cNvPicPr/>
          <p:nvPr/>
        </p:nvPicPr>
        <p:blipFill>
          <a:blip r:embed="rId3"/>
          <a:stretch/>
        </p:blipFill>
        <p:spPr>
          <a:xfrm>
            <a:off x="1162080" y="1916640"/>
            <a:ext cx="329400" cy="253440"/>
          </a:xfrm>
          <a:prstGeom prst="rect">
            <a:avLst/>
          </a:prstGeom>
          <a:ln>
            <a:noFill/>
          </a:ln>
        </p:spPr>
      </p:pic>
      <p:sp>
        <p:nvSpPr>
          <p:cNvPr id="273" name="CustomShape 13"/>
          <p:cNvSpPr/>
          <p:nvPr/>
        </p:nvSpPr>
        <p:spPr>
          <a:xfrm>
            <a:off x="1407240" y="281952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hpc03</a:t>
            </a:r>
            <a:endParaRPr lang="en-AU" sz="1800" b="0" strike="noStrike" spc="-1">
              <a:solidFill>
                <a:srgbClr val="000000"/>
              </a:solidFill>
              <a:uFill>
                <a:solidFill>
                  <a:srgbClr val="FFFFFF"/>
                </a:solidFill>
              </a:uFill>
              <a:latin typeface="Arial"/>
            </a:endParaRPr>
          </a:p>
        </p:txBody>
      </p:sp>
      <p:pic>
        <p:nvPicPr>
          <p:cNvPr id="274" name="Picture 47"/>
          <p:cNvPicPr/>
          <p:nvPr/>
        </p:nvPicPr>
        <p:blipFill>
          <a:blip r:embed="rId3"/>
          <a:stretch/>
        </p:blipFill>
        <p:spPr>
          <a:xfrm>
            <a:off x="1162080" y="2831040"/>
            <a:ext cx="329400" cy="253440"/>
          </a:xfrm>
          <a:prstGeom prst="rect">
            <a:avLst/>
          </a:prstGeom>
          <a:ln>
            <a:noFill/>
          </a:ln>
        </p:spPr>
      </p:pic>
      <p:pic>
        <p:nvPicPr>
          <p:cNvPr id="275" name="Picture 52"/>
          <p:cNvPicPr/>
          <p:nvPr/>
        </p:nvPicPr>
        <p:blipFill>
          <a:blip r:embed="rId4"/>
          <a:stretch/>
        </p:blipFill>
        <p:spPr>
          <a:xfrm>
            <a:off x="444600" y="499320"/>
            <a:ext cx="316800" cy="253440"/>
          </a:xfrm>
          <a:prstGeom prst="rect">
            <a:avLst/>
          </a:prstGeom>
          <a:ln>
            <a:noFill/>
          </a:ln>
        </p:spPr>
      </p:pic>
      <p:pic>
        <p:nvPicPr>
          <p:cNvPr id="276" name="Picture 53"/>
          <p:cNvPicPr/>
          <p:nvPr/>
        </p:nvPicPr>
        <p:blipFill>
          <a:blip r:embed="rId4"/>
          <a:stretch/>
        </p:blipFill>
        <p:spPr>
          <a:xfrm>
            <a:off x="851040" y="1662480"/>
            <a:ext cx="316800" cy="253440"/>
          </a:xfrm>
          <a:prstGeom prst="rect">
            <a:avLst/>
          </a:prstGeom>
          <a:ln>
            <a:noFill/>
          </a:ln>
        </p:spPr>
      </p:pic>
      <p:sp>
        <p:nvSpPr>
          <p:cNvPr id="277" name="CustomShape 14"/>
          <p:cNvSpPr/>
          <p:nvPr/>
        </p:nvSpPr>
        <p:spPr>
          <a:xfrm>
            <a:off x="4997880" y="1856520"/>
            <a:ext cx="3884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/home/hpc02/regurgitator.sh</a:t>
            </a:r>
            <a:endParaRPr lang="en-AU" sz="1800" b="0" strike="noStrike" spc="-1">
              <a:solidFill>
                <a:srgbClr val="000000"/>
              </a:solidFill>
              <a:uFill>
                <a:solidFill>
                  <a:srgbClr val="FFFFFF"/>
                </a:solidFill>
              </a:uFill>
              <a:latin typeface="Arial"/>
            </a:endParaRPr>
          </a:p>
        </p:txBody>
      </p:sp>
      <p:sp>
        <p:nvSpPr>
          <p:cNvPr id="278" name="CustomShape 15"/>
          <p:cNvSpPr/>
          <p:nvPr/>
        </p:nvSpPr>
        <p:spPr>
          <a:xfrm>
            <a:off x="4038480" y="689400"/>
            <a:ext cx="3351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are the names of the contents of the directory called </a:t>
            </a:r>
            <a:r>
              <a:rPr lang="en-AU" sz="1800" b="1" strike="noStrike" spc="-1">
                <a:solidFill>
                  <a:srgbClr val="000000"/>
                </a:solidFill>
                <a:uFill>
                  <a:solidFill>
                    <a:srgbClr val="FFFFFF"/>
                  </a:solidFill>
                </a:uFill>
                <a:latin typeface="Courier New"/>
                <a:ea typeface="ＭＳ Ｐゴシック"/>
              </a:rPr>
              <a:t>/home/hpc02</a:t>
            </a:r>
            <a:r>
              <a:rPr lang="en-AU" sz="18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sp>
        <p:nvSpPr>
          <p:cNvPr id="279" name="CustomShape 16"/>
          <p:cNvSpPr/>
          <p:nvPr/>
        </p:nvSpPr>
        <p:spPr>
          <a:xfrm rot="16200000" flipH="1">
            <a:off x="1021680" y="1904400"/>
            <a:ext cx="126360" cy="1515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0" name="CustomShape 17"/>
          <p:cNvSpPr/>
          <p:nvPr/>
        </p:nvSpPr>
        <p:spPr>
          <a:xfrm rot="16200000" flipH="1">
            <a:off x="865440" y="2061000"/>
            <a:ext cx="447120" cy="15984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1" name="CustomShape 18"/>
          <p:cNvSpPr/>
          <p:nvPr/>
        </p:nvSpPr>
        <p:spPr>
          <a:xfrm rot="16200000" flipH="1">
            <a:off x="563760" y="2361600"/>
            <a:ext cx="1040760" cy="1515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2" name="CustomShape 19"/>
          <p:cNvSpPr/>
          <p:nvPr/>
        </p:nvSpPr>
        <p:spPr>
          <a:xfrm rot="16200000" flipH="1">
            <a:off x="420120" y="2505960"/>
            <a:ext cx="1329120" cy="1515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3" name="CustomShape 20"/>
          <p:cNvSpPr/>
          <p:nvPr/>
        </p:nvSpPr>
        <p:spPr>
          <a:xfrm>
            <a:off x="1415520" y="222588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hpc02</a:t>
            </a:r>
            <a:endParaRPr lang="en-AU" sz="1800" b="0" strike="noStrike" spc="-1">
              <a:solidFill>
                <a:srgbClr val="000000"/>
              </a:solidFill>
              <a:uFill>
                <a:solidFill>
                  <a:srgbClr val="FFFFFF"/>
                </a:solidFill>
              </a:uFill>
              <a:latin typeface="Arial"/>
            </a:endParaRPr>
          </a:p>
        </p:txBody>
      </p:sp>
      <p:pic>
        <p:nvPicPr>
          <p:cNvPr id="284" name="Picture 39"/>
          <p:cNvPicPr/>
          <p:nvPr/>
        </p:nvPicPr>
        <p:blipFill>
          <a:blip r:embed="rId4"/>
          <a:stretch/>
        </p:blipFill>
        <p:spPr>
          <a:xfrm>
            <a:off x="1162080" y="2248920"/>
            <a:ext cx="316800" cy="253440"/>
          </a:xfrm>
          <a:prstGeom prst="rect">
            <a:avLst/>
          </a:prstGeom>
          <a:ln>
            <a:noFill/>
          </a:ln>
        </p:spPr>
      </p:pic>
      <p:pic>
        <p:nvPicPr>
          <p:cNvPr id="285" name="Picture 44"/>
          <p:cNvPicPr/>
          <p:nvPr/>
        </p:nvPicPr>
        <p:blipFill>
          <a:blip r:embed="rId5"/>
          <a:stretch/>
        </p:blipFill>
        <p:spPr>
          <a:xfrm>
            <a:off x="1541160" y="2503080"/>
            <a:ext cx="215280" cy="291240"/>
          </a:xfrm>
          <a:prstGeom prst="rect">
            <a:avLst/>
          </a:prstGeom>
          <a:ln>
            <a:noFill/>
          </a:ln>
        </p:spPr>
      </p:pic>
      <p:sp>
        <p:nvSpPr>
          <p:cNvPr id="286" name="CustomShape 21"/>
          <p:cNvSpPr/>
          <p:nvPr/>
        </p:nvSpPr>
        <p:spPr>
          <a:xfrm>
            <a:off x="1683720" y="2514600"/>
            <a:ext cx="1153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regurgitator.sh</a:t>
            </a:r>
            <a:endParaRPr lang="en-AU" sz="1800" b="0" strike="noStrike" spc="-1">
              <a:solidFill>
                <a:srgbClr val="000000"/>
              </a:solidFill>
              <a:uFill>
                <a:solidFill>
                  <a:srgbClr val="FFFFFF"/>
                </a:solidFill>
              </a:uFill>
              <a:latin typeface="Arial"/>
            </a:endParaRPr>
          </a:p>
        </p:txBody>
      </p:sp>
      <p:sp>
        <p:nvSpPr>
          <p:cNvPr id="287" name="CustomShape 22"/>
          <p:cNvSpPr/>
          <p:nvPr/>
        </p:nvSpPr>
        <p:spPr>
          <a:xfrm rot="16200000" flipH="1">
            <a:off x="1357200" y="2466360"/>
            <a:ext cx="145440" cy="219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8" name="CustomShape 23"/>
          <p:cNvSpPr/>
          <p:nvPr/>
        </p:nvSpPr>
        <p:spPr>
          <a:xfrm>
            <a:off x="4997880" y="4278960"/>
            <a:ext cx="3884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/home/hpc21/regurgitator.sh</a:t>
            </a:r>
            <a:endParaRPr lang="en-AU" sz="1800" b="0" strike="noStrike" spc="-1">
              <a:solidFill>
                <a:srgbClr val="000000"/>
              </a:solidFill>
              <a:uFill>
                <a:solidFill>
                  <a:srgbClr val="FFFFFF"/>
                </a:solidFill>
              </a:uFill>
              <a:latin typeface="Arial"/>
            </a:endParaRPr>
          </a:p>
        </p:txBody>
      </p:sp>
      <p:sp>
        <p:nvSpPr>
          <p:cNvPr id="289" name="CustomShape 24"/>
          <p:cNvSpPr/>
          <p:nvPr/>
        </p:nvSpPr>
        <p:spPr>
          <a:xfrm>
            <a:off x="4038480" y="3111840"/>
            <a:ext cx="3351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are the names of the contents of the directory called </a:t>
            </a:r>
            <a:r>
              <a:rPr lang="en-AU" sz="1800" b="1" strike="noStrike" spc="-1">
                <a:solidFill>
                  <a:srgbClr val="000000"/>
                </a:solidFill>
                <a:uFill>
                  <a:solidFill>
                    <a:srgbClr val="FFFFFF"/>
                  </a:solidFill>
                </a:uFill>
                <a:latin typeface="Courier New"/>
                <a:ea typeface="ＭＳ Ｐゴシック"/>
              </a:rPr>
              <a:t>/home/hpc21</a:t>
            </a:r>
            <a:r>
              <a:rPr lang="en-AU" sz="18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sp>
        <p:nvSpPr>
          <p:cNvPr id="290" name="CustomShape 25"/>
          <p:cNvSpPr/>
          <p:nvPr/>
        </p:nvSpPr>
        <p:spPr>
          <a:xfrm>
            <a:off x="1406520" y="3096360"/>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hpc21</a:t>
            </a:r>
            <a:endParaRPr lang="en-AU" sz="1800" b="0" strike="noStrike" spc="-1">
              <a:solidFill>
                <a:srgbClr val="000000"/>
              </a:solidFill>
              <a:uFill>
                <a:solidFill>
                  <a:srgbClr val="FFFFFF"/>
                </a:solidFill>
              </a:uFill>
              <a:latin typeface="Arial"/>
            </a:endParaRPr>
          </a:p>
        </p:txBody>
      </p:sp>
      <p:pic>
        <p:nvPicPr>
          <p:cNvPr id="291" name="Picture 64"/>
          <p:cNvPicPr/>
          <p:nvPr/>
        </p:nvPicPr>
        <p:blipFill>
          <a:blip r:embed="rId4"/>
          <a:stretch/>
        </p:blipFill>
        <p:spPr>
          <a:xfrm>
            <a:off x="1162080" y="3119400"/>
            <a:ext cx="316800" cy="253440"/>
          </a:xfrm>
          <a:prstGeom prst="rect">
            <a:avLst/>
          </a:prstGeom>
          <a:ln>
            <a:noFill/>
          </a:ln>
        </p:spPr>
      </p:pic>
      <p:pic>
        <p:nvPicPr>
          <p:cNvPr id="292" name="Picture 65"/>
          <p:cNvPicPr/>
          <p:nvPr/>
        </p:nvPicPr>
        <p:blipFill>
          <a:blip r:embed="rId5"/>
          <a:stretch/>
        </p:blipFill>
        <p:spPr>
          <a:xfrm>
            <a:off x="1591920" y="3373560"/>
            <a:ext cx="215280" cy="291240"/>
          </a:xfrm>
          <a:prstGeom prst="rect">
            <a:avLst/>
          </a:prstGeom>
          <a:ln>
            <a:noFill/>
          </a:ln>
        </p:spPr>
      </p:pic>
      <p:sp>
        <p:nvSpPr>
          <p:cNvPr id="293" name="CustomShape 26"/>
          <p:cNvSpPr/>
          <p:nvPr/>
        </p:nvSpPr>
        <p:spPr>
          <a:xfrm>
            <a:off x="1734480" y="3385080"/>
            <a:ext cx="1153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regurgitator.sh</a:t>
            </a:r>
            <a:endParaRPr lang="en-AU" sz="1800" b="0" strike="noStrike" spc="-1">
              <a:solidFill>
                <a:srgbClr val="000000"/>
              </a:solidFill>
              <a:uFill>
                <a:solidFill>
                  <a:srgbClr val="FFFFFF"/>
                </a:solidFill>
              </a:uFill>
              <a:latin typeface="Arial"/>
            </a:endParaRPr>
          </a:p>
        </p:txBody>
      </p:sp>
      <p:sp>
        <p:nvSpPr>
          <p:cNvPr id="294" name="CustomShape 27"/>
          <p:cNvSpPr/>
          <p:nvPr/>
        </p:nvSpPr>
        <p:spPr>
          <a:xfrm rot="16200000" flipH="1">
            <a:off x="1382400" y="3311280"/>
            <a:ext cx="145440" cy="27036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5" name="CustomShape 28"/>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D1BB077D-840A-41D3-B5A4-0348D8999A02}" type="slidenum">
              <a:rPr lang="en-AU" sz="1200" b="0" strike="noStrike" spc="-1">
                <a:solidFill>
                  <a:srgbClr val="8B8B8B"/>
                </a:solidFill>
                <a:uFill>
                  <a:solidFill>
                    <a:srgbClr val="FFFFFF"/>
                  </a:solidFill>
                </a:uFill>
                <a:latin typeface="Arial"/>
                <a:ea typeface="ＭＳ Ｐゴシック"/>
              </a:rPr>
              <a:t>29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animEffect transition="in" filter="fade">
                                      <p:cBhvr additive="repl">
                                        <p:cTn id="11" dur="2000"/>
                                        <p:tgtEl>
                                          <p:spTgt spid="2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2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288"/>
                                        </p:tgtEl>
                                        <p:attrNameLst>
                                          <p:attrName>style.visibility</p:attrName>
                                        </p:attrNameLst>
                                      </p:cBhvr>
                                      <p:to>
                                        <p:strVal val="visible"/>
                                      </p:to>
                                    </p:set>
                                    <p:animEffect transition="in" filter="fade">
                                      <p:cBhvr additive="repl">
                                        <p:cTn id="20" dur="2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Tahoma"/>
              </a:rPr>
              <a:t>Course Information</a:t>
            </a:r>
            <a:endParaRPr lang="en-AU" sz="1800" b="0" strike="noStrike" spc="-1">
              <a:solidFill>
                <a:srgbClr val="000000"/>
              </a:solidFill>
              <a:uFill>
                <a:solidFill>
                  <a:srgbClr val="FFFFFF"/>
                </a:solidFill>
              </a:uFill>
              <a:latin typeface="Arial"/>
            </a:endParaRPr>
          </a:p>
        </p:txBody>
      </p:sp>
      <p:sp>
        <p:nvSpPr>
          <p:cNvPr id="113"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45000"/>
          <a:lstStyle/>
          <a:p>
            <a:pPr marL="457200" indent="-456480">
              <a:lnSpc>
                <a:spcPct val="100000"/>
              </a:lnSpc>
              <a:buClr>
                <a:srgbClr val="000000"/>
              </a:buClr>
              <a:buFont typeface="Arial"/>
              <a:buChar char="•"/>
            </a:pPr>
            <a:r>
              <a:rPr lang="en-AU" sz="2800" b="0" strike="noStrike" spc="-1">
                <a:solidFill>
                  <a:srgbClr val="000000"/>
                </a:solidFill>
                <a:uFill>
                  <a:solidFill>
                    <a:srgbClr val="FFFFFF"/>
                  </a:solidFill>
                </a:uFill>
                <a:latin typeface="Tahoma"/>
                <a:ea typeface="Tahoma"/>
              </a:rPr>
              <a:t>Who is the course intended for?</a:t>
            </a:r>
            <a:endParaRPr lang="en-AU"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0" strike="noStrike" spc="-1">
                <a:solidFill>
                  <a:srgbClr val="000000"/>
                </a:solidFill>
                <a:uFill>
                  <a:solidFill>
                    <a:srgbClr val="FFFFFF"/>
                  </a:solidFill>
                </a:uFill>
                <a:latin typeface="Tahoma"/>
                <a:ea typeface="Tahoma"/>
              </a:rPr>
              <a:t>What will be covered: Shell, Data, HPC</a:t>
            </a:r>
            <a:r>
              <a:rPr lang="en-AU" sz="2200" b="0" strike="noStrike" spc="-1">
                <a:solidFill>
                  <a:srgbClr val="000000"/>
                </a:solidFill>
                <a:uFill>
                  <a:solidFill>
                    <a:srgbClr val="FFFFFF"/>
                  </a:solidFill>
                </a:uFill>
                <a:latin typeface="Tahoma"/>
                <a:ea typeface="Tahoma"/>
              </a:rPr>
              <a:t> </a:t>
            </a:r>
            <a:endParaRPr lang="en-AU"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0" strike="noStrike" spc="-1">
                <a:solidFill>
                  <a:srgbClr val="000000"/>
                </a:solidFill>
                <a:uFill>
                  <a:solidFill>
                    <a:srgbClr val="FFFFFF"/>
                  </a:solidFill>
                </a:uFill>
                <a:latin typeface="Tahoma"/>
                <a:ea typeface="Tahoma"/>
              </a:rPr>
              <a:t>What level will you be at upon completion of the course?</a:t>
            </a:r>
            <a:endParaRPr lang="en-AU"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1" strike="noStrike" spc="-1">
                <a:solidFill>
                  <a:srgbClr val="000000"/>
                </a:solidFill>
                <a:uFill>
                  <a:solidFill>
                    <a:srgbClr val="FFFFFF"/>
                  </a:solidFill>
                </a:uFill>
                <a:latin typeface="Tahoma"/>
                <a:ea typeface="Tahoma"/>
              </a:rPr>
              <a:t>Remember – It’s YOUR course, so ask questions!</a:t>
            </a:r>
            <a:endParaRPr lang="en-AU" sz="1800" b="0" strike="noStrike" spc="-1">
              <a:solidFill>
                <a:srgbClr val="000000"/>
              </a:solidFill>
              <a:uFill>
                <a:solidFill>
                  <a:srgbClr val="FFFFFF"/>
                </a:solidFill>
              </a:uFill>
              <a:latin typeface="Arial"/>
            </a:endParaRPr>
          </a:p>
        </p:txBody>
      </p:sp>
      <p:sp>
        <p:nvSpPr>
          <p:cNvPr id="11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7C1FD21B-118B-4ADE-930C-0E290E8F192A}" type="slidenum">
              <a:rPr lang="en-AU" sz="1200" b="0" strike="noStrike" spc="-1">
                <a:solidFill>
                  <a:srgbClr val="8B8B8B"/>
                </a:solidFill>
                <a:uFill>
                  <a:solidFill>
                    <a:srgbClr val="FFFFFF"/>
                  </a:solidFill>
                </a:uFill>
                <a:latin typeface="Arial"/>
                <a:ea typeface="ＭＳ Ｐゴシック"/>
              </a:rPr>
              <a:t>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Rules So Far</a:t>
            </a:r>
            <a:endParaRPr lang="en-AU" sz="1800" b="0" strike="noStrike" spc="-1">
              <a:solidFill>
                <a:srgbClr val="000000"/>
              </a:solidFill>
              <a:uFill>
                <a:solidFill>
                  <a:srgbClr val="FFFFFF"/>
                </a:solidFill>
              </a:uFill>
              <a:latin typeface="Arial"/>
            </a:endParaRPr>
          </a:p>
        </p:txBody>
      </p:sp>
      <p:sp>
        <p:nvSpPr>
          <p:cNvPr id="297"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There is one root, called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This is different from windows, where there is one root for each disk drive C:, D:, etc</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A path from the root designates exactly one file: such a path is called an “absolute path”</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298"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114EA02E-BC5E-4B00-AE63-F965E098843C}" type="slidenum">
              <a:rPr lang="en-AU" sz="1200" b="0" strike="noStrike" spc="-1">
                <a:solidFill>
                  <a:srgbClr val="8B8B8B"/>
                </a:solidFill>
                <a:uFill>
                  <a:solidFill>
                    <a:srgbClr val="FFFFFF"/>
                  </a:solidFill>
                </a:uFill>
                <a:latin typeface="Arial"/>
                <a:ea typeface="ＭＳ Ｐゴシック"/>
              </a:rPr>
              <a:t>30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The Home Directory</a:t>
            </a:r>
            <a:endParaRPr lang="en-AU" sz="1800" b="0" strike="noStrike" spc="-1">
              <a:solidFill>
                <a:srgbClr val="000000"/>
              </a:solidFill>
              <a:uFill>
                <a:solidFill>
                  <a:srgbClr val="FFFFFF"/>
                </a:solidFill>
              </a:uFill>
              <a:latin typeface="Arial"/>
            </a:endParaRPr>
          </a:p>
        </p:txBody>
      </p:sp>
      <p:sp>
        <p:nvSpPr>
          <p:cNvPr id="300"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Each account (user) has a special directory called his/her home directory</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That’s where you ‘get put’ when you log in. (More on this later)</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BASH uses the “~” character to indicate “home directory”</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Two forms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400" b="1" strike="noStrike" spc="-1">
                <a:solidFill>
                  <a:srgbClr val="000000"/>
                </a:solidFill>
                <a:uFill>
                  <a:solidFill>
                    <a:srgbClr val="FFFFFF"/>
                  </a:solidFill>
                </a:uFill>
                <a:latin typeface="Courier New"/>
                <a:ea typeface="ＭＳ Ｐゴシック"/>
              </a:rPr>
              <a:t>~</a:t>
            </a:r>
            <a:r>
              <a:rPr lang="en-AU" sz="2400" b="0" strike="noStrike" spc="-1">
                <a:solidFill>
                  <a:srgbClr val="000000"/>
                </a:solidFill>
                <a:uFill>
                  <a:solidFill>
                    <a:srgbClr val="FFFFFF"/>
                  </a:solidFill>
                </a:uFill>
                <a:latin typeface="Tahoma"/>
                <a:ea typeface="ＭＳ Ｐゴシック"/>
              </a:rPr>
              <a:t> 			“my home directory”</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400" b="1" strike="noStrike" spc="-1">
                <a:solidFill>
                  <a:srgbClr val="000000"/>
                </a:solidFill>
                <a:uFill>
                  <a:solidFill>
                    <a:srgbClr val="FFFFFF"/>
                  </a:solidFill>
                </a:uFill>
                <a:latin typeface="Courier New"/>
                <a:ea typeface="ＭＳ Ｐゴシック"/>
              </a:rPr>
              <a:t>~iaa444</a:t>
            </a:r>
            <a:r>
              <a:rPr lang="en-AU" sz="2400" b="0" strike="noStrike" spc="-1">
                <a:solidFill>
                  <a:srgbClr val="000000"/>
                </a:solidFill>
                <a:uFill>
                  <a:solidFill>
                    <a:srgbClr val="FFFFFF"/>
                  </a:solidFill>
                </a:uFill>
                <a:latin typeface="Tahoma"/>
                <a:ea typeface="ＭＳ Ｐゴシック"/>
              </a:rPr>
              <a:t> 	“iaa444’s home directory”</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301"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CA02D890-724C-4978-BB81-70CCA431A9CF}" type="slidenum">
              <a:rPr lang="en-AU" sz="1200" b="0" strike="noStrike" spc="-1">
                <a:solidFill>
                  <a:srgbClr val="8B8B8B"/>
                </a:solidFill>
                <a:uFill>
                  <a:solidFill>
                    <a:srgbClr val="FFFFFF"/>
                  </a:solidFill>
                </a:uFill>
                <a:latin typeface="Arial"/>
                <a:ea typeface="ＭＳ Ｐゴシック"/>
              </a:rPr>
              <a:t>31</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Rules So Far</a:t>
            </a:r>
            <a:endParaRPr lang="en-AU" sz="1800" b="0" strike="noStrike" spc="-1">
              <a:solidFill>
                <a:srgbClr val="000000"/>
              </a:solidFill>
              <a:uFill>
                <a:solidFill>
                  <a:srgbClr val="FFFFFF"/>
                </a:solidFill>
              </a:uFill>
              <a:latin typeface="Arial"/>
            </a:endParaRPr>
          </a:p>
        </p:txBody>
      </p:sp>
      <p:sp>
        <p:nvSpPr>
          <p:cNvPr id="303"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There is one root, called “/”</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 path starting with “/” means “from the root”</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 path starting with “~” means “from the home”</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30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0194007C-B6D0-486F-B303-AEFB22473CD9}" type="slidenum">
              <a:rPr lang="en-AU" sz="1200" b="0" strike="noStrike" spc="-1">
                <a:solidFill>
                  <a:srgbClr val="8B8B8B"/>
                </a:solidFill>
                <a:uFill>
                  <a:solidFill>
                    <a:srgbClr val="FFFFFF"/>
                  </a:solidFill>
                </a:uFill>
                <a:latin typeface="Arial"/>
                <a:ea typeface="ＭＳ Ｐゴシック"/>
              </a:rPr>
              <a:t>32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Change dir and list content</a:t>
            </a:r>
            <a:endParaRPr lang="en-AU" sz="1800" b="0" strike="noStrike" spc="-1">
              <a:solidFill>
                <a:srgbClr val="000000"/>
              </a:solidFill>
              <a:uFill>
                <a:solidFill>
                  <a:srgbClr val="FFFFFF"/>
                </a:solidFill>
              </a:uFill>
              <a:latin typeface="Arial"/>
            </a:endParaRPr>
          </a:p>
        </p:txBody>
      </p:sp>
      <p:graphicFrame>
        <p:nvGraphicFramePr>
          <p:cNvPr id="306" name="Table 2"/>
          <p:cNvGraphicFramePr/>
          <p:nvPr/>
        </p:nvGraphicFramePr>
        <p:xfrm>
          <a:off x="380880" y="1783080"/>
          <a:ext cx="8458200" cy="1879200"/>
        </p:xfrm>
        <a:graphic>
          <a:graphicData uri="http://schemas.openxmlformats.org/drawingml/2006/table">
            <a:tbl>
              <a:tblPr/>
              <a:tblGrid>
                <a:gridCol w="2743200"/>
                <a:gridCol w="571500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cd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Change the working directory to your home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cd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Change directory to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ls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the working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ls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30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210B6208-CC48-47DF-8A5D-969CE2F504BF}" type="slidenum">
              <a:rPr lang="en-AU" sz="1200" b="0" strike="noStrike" spc="-1">
                <a:solidFill>
                  <a:srgbClr val="8B8B8B"/>
                </a:solidFill>
                <a:uFill>
                  <a:solidFill>
                    <a:srgbClr val="FFFFFF"/>
                  </a:solidFill>
                </a:uFill>
                <a:latin typeface="Arial"/>
                <a:ea typeface="ＭＳ Ｐゴシック"/>
              </a:rPr>
              <a:t>33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The Working Directory</a:t>
            </a:r>
            <a:endParaRPr lang="en-AU" sz="1800" b="0" strike="noStrike" spc="-1">
              <a:solidFill>
                <a:srgbClr val="000000"/>
              </a:solidFill>
              <a:uFill>
                <a:solidFill>
                  <a:srgbClr val="FFFFFF"/>
                </a:solidFill>
              </a:uFill>
              <a:latin typeface="Arial"/>
            </a:endParaRPr>
          </a:p>
        </p:txBody>
      </p:sp>
      <p:sp>
        <p:nvSpPr>
          <p:cNvPr id="309"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BASH maintains a “working” or “current” directory. That is “the directory that you are currently in”</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000" b="0" strike="noStrike" spc="-1">
                <a:solidFill>
                  <a:srgbClr val="000000"/>
                </a:solidFill>
                <a:uFill>
                  <a:solidFill>
                    <a:srgbClr val="FFFFFF"/>
                  </a:solidFill>
                </a:uFill>
                <a:latin typeface="Tahoma"/>
                <a:ea typeface="ＭＳ Ｐゴシック"/>
              </a:rPr>
              <a:t>Your prompt will show you your current working directory</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Linux uses the “.” character to denote the working directory. You can use this when running commands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1800" b="0" strike="noStrike" spc="-1">
                <a:solidFill>
                  <a:srgbClr val="000000"/>
                </a:solidFill>
                <a:uFill>
                  <a:solidFill>
                    <a:srgbClr val="FFFFFF"/>
                  </a:solidFill>
                </a:uFill>
                <a:latin typeface="Courier New"/>
                <a:ea typeface="ＭＳ Ｐゴシック"/>
              </a:rPr>
              <a:t>ls –la . </a:t>
            </a:r>
            <a:r>
              <a:rPr lang="en-AU" sz="1800" b="0" strike="noStrike" spc="-1">
                <a:solidFill>
                  <a:srgbClr val="000000"/>
                </a:solidFill>
                <a:uFill>
                  <a:solidFill>
                    <a:srgbClr val="FFFFFF"/>
                  </a:solidFill>
                </a:uFill>
                <a:latin typeface="Wingdings"/>
                <a:ea typeface="ＭＳ Ｐゴシック"/>
              </a:rPr>
              <a:t></a:t>
            </a:r>
            <a:r>
              <a:rPr lang="en-AU" sz="1800" b="0" strike="noStrike" spc="-1">
                <a:solidFill>
                  <a:srgbClr val="000000"/>
                </a:solidFill>
                <a:uFill>
                  <a:solidFill>
                    <a:srgbClr val="FFFFFF"/>
                  </a:solidFill>
                </a:uFill>
                <a:latin typeface="Courier New"/>
                <a:ea typeface="ＭＳ Ｐゴシック"/>
              </a:rPr>
              <a:t> show the listing for the current dir</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200" b="0" strike="noStrike" spc="-1">
                <a:solidFill>
                  <a:srgbClr val="000000"/>
                </a:solidFill>
                <a:uFill>
                  <a:solidFill>
                    <a:srgbClr val="FFFFFF"/>
                  </a:solidFill>
                </a:uFill>
                <a:latin typeface="Tahoma"/>
                <a:ea typeface="ＭＳ Ｐゴシック"/>
              </a:rPr>
              <a:t>The command “</a:t>
            </a:r>
            <a:r>
              <a:rPr lang="en-AU" sz="2200" b="1" strike="noStrike" spc="-1">
                <a:solidFill>
                  <a:srgbClr val="000000"/>
                </a:solidFill>
                <a:uFill>
                  <a:solidFill>
                    <a:srgbClr val="FFFFFF"/>
                  </a:solidFill>
                </a:uFill>
                <a:latin typeface="Tahoma"/>
                <a:ea typeface="ＭＳ Ｐゴシック"/>
              </a:rPr>
              <a:t>pwd</a:t>
            </a:r>
            <a:r>
              <a:rPr lang="en-AU" sz="2200" b="0" strike="noStrike" spc="-1">
                <a:solidFill>
                  <a:srgbClr val="000000"/>
                </a:solidFill>
                <a:uFill>
                  <a:solidFill>
                    <a:srgbClr val="FFFFFF"/>
                  </a:solidFill>
                </a:uFill>
                <a:latin typeface="Tahoma"/>
                <a:ea typeface="ＭＳ Ｐゴシック"/>
              </a:rPr>
              <a:t>” will list the current working directory</a:t>
            </a:r>
            <a:endParaRPr lang="en-AU" sz="1800" b="0" strike="noStrike" spc="-1">
              <a:solidFill>
                <a:srgbClr val="000000"/>
              </a:solidFill>
              <a:uFill>
                <a:solidFill>
                  <a:srgbClr val="FFFFFF"/>
                </a:solidFill>
              </a:uFill>
              <a:latin typeface="Arial"/>
            </a:endParaRPr>
          </a:p>
        </p:txBody>
      </p:sp>
      <p:sp>
        <p:nvSpPr>
          <p:cNvPr id="310"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8BE46036-090E-43DA-95A5-2551B233A60F}" type="slidenum">
              <a:rPr lang="en-AU" sz="1200" b="0" strike="noStrike" spc="-1">
                <a:solidFill>
                  <a:srgbClr val="8B8B8B"/>
                </a:solidFill>
                <a:uFill>
                  <a:solidFill>
                    <a:srgbClr val="FFFFFF"/>
                  </a:solidFill>
                </a:uFill>
                <a:latin typeface="Arial"/>
                <a:ea typeface="ＭＳ Ｐゴシック"/>
              </a:rPr>
              <a:t>34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Looking upwards</a:t>
            </a:r>
            <a:endParaRPr lang="en-AU" sz="1800" b="0" strike="noStrike" spc="-1">
              <a:solidFill>
                <a:srgbClr val="000000"/>
              </a:solidFill>
              <a:uFill>
                <a:solidFill>
                  <a:srgbClr val="FFFFFF"/>
                </a:solidFill>
              </a:uFill>
              <a:latin typeface="Arial"/>
            </a:endParaRPr>
          </a:p>
        </p:txBody>
      </p:sp>
      <p:sp>
        <p:nvSpPr>
          <p:cNvPr id="312"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UNIX uses “..” to denote the parent of a directory. You can use this when running commands, e.g.</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Courier New"/>
                <a:ea typeface="ＭＳ Ｐゴシック"/>
              </a:rPr>
              <a:t>cd ..		 		</a:t>
            </a:r>
            <a:r>
              <a:rPr lang="en-AU" sz="2800" b="0" strike="noStrike" spc="-1">
                <a:solidFill>
                  <a:srgbClr val="000000"/>
                </a:solidFill>
                <a:uFill>
                  <a:solidFill>
                    <a:srgbClr val="FFFFFF"/>
                  </a:solidFill>
                </a:uFill>
                <a:latin typeface="Wingdings"/>
                <a:ea typeface="ＭＳ Ｐゴシック"/>
              </a:rPr>
              <a:t></a:t>
            </a:r>
            <a:r>
              <a:rPr lang="en-AU" sz="2800" b="0" strike="noStrike" spc="-1">
                <a:solidFill>
                  <a:srgbClr val="000000"/>
                </a:solidFill>
                <a:uFill>
                  <a:solidFill>
                    <a:srgbClr val="FFFFFF"/>
                  </a:solidFill>
                </a:uFill>
                <a:latin typeface="Tahoma"/>
                <a:ea typeface="ＭＳ Ｐゴシック"/>
              </a:rPr>
              <a:t> </a:t>
            </a:r>
            <a:r>
              <a:rPr lang="en-AU" sz="2600" b="0" strike="noStrike" spc="-1">
                <a:solidFill>
                  <a:srgbClr val="000000"/>
                </a:solidFill>
                <a:uFill>
                  <a:solidFill>
                    <a:srgbClr val="FFFFFF"/>
                  </a:solidFill>
                </a:uFill>
                <a:latin typeface="Tahoma"/>
                <a:ea typeface="ＭＳ Ｐゴシック"/>
              </a:rPr>
              <a:t>change up 1 directory</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Courier New"/>
                <a:ea typeface="ＭＳ Ｐゴシック"/>
              </a:rPr>
              <a:t>cd ../hpc01</a:t>
            </a:r>
            <a:r>
              <a:rPr lang="en-AU" sz="2800" b="0" strike="noStrike" spc="-1">
                <a:solidFill>
                  <a:srgbClr val="000000"/>
                </a:solidFill>
                <a:uFill>
                  <a:solidFill>
                    <a:srgbClr val="FFFFFF"/>
                  </a:solidFill>
                </a:uFill>
                <a:latin typeface="Tahoma"/>
                <a:ea typeface="ＭＳ Ｐゴシック"/>
              </a:rPr>
              <a:t>	</a:t>
            </a:r>
            <a:r>
              <a:rPr lang="en-AU" sz="2800" b="0" strike="noStrike" spc="-1">
                <a:solidFill>
                  <a:srgbClr val="000000"/>
                </a:solidFill>
                <a:uFill>
                  <a:solidFill>
                    <a:srgbClr val="FFFFFF"/>
                  </a:solidFill>
                </a:uFill>
                <a:latin typeface="Wingdings"/>
                <a:ea typeface="ＭＳ Ｐゴシック"/>
              </a:rPr>
              <a:t></a:t>
            </a:r>
            <a:r>
              <a:rPr lang="en-AU" sz="2800" b="0" strike="noStrike" spc="-1">
                <a:solidFill>
                  <a:srgbClr val="000000"/>
                </a:solidFill>
                <a:uFill>
                  <a:solidFill>
                    <a:srgbClr val="FFFFFF"/>
                  </a:solidFill>
                </a:uFill>
                <a:latin typeface="Tahoma"/>
                <a:ea typeface="ＭＳ Ｐゴシック"/>
              </a:rPr>
              <a:t> </a:t>
            </a:r>
            <a:r>
              <a:rPr lang="en-AU" sz="2600" b="0" strike="noStrike" spc="-1">
                <a:solidFill>
                  <a:srgbClr val="000000"/>
                </a:solidFill>
                <a:uFill>
                  <a:solidFill>
                    <a:srgbClr val="FFFFFF"/>
                  </a:solidFill>
                </a:uFill>
                <a:latin typeface="Tahoma"/>
                <a:ea typeface="ＭＳ Ｐゴシック"/>
              </a:rPr>
              <a:t>change up 1 directory, then down 1 directory to hpc01</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UNIX understands “..” as a “normal directory” and it can appear in a path</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313"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694E9C58-4688-4EE1-A72F-47308B5C5160}" type="slidenum">
              <a:rPr lang="en-AU" sz="1200" b="0" strike="noStrike" spc="-1">
                <a:solidFill>
                  <a:srgbClr val="8B8B8B"/>
                </a:solidFill>
                <a:uFill>
                  <a:solidFill>
                    <a:srgbClr val="FFFFFF"/>
                  </a:solidFill>
                </a:uFill>
                <a:latin typeface="Arial"/>
                <a:ea typeface="ＭＳ Ｐゴシック"/>
              </a:rPr>
              <a:t>35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1359720" y="4042800"/>
            <a:ext cx="1438200" cy="398880"/>
          </a:xfrm>
          <a:prstGeom prst="ellipse">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5" name="CustomShape 2"/>
          <p:cNvSpPr/>
          <p:nvPr/>
        </p:nvSpPr>
        <p:spPr>
          <a:xfrm>
            <a:off x="1099440" y="1135800"/>
            <a:ext cx="1438200" cy="398880"/>
          </a:xfrm>
          <a:prstGeom prst="ellipse">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316" name="Picture 45"/>
          <p:cNvPicPr/>
          <p:nvPr/>
        </p:nvPicPr>
        <p:blipFill>
          <a:blip r:embed="rId3"/>
          <a:stretch/>
        </p:blipFill>
        <p:spPr>
          <a:xfrm>
            <a:off x="326160" y="641520"/>
            <a:ext cx="316800" cy="253440"/>
          </a:xfrm>
          <a:prstGeom prst="rect">
            <a:avLst/>
          </a:prstGeom>
          <a:ln>
            <a:noFill/>
          </a:ln>
        </p:spPr>
      </p:pic>
      <p:sp>
        <p:nvSpPr>
          <p:cNvPr id="317" name="CustomShape 3"/>
          <p:cNvSpPr/>
          <p:nvPr/>
        </p:nvSpPr>
        <p:spPr>
          <a:xfrm>
            <a:off x="569520" y="599040"/>
            <a:ext cx="269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318" name="Picture 51"/>
          <p:cNvPicPr/>
          <p:nvPr/>
        </p:nvPicPr>
        <p:blipFill>
          <a:blip r:embed="rId3"/>
          <a:stretch/>
        </p:blipFill>
        <p:spPr>
          <a:xfrm>
            <a:off x="554760" y="937800"/>
            <a:ext cx="316800" cy="253440"/>
          </a:xfrm>
          <a:prstGeom prst="rect">
            <a:avLst/>
          </a:prstGeom>
          <a:ln>
            <a:noFill/>
          </a:ln>
        </p:spPr>
      </p:pic>
      <p:sp>
        <p:nvSpPr>
          <p:cNvPr id="319" name="CustomShape 4"/>
          <p:cNvSpPr/>
          <p:nvPr/>
        </p:nvSpPr>
        <p:spPr>
          <a:xfrm>
            <a:off x="802080" y="895320"/>
            <a:ext cx="10098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experiments</a:t>
            </a:r>
            <a:endParaRPr lang="en-AU" sz="1800" b="0" strike="noStrike" spc="-1">
              <a:solidFill>
                <a:srgbClr val="000000"/>
              </a:solidFill>
              <a:uFill>
                <a:solidFill>
                  <a:srgbClr val="FFFFFF"/>
                </a:solidFill>
              </a:uFill>
              <a:latin typeface="Arial"/>
            </a:endParaRPr>
          </a:p>
        </p:txBody>
      </p:sp>
      <p:pic>
        <p:nvPicPr>
          <p:cNvPr id="320" name="Picture 54"/>
          <p:cNvPicPr/>
          <p:nvPr/>
        </p:nvPicPr>
        <p:blipFill>
          <a:blip r:embed="rId3"/>
          <a:stretch/>
        </p:blipFill>
        <p:spPr>
          <a:xfrm>
            <a:off x="1200960" y="1801800"/>
            <a:ext cx="316800" cy="253440"/>
          </a:xfrm>
          <a:prstGeom prst="rect">
            <a:avLst/>
          </a:prstGeom>
          <a:ln>
            <a:noFill/>
          </a:ln>
        </p:spPr>
      </p:pic>
      <p:sp>
        <p:nvSpPr>
          <p:cNvPr id="321" name="CustomShape 5"/>
          <p:cNvSpPr/>
          <p:nvPr/>
        </p:nvSpPr>
        <p:spPr>
          <a:xfrm>
            <a:off x="1447200" y="175932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pic>
        <p:nvPicPr>
          <p:cNvPr id="322" name="Picture 57"/>
          <p:cNvPicPr/>
          <p:nvPr/>
        </p:nvPicPr>
        <p:blipFill>
          <a:blip r:embed="rId3"/>
          <a:stretch/>
        </p:blipFill>
        <p:spPr>
          <a:xfrm>
            <a:off x="896760" y="1227240"/>
            <a:ext cx="316800" cy="253440"/>
          </a:xfrm>
          <a:prstGeom prst="rect">
            <a:avLst/>
          </a:prstGeom>
          <a:ln>
            <a:noFill/>
          </a:ln>
        </p:spPr>
      </p:pic>
      <p:sp>
        <p:nvSpPr>
          <p:cNvPr id="323" name="CustomShape 6"/>
          <p:cNvSpPr/>
          <p:nvPr/>
        </p:nvSpPr>
        <p:spPr>
          <a:xfrm>
            <a:off x="1145520" y="1184760"/>
            <a:ext cx="1229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one</a:t>
            </a:r>
            <a:endParaRPr lang="en-AU" sz="1800" b="0" strike="noStrike" spc="-1">
              <a:solidFill>
                <a:srgbClr val="000000"/>
              </a:solidFill>
              <a:uFill>
                <a:solidFill>
                  <a:srgbClr val="FFFFFF"/>
                </a:solidFill>
              </a:uFill>
              <a:latin typeface="Arial"/>
            </a:endParaRPr>
          </a:p>
        </p:txBody>
      </p:sp>
      <p:pic>
        <p:nvPicPr>
          <p:cNvPr id="324" name="Picture 60"/>
          <p:cNvPicPr/>
          <p:nvPr/>
        </p:nvPicPr>
        <p:blipFill>
          <a:blip r:embed="rId3"/>
          <a:stretch/>
        </p:blipFill>
        <p:spPr>
          <a:xfrm>
            <a:off x="1200960" y="2661480"/>
            <a:ext cx="316800" cy="253440"/>
          </a:xfrm>
          <a:prstGeom prst="rect">
            <a:avLst/>
          </a:prstGeom>
          <a:ln>
            <a:noFill/>
          </a:ln>
        </p:spPr>
      </p:pic>
      <p:sp>
        <p:nvSpPr>
          <p:cNvPr id="325" name="CustomShape 7"/>
          <p:cNvSpPr/>
          <p:nvPr/>
        </p:nvSpPr>
        <p:spPr>
          <a:xfrm>
            <a:off x="1446840" y="261936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pic>
        <p:nvPicPr>
          <p:cNvPr id="326" name="Picture 63"/>
          <p:cNvPicPr/>
          <p:nvPr/>
        </p:nvPicPr>
        <p:blipFill>
          <a:blip r:embed="rId4"/>
          <a:stretch/>
        </p:blipFill>
        <p:spPr>
          <a:xfrm>
            <a:off x="1238760" y="1474200"/>
            <a:ext cx="215280" cy="291240"/>
          </a:xfrm>
          <a:prstGeom prst="rect">
            <a:avLst/>
          </a:prstGeom>
          <a:ln>
            <a:noFill/>
          </a:ln>
        </p:spPr>
      </p:pic>
      <p:sp>
        <p:nvSpPr>
          <p:cNvPr id="327" name="CustomShape 8"/>
          <p:cNvSpPr/>
          <p:nvPr/>
        </p:nvSpPr>
        <p:spPr>
          <a:xfrm>
            <a:off x="1383840" y="1481760"/>
            <a:ext cx="916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description</a:t>
            </a:r>
            <a:endParaRPr lang="en-AU" sz="1800" b="0" strike="noStrike" spc="-1">
              <a:solidFill>
                <a:srgbClr val="000000"/>
              </a:solidFill>
              <a:uFill>
                <a:solidFill>
                  <a:srgbClr val="FFFFFF"/>
                </a:solidFill>
              </a:uFill>
              <a:latin typeface="Arial"/>
            </a:endParaRPr>
          </a:p>
        </p:txBody>
      </p:sp>
      <p:pic>
        <p:nvPicPr>
          <p:cNvPr id="328" name="Picture 67"/>
          <p:cNvPicPr/>
          <p:nvPr/>
        </p:nvPicPr>
        <p:blipFill>
          <a:blip r:embed="rId4"/>
          <a:stretch/>
        </p:blipFill>
        <p:spPr>
          <a:xfrm>
            <a:off x="1543680" y="2048760"/>
            <a:ext cx="215280" cy="291240"/>
          </a:xfrm>
          <a:prstGeom prst="rect">
            <a:avLst/>
          </a:prstGeom>
          <a:ln>
            <a:noFill/>
          </a:ln>
        </p:spPr>
      </p:pic>
      <p:sp>
        <p:nvSpPr>
          <p:cNvPr id="329" name="CustomShape 9"/>
          <p:cNvSpPr/>
          <p:nvPr/>
        </p:nvSpPr>
        <p:spPr>
          <a:xfrm>
            <a:off x="1687680" y="205632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pic>
        <p:nvPicPr>
          <p:cNvPr id="330" name="Picture 70"/>
          <p:cNvPicPr/>
          <p:nvPr/>
        </p:nvPicPr>
        <p:blipFill>
          <a:blip r:embed="rId4"/>
          <a:stretch/>
        </p:blipFill>
        <p:spPr>
          <a:xfrm>
            <a:off x="1543680" y="2333880"/>
            <a:ext cx="215280" cy="291240"/>
          </a:xfrm>
          <a:prstGeom prst="rect">
            <a:avLst/>
          </a:prstGeom>
          <a:ln>
            <a:noFill/>
          </a:ln>
        </p:spPr>
      </p:pic>
      <p:sp>
        <p:nvSpPr>
          <p:cNvPr id="331" name="CustomShape 10"/>
          <p:cNvSpPr/>
          <p:nvPr/>
        </p:nvSpPr>
        <p:spPr>
          <a:xfrm>
            <a:off x="1724400" y="2341440"/>
            <a:ext cx="653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two</a:t>
            </a:r>
            <a:endParaRPr lang="en-AU" sz="1800" b="0" strike="noStrike" spc="-1">
              <a:solidFill>
                <a:srgbClr val="000000"/>
              </a:solidFill>
              <a:uFill>
                <a:solidFill>
                  <a:srgbClr val="FFFFFF"/>
                </a:solidFill>
              </a:uFill>
              <a:latin typeface="Arial"/>
            </a:endParaRPr>
          </a:p>
        </p:txBody>
      </p:sp>
      <p:pic>
        <p:nvPicPr>
          <p:cNvPr id="332" name="Picture 73"/>
          <p:cNvPicPr/>
          <p:nvPr/>
        </p:nvPicPr>
        <p:blipFill>
          <a:blip r:embed="rId4"/>
          <a:stretch/>
        </p:blipFill>
        <p:spPr>
          <a:xfrm>
            <a:off x="1543680" y="2908440"/>
            <a:ext cx="215280" cy="291240"/>
          </a:xfrm>
          <a:prstGeom prst="rect">
            <a:avLst/>
          </a:prstGeom>
          <a:ln>
            <a:noFill/>
          </a:ln>
        </p:spPr>
      </p:pic>
      <p:sp>
        <p:nvSpPr>
          <p:cNvPr id="333" name="CustomShape 11"/>
          <p:cNvSpPr/>
          <p:nvPr/>
        </p:nvSpPr>
        <p:spPr>
          <a:xfrm>
            <a:off x="1687680" y="291600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sp>
        <p:nvSpPr>
          <p:cNvPr id="334" name="CustomShape 12"/>
          <p:cNvSpPr/>
          <p:nvPr/>
        </p:nvSpPr>
        <p:spPr>
          <a:xfrm rot="16200000" flipH="1">
            <a:off x="723240" y="1181880"/>
            <a:ext cx="16164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5" name="CustomShape 13"/>
          <p:cNvSpPr/>
          <p:nvPr/>
        </p:nvSpPr>
        <p:spPr>
          <a:xfrm rot="16200000" flipH="1">
            <a:off x="1076760" y="1459800"/>
            <a:ext cx="13860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6" name="CustomShape 14"/>
          <p:cNvSpPr/>
          <p:nvPr/>
        </p:nvSpPr>
        <p:spPr>
          <a:xfrm rot="16200000" flipH="1">
            <a:off x="903600" y="1632600"/>
            <a:ext cx="4467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7" name="CustomShape 15"/>
          <p:cNvSpPr/>
          <p:nvPr/>
        </p:nvSpPr>
        <p:spPr>
          <a:xfrm rot="16200000" flipH="1">
            <a:off x="473040" y="2062800"/>
            <a:ext cx="130680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8" name="CustomShape 16"/>
          <p:cNvSpPr/>
          <p:nvPr/>
        </p:nvSpPr>
        <p:spPr>
          <a:xfrm rot="16200000" flipH="1">
            <a:off x="1381320" y="203364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9" name="CustomShape 17"/>
          <p:cNvSpPr/>
          <p:nvPr/>
        </p:nvSpPr>
        <p:spPr>
          <a:xfrm rot="16200000" flipH="1">
            <a:off x="1238760" y="2176200"/>
            <a:ext cx="42372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0" name="CustomShape 18"/>
          <p:cNvSpPr/>
          <p:nvPr/>
        </p:nvSpPr>
        <p:spPr>
          <a:xfrm rot="16200000" flipH="1">
            <a:off x="1381320" y="289332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1" name="CustomShape 19"/>
          <p:cNvSpPr/>
          <p:nvPr/>
        </p:nvSpPr>
        <p:spPr>
          <a:xfrm rot="16200000" flipH="1">
            <a:off x="1114920" y="3466080"/>
            <a:ext cx="13860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2" name="CustomShape 20"/>
          <p:cNvSpPr/>
          <p:nvPr/>
        </p:nvSpPr>
        <p:spPr>
          <a:xfrm rot="16200000" flipH="1">
            <a:off x="1419480" y="403992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3" name="CustomShape 21"/>
          <p:cNvSpPr/>
          <p:nvPr/>
        </p:nvSpPr>
        <p:spPr>
          <a:xfrm rot="16200000" flipH="1">
            <a:off x="1276920" y="4182840"/>
            <a:ext cx="42372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44" name="Picture 94"/>
          <p:cNvPicPr/>
          <p:nvPr/>
        </p:nvPicPr>
        <p:blipFill>
          <a:blip r:embed="rId3"/>
          <a:stretch/>
        </p:blipFill>
        <p:spPr>
          <a:xfrm>
            <a:off x="934920" y="3233520"/>
            <a:ext cx="316800" cy="253440"/>
          </a:xfrm>
          <a:prstGeom prst="rect">
            <a:avLst/>
          </a:prstGeom>
          <a:ln>
            <a:noFill/>
          </a:ln>
        </p:spPr>
      </p:pic>
      <p:sp>
        <p:nvSpPr>
          <p:cNvPr id="345" name="CustomShape 22"/>
          <p:cNvSpPr/>
          <p:nvPr/>
        </p:nvSpPr>
        <p:spPr>
          <a:xfrm>
            <a:off x="1183680" y="3191400"/>
            <a:ext cx="1212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two</a:t>
            </a:r>
            <a:endParaRPr lang="en-AU" sz="1800" b="0" strike="noStrike" spc="-1">
              <a:solidFill>
                <a:srgbClr val="000000"/>
              </a:solidFill>
              <a:uFill>
                <a:solidFill>
                  <a:srgbClr val="FFFFFF"/>
                </a:solidFill>
              </a:uFill>
              <a:latin typeface="Arial"/>
            </a:endParaRPr>
          </a:p>
        </p:txBody>
      </p:sp>
      <p:pic>
        <p:nvPicPr>
          <p:cNvPr id="346" name="Picture 100"/>
          <p:cNvPicPr/>
          <p:nvPr/>
        </p:nvPicPr>
        <p:blipFill>
          <a:blip r:embed="rId4"/>
          <a:stretch/>
        </p:blipFill>
        <p:spPr>
          <a:xfrm>
            <a:off x="1276920" y="3480840"/>
            <a:ext cx="215280" cy="291240"/>
          </a:xfrm>
          <a:prstGeom prst="rect">
            <a:avLst/>
          </a:prstGeom>
          <a:ln>
            <a:noFill/>
          </a:ln>
        </p:spPr>
      </p:pic>
      <p:sp>
        <p:nvSpPr>
          <p:cNvPr id="347" name="CustomShape 23"/>
          <p:cNvSpPr/>
          <p:nvPr/>
        </p:nvSpPr>
        <p:spPr>
          <a:xfrm>
            <a:off x="1422000" y="3488400"/>
            <a:ext cx="916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description</a:t>
            </a:r>
            <a:endParaRPr lang="en-AU" sz="1800" b="0" strike="noStrike" spc="-1">
              <a:solidFill>
                <a:srgbClr val="000000"/>
              </a:solidFill>
              <a:uFill>
                <a:solidFill>
                  <a:srgbClr val="FFFFFF"/>
                </a:solidFill>
              </a:uFill>
              <a:latin typeface="Arial"/>
            </a:endParaRPr>
          </a:p>
        </p:txBody>
      </p:sp>
      <p:pic>
        <p:nvPicPr>
          <p:cNvPr id="348" name="Picture 91"/>
          <p:cNvPicPr/>
          <p:nvPr/>
        </p:nvPicPr>
        <p:blipFill>
          <a:blip r:embed="rId3"/>
          <a:stretch/>
        </p:blipFill>
        <p:spPr>
          <a:xfrm>
            <a:off x="1239120" y="3808080"/>
            <a:ext cx="316800" cy="253440"/>
          </a:xfrm>
          <a:prstGeom prst="rect">
            <a:avLst/>
          </a:prstGeom>
          <a:ln>
            <a:noFill/>
          </a:ln>
        </p:spPr>
      </p:pic>
      <p:sp>
        <p:nvSpPr>
          <p:cNvPr id="349" name="CustomShape 24"/>
          <p:cNvSpPr/>
          <p:nvPr/>
        </p:nvSpPr>
        <p:spPr>
          <a:xfrm>
            <a:off x="1485360" y="376596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pic>
        <p:nvPicPr>
          <p:cNvPr id="350" name="Picture 103"/>
          <p:cNvPicPr/>
          <p:nvPr/>
        </p:nvPicPr>
        <p:blipFill>
          <a:blip r:embed="rId4"/>
          <a:stretch/>
        </p:blipFill>
        <p:spPr>
          <a:xfrm>
            <a:off x="1581840" y="4055400"/>
            <a:ext cx="215280" cy="291240"/>
          </a:xfrm>
          <a:prstGeom prst="rect">
            <a:avLst/>
          </a:prstGeom>
          <a:ln>
            <a:noFill/>
          </a:ln>
        </p:spPr>
      </p:pic>
      <p:sp>
        <p:nvSpPr>
          <p:cNvPr id="351" name="CustomShape 25"/>
          <p:cNvSpPr/>
          <p:nvPr/>
        </p:nvSpPr>
        <p:spPr>
          <a:xfrm>
            <a:off x="1725840" y="406296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pic>
        <p:nvPicPr>
          <p:cNvPr id="352" name="Picture 106"/>
          <p:cNvPicPr/>
          <p:nvPr/>
        </p:nvPicPr>
        <p:blipFill>
          <a:blip r:embed="rId4"/>
          <a:stretch/>
        </p:blipFill>
        <p:spPr>
          <a:xfrm>
            <a:off x="1581840" y="4340520"/>
            <a:ext cx="215280" cy="291240"/>
          </a:xfrm>
          <a:prstGeom prst="rect">
            <a:avLst/>
          </a:prstGeom>
          <a:ln>
            <a:noFill/>
          </a:ln>
        </p:spPr>
      </p:pic>
      <p:sp>
        <p:nvSpPr>
          <p:cNvPr id="353" name="CustomShape 26"/>
          <p:cNvSpPr/>
          <p:nvPr/>
        </p:nvSpPr>
        <p:spPr>
          <a:xfrm>
            <a:off x="1762560" y="4348080"/>
            <a:ext cx="653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two</a:t>
            </a:r>
            <a:endParaRPr lang="en-AU" sz="1800" b="0" strike="noStrike" spc="-1">
              <a:solidFill>
                <a:srgbClr val="000000"/>
              </a:solidFill>
              <a:uFill>
                <a:solidFill>
                  <a:srgbClr val="FFFFFF"/>
                </a:solidFill>
              </a:uFill>
              <a:latin typeface="Arial"/>
            </a:endParaRPr>
          </a:p>
        </p:txBody>
      </p:sp>
      <p:sp>
        <p:nvSpPr>
          <p:cNvPr id="354" name="CustomShape 27"/>
          <p:cNvSpPr/>
          <p:nvPr/>
        </p:nvSpPr>
        <p:spPr>
          <a:xfrm rot="16200000" flipH="1">
            <a:off x="941760" y="3639240"/>
            <a:ext cx="4467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55" name="Picture 97"/>
          <p:cNvPicPr/>
          <p:nvPr/>
        </p:nvPicPr>
        <p:blipFill>
          <a:blip r:embed="rId3"/>
          <a:stretch/>
        </p:blipFill>
        <p:spPr>
          <a:xfrm>
            <a:off x="1239120" y="4668120"/>
            <a:ext cx="316800" cy="253440"/>
          </a:xfrm>
          <a:prstGeom prst="rect">
            <a:avLst/>
          </a:prstGeom>
          <a:ln>
            <a:noFill/>
          </a:ln>
        </p:spPr>
      </p:pic>
      <p:sp>
        <p:nvSpPr>
          <p:cNvPr id="356" name="CustomShape 28"/>
          <p:cNvSpPr/>
          <p:nvPr/>
        </p:nvSpPr>
        <p:spPr>
          <a:xfrm>
            <a:off x="1485000" y="462564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357" name="CustomShape 29"/>
          <p:cNvSpPr/>
          <p:nvPr/>
        </p:nvSpPr>
        <p:spPr>
          <a:xfrm rot="16200000" flipH="1">
            <a:off x="1419480" y="489996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58" name="Picture 109"/>
          <p:cNvPicPr/>
          <p:nvPr/>
        </p:nvPicPr>
        <p:blipFill>
          <a:blip r:embed="rId4"/>
          <a:stretch/>
        </p:blipFill>
        <p:spPr>
          <a:xfrm>
            <a:off x="1581840" y="4915080"/>
            <a:ext cx="215280" cy="291240"/>
          </a:xfrm>
          <a:prstGeom prst="rect">
            <a:avLst/>
          </a:prstGeom>
          <a:ln>
            <a:noFill/>
          </a:ln>
        </p:spPr>
      </p:pic>
      <p:sp>
        <p:nvSpPr>
          <p:cNvPr id="359" name="CustomShape 30"/>
          <p:cNvSpPr/>
          <p:nvPr/>
        </p:nvSpPr>
        <p:spPr>
          <a:xfrm>
            <a:off x="1725840" y="492264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sp>
        <p:nvSpPr>
          <p:cNvPr id="360" name="CustomShape 31"/>
          <p:cNvSpPr/>
          <p:nvPr/>
        </p:nvSpPr>
        <p:spPr>
          <a:xfrm rot="16200000" flipH="1">
            <a:off x="511200" y="4069080"/>
            <a:ext cx="130680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1" name="CustomShape 32"/>
          <p:cNvSpPr/>
          <p:nvPr/>
        </p:nvSpPr>
        <p:spPr>
          <a:xfrm rot="16200000" flipH="1">
            <a:off x="-261000" y="2166120"/>
            <a:ext cx="2168280" cy="22068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2" name="CustomShape 33"/>
          <p:cNvSpPr/>
          <p:nvPr/>
        </p:nvSpPr>
        <p:spPr>
          <a:xfrm rot="16200000" flipH="1">
            <a:off x="434520" y="945720"/>
            <a:ext cx="168480" cy="691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3" name="CustomShape 34"/>
          <p:cNvSpPr/>
          <p:nvPr/>
        </p:nvSpPr>
        <p:spPr>
          <a:xfrm>
            <a:off x="5020560" y="1447920"/>
            <a:ext cx="397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is the working directory?</a:t>
            </a:r>
            <a:endParaRPr lang="en-AU" sz="1800" b="0" strike="noStrike" spc="-1">
              <a:solidFill>
                <a:srgbClr val="000000"/>
              </a:solidFill>
              <a:uFill>
                <a:solidFill>
                  <a:srgbClr val="FFFFFF"/>
                </a:solidFill>
              </a:uFill>
              <a:latin typeface="Arial"/>
            </a:endParaRPr>
          </a:p>
        </p:txBody>
      </p:sp>
      <p:sp>
        <p:nvSpPr>
          <p:cNvPr id="364" name="CustomShape 35"/>
          <p:cNvSpPr/>
          <p:nvPr/>
        </p:nvSpPr>
        <p:spPr>
          <a:xfrm>
            <a:off x="3809880" y="689400"/>
            <a:ext cx="5333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is the relative path of </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../experiment two/step one/file one</a:t>
            </a:r>
            <a:endParaRPr lang="en-AU" sz="1800" b="0" strike="noStrike" spc="-1">
              <a:solidFill>
                <a:srgbClr val="000000"/>
              </a:solidFill>
              <a:uFill>
                <a:solidFill>
                  <a:srgbClr val="FFFFFF"/>
                </a:solidFill>
              </a:uFill>
              <a:latin typeface="Arial"/>
            </a:endParaRPr>
          </a:p>
        </p:txBody>
      </p:sp>
      <p:sp>
        <p:nvSpPr>
          <p:cNvPr id="365" name="CustomShape 36"/>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8BB224A-7CF3-41D6-B8AA-3A328CB00C10}" type="slidenum">
              <a:rPr lang="en-AU" sz="1200" b="0" strike="noStrike" spc="-1">
                <a:solidFill>
                  <a:srgbClr val="8B8B8B"/>
                </a:solidFill>
                <a:uFill>
                  <a:solidFill>
                    <a:srgbClr val="FFFFFF"/>
                  </a:solidFill>
                </a:uFill>
                <a:latin typeface="Arial"/>
                <a:ea typeface="ＭＳ Ｐゴシック"/>
              </a:rPr>
              <a:t>36</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363"/>
                                        </p:tgtEl>
                                        <p:attrNameLst>
                                          <p:attrName>style.visibility</p:attrName>
                                        </p:attrNameLst>
                                      </p:cBhvr>
                                      <p:to>
                                        <p:strVal val="visible"/>
                                      </p:to>
                                    </p:set>
                                    <p:animEffect transition="in" filter="fade">
                                      <p:cBhvr additive="repl">
                                        <p:cTn id="11" dur="2000"/>
                                        <p:tgtEl>
                                          <p:spTgt spid="36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nodeType="clickEffect">
                                  <p:stCondLst>
                                    <p:cond delay="0"/>
                                  </p:stCondLst>
                                  <p:childTnLst>
                                    <p:set>
                                      <p:cBhvr>
                                        <p:cTn id="15" dur="1" fill="hold">
                                          <p:stCondLst>
                                            <p:cond delay="0"/>
                                          </p:stCondLst>
                                        </p:cTn>
                                        <p:tgtEl>
                                          <p:spTgt spid="315"/>
                                        </p:tgtEl>
                                        <p:attrNameLst>
                                          <p:attrName>style.visibility</p:attrName>
                                        </p:attrNameLst>
                                      </p:cBhvr>
                                      <p:to>
                                        <p:strVal val="visible"/>
                                      </p:to>
                                    </p:set>
                                    <p:animEffect transition="in" filter="fade">
                                      <p:cBhvr additive="repl">
                                        <p:cTn id="16" dur="2000"/>
                                        <p:tgtEl>
                                          <p:spTgt spid="3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additive="repl">
                                        <p:cTn id="21" dur="2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Everything about directories</a:t>
            </a:r>
            <a:endParaRPr lang="en-AU" sz="1800" b="0" strike="noStrike" spc="-1">
              <a:solidFill>
                <a:srgbClr val="000000"/>
              </a:solidFill>
              <a:uFill>
                <a:solidFill>
                  <a:srgbClr val="FFFFFF"/>
                </a:solidFill>
              </a:uFill>
              <a:latin typeface="Arial"/>
            </a:endParaRPr>
          </a:p>
        </p:txBody>
      </p:sp>
      <p:sp>
        <p:nvSpPr>
          <p:cNvPr id="367"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There is one root, called “/”</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 path starting with “/” means “from the root”</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 path starting with “~” means “from the home”</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 path starting with anything else means “from the working directory”</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368"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6BFE59C7-4EB2-4BBE-A011-15510DB302E4}" type="slidenum">
              <a:rPr lang="en-AU" sz="1200" b="0" strike="noStrike" spc="-1">
                <a:solidFill>
                  <a:srgbClr val="8B8B8B"/>
                </a:solidFill>
                <a:uFill>
                  <a:solidFill>
                    <a:srgbClr val="FFFFFF"/>
                  </a:solidFill>
                </a:uFill>
                <a:latin typeface="Arial"/>
                <a:ea typeface="ＭＳ Ｐゴシック"/>
              </a:rPr>
              <a:t>37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Finding your way around</a:t>
            </a:r>
            <a:endParaRPr lang="en-AU" sz="1800" b="0" strike="noStrike" spc="-1">
              <a:solidFill>
                <a:srgbClr val="000000"/>
              </a:solidFill>
              <a:uFill>
                <a:solidFill>
                  <a:srgbClr val="FFFFFF"/>
                </a:solidFill>
              </a:uFill>
              <a:latin typeface="Arial"/>
            </a:endParaRPr>
          </a:p>
        </p:txBody>
      </p:sp>
      <p:graphicFrame>
        <p:nvGraphicFramePr>
          <p:cNvPr id="370" name="Table 2"/>
          <p:cNvGraphicFramePr/>
          <p:nvPr/>
        </p:nvGraphicFramePr>
        <p:xfrm>
          <a:off x="380880" y="1783080"/>
          <a:ext cx="8458200" cy="2224440"/>
        </p:xfrm>
        <a:graphic>
          <a:graphicData uri="http://schemas.openxmlformats.org/drawingml/2006/table">
            <a:tbl>
              <a:tblPr/>
              <a:tblGrid>
                <a:gridCol w="2743200"/>
                <a:gridCol w="5715000"/>
              </a:tblGrid>
              <a:tr h="3708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lstStyle/>
                    <a:p>
                      <a:pPr>
                        <a:lnSpc>
                          <a:spcPct val="100000"/>
                        </a:lnSpc>
                      </a:pPr>
                      <a:r>
                        <a:rPr lang="en-AU" sz="1800" b="1" strike="noStrike" spc="-1">
                          <a:solidFill>
                            <a:srgbClr val="000000"/>
                          </a:solidFill>
                          <a:uFill>
                            <a:solidFill>
                              <a:srgbClr val="FFFFFF"/>
                            </a:solidFill>
                          </a:uFill>
                          <a:latin typeface="Courier New"/>
                        </a:rPr>
                        <a:t>pwd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Print the name of the current working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70800">
                <a:tc>
                  <a:txBody>
                    <a:bodyPr/>
                    <a:lstStyle/>
                    <a:p>
                      <a:pPr>
                        <a:lnSpc>
                          <a:spcPct val="100000"/>
                        </a:lnSpc>
                      </a:pPr>
                      <a:r>
                        <a:rPr lang="en-AU" sz="1800" b="1" strike="noStrike" spc="-1">
                          <a:solidFill>
                            <a:srgbClr val="000000"/>
                          </a:solidFill>
                          <a:uFill>
                            <a:solidFill>
                              <a:srgbClr val="FFFFFF"/>
                            </a:solidFill>
                          </a:uFill>
                          <a:latin typeface="Courier New"/>
                        </a:rPr>
                        <a:t>cd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Change directory to the parent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lstStyle/>
                    <a:p>
                      <a:pPr>
                        <a:lnSpc>
                          <a:spcPct val="100000"/>
                        </a:lnSpc>
                      </a:pPr>
                      <a:r>
                        <a:rPr lang="en-AU" sz="1800" b="1" strike="noStrike" spc="-1">
                          <a:solidFill>
                            <a:srgbClr val="000000"/>
                          </a:solidFill>
                          <a:uFill>
                            <a:solidFill>
                              <a:srgbClr val="FFFFFF"/>
                            </a:solidFill>
                          </a:uFill>
                          <a:latin typeface="Courier New"/>
                        </a:rPr>
                        <a:t>ls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the working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lstStyle/>
                    <a:p>
                      <a:pPr>
                        <a:lnSpc>
                          <a:spcPct val="100000"/>
                        </a:lnSpc>
                      </a:pPr>
                      <a:r>
                        <a:rPr lang="en-AU" sz="1800" b="1" strike="noStrike" spc="-1">
                          <a:solidFill>
                            <a:srgbClr val="000000"/>
                          </a:solidFill>
                          <a:uFill>
                            <a:solidFill>
                              <a:srgbClr val="FFFFFF"/>
                            </a:solidFill>
                          </a:uFill>
                          <a:latin typeface="Courier New"/>
                        </a:rPr>
                        <a:t>ls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the working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440">
                <a:tc>
                  <a:txBody>
                    <a:bodyPr/>
                    <a:lstStyle/>
                    <a:p>
                      <a:pPr>
                        <a:lnSpc>
                          <a:spcPct val="100000"/>
                        </a:lnSpc>
                      </a:pPr>
                      <a:r>
                        <a:rPr lang="en-AU" sz="1800" b="1" strike="noStrike" spc="-1">
                          <a:solidFill>
                            <a:srgbClr val="000000"/>
                          </a:solidFill>
                          <a:uFill>
                            <a:solidFill>
                              <a:srgbClr val="FFFFFF"/>
                            </a:solidFill>
                          </a:uFill>
                          <a:latin typeface="Courier New"/>
                        </a:rPr>
                        <a:t>ls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the parent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371"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FC5D1DF9-582D-44C0-9B2C-A00CF1E4BAA8}" type="slidenum">
              <a:rPr lang="en-AU" sz="1200" b="0" strike="noStrike" spc="-1">
                <a:solidFill>
                  <a:srgbClr val="8B8B8B"/>
                </a:solidFill>
                <a:uFill>
                  <a:solidFill>
                    <a:srgbClr val="FFFFFF"/>
                  </a:solidFill>
                </a:uFill>
                <a:latin typeface="Arial"/>
                <a:ea typeface="ＭＳ Ｐゴシック"/>
              </a:rPr>
              <a:t>38</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Making New Directories</a:t>
            </a:r>
            <a:endParaRPr lang="en-AU" sz="1800" b="0" strike="noStrike" spc="-1">
              <a:solidFill>
                <a:srgbClr val="000000"/>
              </a:solidFill>
              <a:uFill>
                <a:solidFill>
                  <a:srgbClr val="FFFFFF"/>
                </a:solidFill>
              </a:uFill>
              <a:latin typeface="Arial"/>
            </a:endParaRPr>
          </a:p>
        </p:txBody>
      </p:sp>
      <p:sp>
        <p:nvSpPr>
          <p:cNvPr id="373"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You can create a directory, but only one at a time (by default)</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2800" b="1" strike="noStrike" spc="-1">
                <a:solidFill>
                  <a:srgbClr val="000000"/>
                </a:solidFill>
                <a:uFill>
                  <a:solidFill>
                    <a:srgbClr val="FFFFFF"/>
                  </a:solidFill>
                </a:uFill>
                <a:latin typeface="Courier New"/>
                <a:ea typeface="ＭＳ Ｐゴシック"/>
              </a:rPr>
              <a:t>	mkdir</a:t>
            </a:r>
            <a:r>
              <a:rPr lang="en-AU" sz="2800" b="0" strike="noStrike" spc="-1">
                <a:solidFill>
                  <a:srgbClr val="000000"/>
                </a:solidFill>
                <a:uFill>
                  <a:solidFill>
                    <a:srgbClr val="FFFFFF"/>
                  </a:solidFill>
                </a:uFill>
                <a:latin typeface="Tahoma"/>
                <a:ea typeface="ＭＳ Ｐゴシック"/>
              </a:rPr>
              <a:t> </a:t>
            </a:r>
            <a:r>
              <a:rPr lang="en-AU" sz="2800" b="0" i="1" strike="noStrike" spc="-1">
                <a:solidFill>
                  <a:srgbClr val="000000"/>
                </a:solidFill>
                <a:uFill>
                  <a:solidFill>
                    <a:srgbClr val="FFFFFF"/>
                  </a:solidFill>
                </a:uFill>
                <a:latin typeface="Courier New"/>
                <a:ea typeface="ＭＳ Ｐゴシック"/>
              </a:rPr>
              <a:t>&lt;/path/new_directory&gt;</a:t>
            </a:r>
            <a:endParaRPr lang="en-AU" sz="1800" b="0" strike="noStrike" spc="-1">
              <a:solidFill>
                <a:srgbClr val="000000"/>
              </a:solidFill>
              <a:uFill>
                <a:solidFill>
                  <a:srgbClr val="FFFFFF"/>
                </a:solidFill>
              </a:uFill>
              <a:latin typeface="Arial"/>
            </a:endParaRPr>
          </a:p>
          <a:p>
            <a:pPr>
              <a:lnSpc>
                <a:spcPct val="100000"/>
              </a:lnSpc>
            </a:pPr>
            <a:r>
              <a:rPr lang="en-AU" sz="2800" b="1" strike="noStrike" spc="-1">
                <a:solidFill>
                  <a:srgbClr val="000000"/>
                </a:solidFill>
                <a:uFill>
                  <a:solidFill>
                    <a:srgbClr val="FFFFFF"/>
                  </a:solidFill>
                </a:uFill>
                <a:latin typeface="Courier New"/>
                <a:ea typeface="ＭＳ Ｐゴシック"/>
              </a:rPr>
              <a:t>	mkdir</a:t>
            </a:r>
            <a:r>
              <a:rPr lang="en-AU" sz="2800" b="0" strike="noStrike" spc="-1">
                <a:solidFill>
                  <a:srgbClr val="000000"/>
                </a:solidFill>
                <a:uFill>
                  <a:solidFill>
                    <a:srgbClr val="FFFFFF"/>
                  </a:solidFill>
                </a:uFill>
                <a:latin typeface="Tahoma"/>
                <a:ea typeface="ＭＳ Ｐゴシック"/>
              </a:rPr>
              <a:t> </a:t>
            </a:r>
            <a:r>
              <a:rPr lang="en-AU" sz="2800" b="0" i="1" strike="noStrike" spc="-1">
                <a:solidFill>
                  <a:srgbClr val="000000"/>
                </a:solidFill>
                <a:uFill>
                  <a:solidFill>
                    <a:srgbClr val="FFFFFF"/>
                  </a:solidFill>
                </a:uFill>
                <a:latin typeface="Courier New"/>
                <a:ea typeface="ＭＳ Ｐゴシック"/>
              </a:rPr>
              <a:t>&lt;/path/to/new/directory&gt;</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37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F870AE51-A018-4EDD-81E6-F4E70B04A6EF}" type="slidenum">
              <a:rPr lang="en-AU" sz="1200" b="0" strike="noStrike" spc="-1">
                <a:solidFill>
                  <a:srgbClr val="8B8B8B"/>
                </a:solidFill>
                <a:uFill>
                  <a:solidFill>
                    <a:srgbClr val="FFFFFF"/>
                  </a:solidFill>
                </a:uFill>
                <a:latin typeface="Arial"/>
                <a:ea typeface="ＭＳ Ｐゴシック"/>
              </a:rPr>
              <a:t>39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Tahoma"/>
              </a:rPr>
              <a:t>Download training materials</a:t>
            </a:r>
            <a:endParaRPr lang="en-AU" sz="1800" b="0" strike="noStrike" spc="-1">
              <a:solidFill>
                <a:srgbClr val="000000"/>
              </a:solidFill>
              <a:uFill>
                <a:solidFill>
                  <a:srgbClr val="FFFFFF"/>
                </a:solidFill>
              </a:uFill>
              <a:latin typeface="Arial"/>
            </a:endParaRPr>
          </a:p>
        </p:txBody>
      </p:sp>
      <p:sp>
        <p:nvSpPr>
          <p:cNvPr id="116"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45000"/>
          <a:lstStyle/>
          <a:p>
            <a:pPr>
              <a:lnSpc>
                <a:spcPct val="100000"/>
              </a:lnSpc>
            </a:pPr>
            <a:r>
              <a:rPr lang="en-AU" sz="2800" b="0" strike="noStrike" spc="-1">
                <a:solidFill>
                  <a:srgbClr val="000000"/>
                </a:solidFill>
                <a:uFill>
                  <a:solidFill>
                    <a:srgbClr val="FFFFFF"/>
                  </a:solidFill>
                </a:uFill>
                <a:latin typeface="Tahoma"/>
                <a:ea typeface="Tahoma"/>
              </a:rPr>
              <a:t>Training Material available from:</a:t>
            </a:r>
            <a:endParaRPr lang="en-AU" sz="1800" b="0" strike="noStrike" spc="-1">
              <a:solidFill>
                <a:srgbClr val="000000"/>
              </a:solidFill>
              <a:uFill>
                <a:solidFill>
                  <a:srgbClr val="FFFFFF"/>
                </a:solidFill>
              </a:uFill>
              <a:latin typeface="Arial"/>
            </a:endParaRPr>
          </a:p>
          <a:p>
            <a:pPr algn="ctr">
              <a:lnSpc>
                <a:spcPct val="100000"/>
              </a:lnSpc>
            </a:pPr>
            <a:r>
              <a:rPr lang="en-AU" sz="2800" b="0" u="sng" strike="noStrike" spc="-1">
                <a:solidFill>
                  <a:srgbClr val="0000FF"/>
                </a:solidFill>
                <a:uFill>
                  <a:solidFill>
                    <a:srgbClr val="FFFFFF"/>
                  </a:solidFill>
                </a:uFill>
                <a:latin typeface="Tahoma"/>
                <a:ea typeface="Tahoma"/>
                <a:hlinkClick r:id="rId3"/>
              </a:rPr>
              <a:t>http://</a:t>
            </a:r>
            <a:r>
              <a:rPr lang="en-AU" sz="2800" b="0" u="sng" strike="noStrike" spc="-1">
                <a:solidFill>
                  <a:srgbClr val="0000FF"/>
                </a:solidFill>
                <a:uFill>
                  <a:solidFill>
                    <a:srgbClr val="FFFFFF"/>
                  </a:solidFill>
                </a:uFill>
                <a:latin typeface="Tahoma"/>
                <a:ea typeface="Tahoma"/>
                <a:hlinkClick r:id="rId3"/>
              </a:rPr>
              <a:t>www.intersect.org.au/course-resources</a:t>
            </a:r>
            <a:r>
              <a:rPr lang="en-AU" sz="2800" b="0" strike="noStrike" spc="-1">
                <a:solidFill>
                  <a:srgbClr val="0000FF"/>
                </a:solidFill>
                <a:uFill>
                  <a:solidFill>
                    <a:srgbClr val="FFFFFF"/>
                  </a:solidFill>
                </a:uFill>
                <a:latin typeface="Tahoma"/>
                <a:ea typeface="Tahoma"/>
              </a:rPr>
              <a:t> </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AU" sz="2800" b="0" strike="noStrike" spc="-1">
                <a:solidFill>
                  <a:srgbClr val="000000"/>
                </a:solidFill>
                <a:uFill>
                  <a:solidFill>
                    <a:srgbClr val="FFFFFF"/>
                  </a:solidFill>
                </a:uFill>
                <a:latin typeface="Tahoma"/>
                <a:ea typeface="Tahoma"/>
              </a:rPr>
              <a:t>Download the Slides and save to a local directory.</a:t>
            </a:r>
            <a:endParaRPr lang="en-AU" sz="1800" b="0" strike="noStrike" spc="-1">
              <a:solidFill>
                <a:srgbClr val="000000"/>
              </a:solidFill>
              <a:uFill>
                <a:solidFill>
                  <a:srgbClr val="FFFFFF"/>
                </a:solidFill>
              </a:uFill>
              <a:latin typeface="Arial"/>
            </a:endParaRPr>
          </a:p>
          <a:p>
            <a:pPr marL="914400" lvl="1" indent="-456480">
              <a:lnSpc>
                <a:spcPct val="100000"/>
              </a:lnSpc>
              <a:buClr>
                <a:srgbClr val="000000"/>
              </a:buClr>
              <a:buFont typeface="Arial"/>
              <a:buChar char="•"/>
            </a:pPr>
            <a:endParaRPr lang="en-AU" sz="1800" b="0" strike="noStrike" spc="-1">
              <a:solidFill>
                <a:srgbClr val="000000"/>
              </a:solidFill>
              <a:uFill>
                <a:solidFill>
                  <a:srgbClr val="FFFFFF"/>
                </a:solidFill>
              </a:uFill>
              <a:latin typeface="Arial"/>
            </a:endParaRPr>
          </a:p>
        </p:txBody>
      </p:sp>
      <p:sp>
        <p:nvSpPr>
          <p:cNvPr id="11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F948A7D-C026-4AB5-A39F-40E4BFB90ADE}" type="slidenum">
              <a:rPr lang="en-AU" sz="1200" b="0" strike="noStrike" spc="-1">
                <a:solidFill>
                  <a:srgbClr val="8B8B8B"/>
                </a:solidFill>
                <a:uFill>
                  <a:solidFill>
                    <a:srgbClr val="FFFFFF"/>
                  </a:solidFill>
                </a:uFill>
                <a:latin typeface="Arial"/>
                <a:ea typeface="ＭＳ Ｐゴシック"/>
              </a:rPr>
              <a:t>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204000" y="445320"/>
            <a:ext cx="53334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What happens when you execute the commands?</a:t>
            </a:r>
            <a:endParaRPr lang="en-AU" sz="1800" b="0" strike="noStrike" spc="-1">
              <a:solidFill>
                <a:srgbClr val="000000"/>
              </a:solidFill>
              <a:uFill>
                <a:solidFill>
                  <a:srgbClr val="FFFFFF"/>
                </a:solidFill>
              </a:uFill>
              <a:latin typeface="Arial"/>
            </a:endParaRPr>
          </a:p>
        </p:txBody>
      </p:sp>
      <p:sp>
        <p:nvSpPr>
          <p:cNvPr id="376" name="CustomShape 2"/>
          <p:cNvSpPr/>
          <p:nvPr/>
        </p:nvSpPr>
        <p:spPr>
          <a:xfrm>
            <a:off x="3348000" y="1191600"/>
            <a:ext cx="5333400" cy="25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mkdir ~/experiments</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cd ~/experiments</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“experiment one”</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“experiment one/step one”</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“experiment one/step two”</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“experiment two”</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cd “experiment two”</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“step one”</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ea typeface="ＭＳ Ｐゴシック"/>
              </a:rPr>
              <a:t>mkdir “step two”</a:t>
            </a:r>
            <a:endParaRPr lang="en-AU" sz="1800" b="0" strike="noStrike" spc="-1">
              <a:solidFill>
                <a:srgbClr val="000000"/>
              </a:solidFill>
              <a:uFill>
                <a:solidFill>
                  <a:srgbClr val="FFFFFF"/>
                </a:solidFill>
              </a:uFill>
              <a:latin typeface="Arial"/>
            </a:endParaRPr>
          </a:p>
        </p:txBody>
      </p:sp>
      <p:sp>
        <p:nvSpPr>
          <p:cNvPr id="377" name="CustomShape 3"/>
          <p:cNvSpPr/>
          <p:nvPr/>
        </p:nvSpPr>
        <p:spPr>
          <a:xfrm>
            <a:off x="179640" y="548640"/>
            <a:ext cx="1438200" cy="398880"/>
          </a:xfrm>
          <a:prstGeom prst="ellipse">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378" name="Picture 16"/>
          <p:cNvPicPr/>
          <p:nvPr/>
        </p:nvPicPr>
        <p:blipFill>
          <a:blip r:embed="rId3"/>
          <a:stretch/>
        </p:blipFill>
        <p:spPr>
          <a:xfrm>
            <a:off x="326160" y="641520"/>
            <a:ext cx="316800" cy="253440"/>
          </a:xfrm>
          <a:prstGeom prst="rect">
            <a:avLst/>
          </a:prstGeom>
          <a:ln>
            <a:noFill/>
          </a:ln>
        </p:spPr>
      </p:pic>
      <p:sp>
        <p:nvSpPr>
          <p:cNvPr id="379" name="CustomShape 4"/>
          <p:cNvSpPr/>
          <p:nvPr/>
        </p:nvSpPr>
        <p:spPr>
          <a:xfrm>
            <a:off x="569520" y="599040"/>
            <a:ext cx="269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380" name="Picture 31"/>
          <p:cNvPicPr/>
          <p:nvPr/>
        </p:nvPicPr>
        <p:blipFill>
          <a:blip r:embed="rId3"/>
          <a:stretch/>
        </p:blipFill>
        <p:spPr>
          <a:xfrm>
            <a:off x="896760" y="1227240"/>
            <a:ext cx="316800" cy="253440"/>
          </a:xfrm>
          <a:prstGeom prst="rect">
            <a:avLst/>
          </a:prstGeom>
          <a:ln>
            <a:noFill/>
          </a:ln>
        </p:spPr>
      </p:pic>
      <p:sp>
        <p:nvSpPr>
          <p:cNvPr id="381" name="CustomShape 5"/>
          <p:cNvSpPr/>
          <p:nvPr/>
        </p:nvSpPr>
        <p:spPr>
          <a:xfrm>
            <a:off x="1145520" y="1184760"/>
            <a:ext cx="1229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one</a:t>
            </a:r>
            <a:endParaRPr lang="en-AU" sz="1800" b="0" strike="noStrike" spc="-1">
              <a:solidFill>
                <a:srgbClr val="000000"/>
              </a:solidFill>
              <a:uFill>
                <a:solidFill>
                  <a:srgbClr val="FFFFFF"/>
                </a:solidFill>
              </a:uFill>
              <a:latin typeface="Arial"/>
            </a:endParaRPr>
          </a:p>
        </p:txBody>
      </p:sp>
      <p:sp>
        <p:nvSpPr>
          <p:cNvPr id="382" name="CustomShape 6"/>
          <p:cNvSpPr/>
          <p:nvPr/>
        </p:nvSpPr>
        <p:spPr>
          <a:xfrm rot="16200000" flipH="1">
            <a:off x="723240" y="1181880"/>
            <a:ext cx="16164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83" name="Picture 33"/>
          <p:cNvPicPr/>
          <p:nvPr/>
        </p:nvPicPr>
        <p:blipFill>
          <a:blip r:embed="rId3"/>
          <a:stretch/>
        </p:blipFill>
        <p:spPr>
          <a:xfrm>
            <a:off x="1200960" y="1794960"/>
            <a:ext cx="316800" cy="253440"/>
          </a:xfrm>
          <a:prstGeom prst="rect">
            <a:avLst/>
          </a:prstGeom>
          <a:ln>
            <a:noFill/>
          </a:ln>
        </p:spPr>
      </p:pic>
      <p:sp>
        <p:nvSpPr>
          <p:cNvPr id="384" name="CustomShape 7"/>
          <p:cNvSpPr/>
          <p:nvPr/>
        </p:nvSpPr>
        <p:spPr>
          <a:xfrm>
            <a:off x="1446840" y="175248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385" name="CustomShape 8"/>
          <p:cNvSpPr/>
          <p:nvPr/>
        </p:nvSpPr>
        <p:spPr>
          <a:xfrm rot="16200000" flipH="1">
            <a:off x="907200" y="1629720"/>
            <a:ext cx="43992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86" name="Picture 58"/>
          <p:cNvPicPr/>
          <p:nvPr/>
        </p:nvPicPr>
        <p:blipFill>
          <a:blip r:embed="rId3"/>
          <a:stretch/>
        </p:blipFill>
        <p:spPr>
          <a:xfrm>
            <a:off x="1239120" y="2438280"/>
            <a:ext cx="316800" cy="253440"/>
          </a:xfrm>
          <a:prstGeom prst="rect">
            <a:avLst/>
          </a:prstGeom>
          <a:ln>
            <a:noFill/>
          </a:ln>
        </p:spPr>
      </p:pic>
      <p:sp>
        <p:nvSpPr>
          <p:cNvPr id="387" name="CustomShape 9"/>
          <p:cNvSpPr/>
          <p:nvPr/>
        </p:nvSpPr>
        <p:spPr>
          <a:xfrm>
            <a:off x="1484280" y="243828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sp>
        <p:nvSpPr>
          <p:cNvPr id="388" name="CustomShape 10"/>
          <p:cNvSpPr/>
          <p:nvPr/>
        </p:nvSpPr>
        <p:spPr>
          <a:xfrm rot="16200000" flipH="1">
            <a:off x="1059840" y="2387520"/>
            <a:ext cx="2109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89" name="Picture 54"/>
          <p:cNvPicPr/>
          <p:nvPr/>
        </p:nvPicPr>
        <p:blipFill>
          <a:blip r:embed="rId3"/>
          <a:stretch/>
        </p:blipFill>
        <p:spPr>
          <a:xfrm>
            <a:off x="934920" y="2099520"/>
            <a:ext cx="316800" cy="253440"/>
          </a:xfrm>
          <a:prstGeom prst="rect">
            <a:avLst/>
          </a:prstGeom>
          <a:ln>
            <a:noFill/>
          </a:ln>
        </p:spPr>
      </p:pic>
      <p:sp>
        <p:nvSpPr>
          <p:cNvPr id="390" name="CustomShape 11"/>
          <p:cNvSpPr/>
          <p:nvPr/>
        </p:nvSpPr>
        <p:spPr>
          <a:xfrm>
            <a:off x="1183680" y="2057400"/>
            <a:ext cx="1212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two</a:t>
            </a:r>
            <a:endParaRPr lang="en-AU" sz="1800" b="0" strike="noStrike" spc="-1">
              <a:solidFill>
                <a:srgbClr val="000000"/>
              </a:solidFill>
              <a:uFill>
                <a:solidFill>
                  <a:srgbClr val="FFFFFF"/>
                </a:solidFill>
              </a:uFill>
              <a:latin typeface="Arial"/>
            </a:endParaRPr>
          </a:p>
        </p:txBody>
      </p:sp>
      <p:sp>
        <p:nvSpPr>
          <p:cNvPr id="391" name="CustomShape 12"/>
          <p:cNvSpPr/>
          <p:nvPr/>
        </p:nvSpPr>
        <p:spPr>
          <a:xfrm rot="16200000" flipH="1">
            <a:off x="305280" y="1599120"/>
            <a:ext cx="1034280" cy="22068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92" name="Picture 27"/>
          <p:cNvPicPr/>
          <p:nvPr/>
        </p:nvPicPr>
        <p:blipFill>
          <a:blip r:embed="rId3"/>
          <a:stretch/>
        </p:blipFill>
        <p:spPr>
          <a:xfrm>
            <a:off x="554760" y="937800"/>
            <a:ext cx="316800" cy="253440"/>
          </a:xfrm>
          <a:prstGeom prst="rect">
            <a:avLst/>
          </a:prstGeom>
          <a:ln>
            <a:noFill/>
          </a:ln>
        </p:spPr>
      </p:pic>
      <p:sp>
        <p:nvSpPr>
          <p:cNvPr id="393" name="CustomShape 13"/>
          <p:cNvSpPr/>
          <p:nvPr/>
        </p:nvSpPr>
        <p:spPr>
          <a:xfrm>
            <a:off x="802080" y="895320"/>
            <a:ext cx="10098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experiments</a:t>
            </a:r>
            <a:endParaRPr lang="en-AU" sz="1800" b="0" strike="noStrike" spc="-1">
              <a:solidFill>
                <a:srgbClr val="000000"/>
              </a:solidFill>
              <a:uFill>
                <a:solidFill>
                  <a:srgbClr val="FFFFFF"/>
                </a:solidFill>
              </a:uFill>
              <a:latin typeface="Arial"/>
            </a:endParaRPr>
          </a:p>
        </p:txBody>
      </p:sp>
      <p:sp>
        <p:nvSpPr>
          <p:cNvPr id="394" name="CustomShape 14"/>
          <p:cNvSpPr/>
          <p:nvPr/>
        </p:nvSpPr>
        <p:spPr>
          <a:xfrm rot="16200000" flipH="1">
            <a:off x="434520" y="945720"/>
            <a:ext cx="168480" cy="691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95" name="Picture 29"/>
          <p:cNvPicPr/>
          <p:nvPr/>
        </p:nvPicPr>
        <p:blipFill>
          <a:blip r:embed="rId3"/>
          <a:stretch/>
        </p:blipFill>
        <p:spPr>
          <a:xfrm>
            <a:off x="1200960" y="1490040"/>
            <a:ext cx="316800" cy="253440"/>
          </a:xfrm>
          <a:prstGeom prst="rect">
            <a:avLst/>
          </a:prstGeom>
          <a:ln>
            <a:noFill/>
          </a:ln>
        </p:spPr>
      </p:pic>
      <p:sp>
        <p:nvSpPr>
          <p:cNvPr id="396" name="CustomShape 15"/>
          <p:cNvSpPr/>
          <p:nvPr/>
        </p:nvSpPr>
        <p:spPr>
          <a:xfrm>
            <a:off x="1447200" y="144792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sp>
        <p:nvSpPr>
          <p:cNvPr id="397" name="CustomShape 16"/>
          <p:cNvSpPr/>
          <p:nvPr/>
        </p:nvSpPr>
        <p:spPr>
          <a:xfrm rot="16200000" flipH="1">
            <a:off x="1059480" y="1477080"/>
            <a:ext cx="1353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98" name="Picture 102"/>
          <p:cNvPicPr/>
          <p:nvPr/>
        </p:nvPicPr>
        <p:blipFill>
          <a:blip r:embed="rId3"/>
          <a:stretch/>
        </p:blipFill>
        <p:spPr>
          <a:xfrm>
            <a:off x="1239120" y="2743200"/>
            <a:ext cx="316800" cy="253440"/>
          </a:xfrm>
          <a:prstGeom prst="rect">
            <a:avLst/>
          </a:prstGeom>
          <a:ln>
            <a:noFill/>
          </a:ln>
        </p:spPr>
      </p:pic>
      <p:sp>
        <p:nvSpPr>
          <p:cNvPr id="399" name="CustomShape 17"/>
          <p:cNvSpPr/>
          <p:nvPr/>
        </p:nvSpPr>
        <p:spPr>
          <a:xfrm>
            <a:off x="1484640" y="274320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400" name="CustomShape 18"/>
          <p:cNvSpPr/>
          <p:nvPr/>
        </p:nvSpPr>
        <p:spPr>
          <a:xfrm rot="16200000" flipH="1">
            <a:off x="907200" y="2539800"/>
            <a:ext cx="51588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1" name="CustomShape 19"/>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CCD3B1A-4EE7-4ABD-B108-2534AE69BD93}" type="slidenum">
              <a:rPr lang="en-AU" sz="1200" b="0" strike="noStrike" spc="-1">
                <a:solidFill>
                  <a:srgbClr val="8B8B8B"/>
                </a:solidFill>
                <a:uFill>
                  <a:solidFill>
                    <a:srgbClr val="FFFFFF"/>
                  </a:solidFill>
                </a:uFill>
                <a:latin typeface="Arial"/>
                <a:ea typeface="ＭＳ Ｐゴシック"/>
              </a:rPr>
              <a:t>40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additive="repl">
                                        <p:cTn id="7" dur="500"/>
                                        <p:tgtEl>
                                          <p:spTgt spid="3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2(a)</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Create the tree</a:t>
            </a:r>
            <a:endParaRPr lang="en-AU" sz="1800" b="0" strike="noStrike" spc="-1">
              <a:solidFill>
                <a:srgbClr val="000000"/>
              </a:solidFill>
              <a:uFill>
                <a:solidFill>
                  <a:srgbClr val="FFFFFF"/>
                </a:solidFill>
              </a:uFill>
              <a:latin typeface="Arial"/>
            </a:endParaRPr>
          </a:p>
        </p:txBody>
      </p:sp>
      <p:graphicFrame>
        <p:nvGraphicFramePr>
          <p:cNvPr id="403" name="Table 2"/>
          <p:cNvGraphicFramePr/>
          <p:nvPr/>
        </p:nvGraphicFramePr>
        <p:xfrm>
          <a:off x="380880" y="1783080"/>
          <a:ext cx="8458200" cy="1900800"/>
        </p:xfrm>
        <a:graphic>
          <a:graphicData uri="http://schemas.openxmlformats.org/drawingml/2006/table">
            <a:tbl>
              <a:tblPr/>
              <a:tblGrid>
                <a:gridCol w="2743200"/>
                <a:gridCol w="571500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mkdir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Make a directory at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pwd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Print the name of the current working directory</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cd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Change directory to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ls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List the contents of </a:t>
                      </a:r>
                      <a:r>
                        <a:rPr lang="en-AU" sz="1800" b="0" i="1" strike="noStrike" spc="-1">
                          <a:solidFill>
                            <a:srgbClr val="000000"/>
                          </a:solidFill>
                          <a:uFill>
                            <a:solidFill>
                              <a:srgbClr val="FFFFFF"/>
                            </a:solidFill>
                          </a:uFill>
                          <a:latin typeface="Courier New"/>
                        </a:rPr>
                        <a:t>&lt;path&gt;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pic>
        <p:nvPicPr>
          <p:cNvPr id="404" name="Picture 6"/>
          <p:cNvPicPr/>
          <p:nvPr/>
        </p:nvPicPr>
        <p:blipFill>
          <a:blip r:embed="rId2"/>
          <a:stretch/>
        </p:blipFill>
        <p:spPr>
          <a:xfrm>
            <a:off x="3347280" y="3880080"/>
            <a:ext cx="316800" cy="253440"/>
          </a:xfrm>
          <a:prstGeom prst="rect">
            <a:avLst/>
          </a:prstGeom>
          <a:ln>
            <a:noFill/>
          </a:ln>
        </p:spPr>
      </p:pic>
      <p:sp>
        <p:nvSpPr>
          <p:cNvPr id="405" name="CustomShape 3"/>
          <p:cNvSpPr/>
          <p:nvPr/>
        </p:nvSpPr>
        <p:spPr>
          <a:xfrm>
            <a:off x="3590640" y="3837960"/>
            <a:ext cx="269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406" name="Picture 33"/>
          <p:cNvPicPr/>
          <p:nvPr/>
        </p:nvPicPr>
        <p:blipFill>
          <a:blip r:embed="rId2"/>
          <a:stretch/>
        </p:blipFill>
        <p:spPr>
          <a:xfrm>
            <a:off x="3917880" y="4465800"/>
            <a:ext cx="316800" cy="253440"/>
          </a:xfrm>
          <a:prstGeom prst="rect">
            <a:avLst/>
          </a:prstGeom>
          <a:ln>
            <a:noFill/>
          </a:ln>
        </p:spPr>
      </p:pic>
      <p:sp>
        <p:nvSpPr>
          <p:cNvPr id="407" name="CustomShape 4"/>
          <p:cNvSpPr/>
          <p:nvPr/>
        </p:nvSpPr>
        <p:spPr>
          <a:xfrm>
            <a:off x="4166640" y="4423320"/>
            <a:ext cx="1229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one</a:t>
            </a:r>
            <a:endParaRPr lang="en-AU" sz="1800" b="0" strike="noStrike" spc="-1">
              <a:solidFill>
                <a:srgbClr val="000000"/>
              </a:solidFill>
              <a:uFill>
                <a:solidFill>
                  <a:srgbClr val="FFFFFF"/>
                </a:solidFill>
              </a:uFill>
              <a:latin typeface="Arial"/>
            </a:endParaRPr>
          </a:p>
        </p:txBody>
      </p:sp>
      <p:sp>
        <p:nvSpPr>
          <p:cNvPr id="408" name="CustomShape 5"/>
          <p:cNvSpPr/>
          <p:nvPr/>
        </p:nvSpPr>
        <p:spPr>
          <a:xfrm rot="16200000" flipH="1">
            <a:off x="3744360" y="4420800"/>
            <a:ext cx="16164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09" name="Picture 30"/>
          <p:cNvPicPr/>
          <p:nvPr/>
        </p:nvPicPr>
        <p:blipFill>
          <a:blip r:embed="rId2"/>
          <a:stretch/>
        </p:blipFill>
        <p:spPr>
          <a:xfrm>
            <a:off x="4222080" y="5033520"/>
            <a:ext cx="316800" cy="253440"/>
          </a:xfrm>
          <a:prstGeom prst="rect">
            <a:avLst/>
          </a:prstGeom>
          <a:ln>
            <a:noFill/>
          </a:ln>
        </p:spPr>
      </p:pic>
      <p:sp>
        <p:nvSpPr>
          <p:cNvPr id="410" name="CustomShape 6"/>
          <p:cNvSpPr/>
          <p:nvPr/>
        </p:nvSpPr>
        <p:spPr>
          <a:xfrm>
            <a:off x="4467960" y="499140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411" name="CustomShape 7"/>
          <p:cNvSpPr/>
          <p:nvPr/>
        </p:nvSpPr>
        <p:spPr>
          <a:xfrm rot="16200000" flipH="1">
            <a:off x="3928320" y="4868280"/>
            <a:ext cx="43992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12" name="Picture 27"/>
          <p:cNvPicPr/>
          <p:nvPr/>
        </p:nvPicPr>
        <p:blipFill>
          <a:blip r:embed="rId2"/>
          <a:stretch/>
        </p:blipFill>
        <p:spPr>
          <a:xfrm>
            <a:off x="4260240" y="5677200"/>
            <a:ext cx="316800" cy="253440"/>
          </a:xfrm>
          <a:prstGeom prst="rect">
            <a:avLst/>
          </a:prstGeom>
          <a:ln>
            <a:noFill/>
          </a:ln>
        </p:spPr>
      </p:pic>
      <p:sp>
        <p:nvSpPr>
          <p:cNvPr id="413" name="CustomShape 8"/>
          <p:cNvSpPr/>
          <p:nvPr/>
        </p:nvSpPr>
        <p:spPr>
          <a:xfrm>
            <a:off x="4506480" y="567720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sp>
        <p:nvSpPr>
          <p:cNvPr id="414" name="CustomShape 9"/>
          <p:cNvSpPr/>
          <p:nvPr/>
        </p:nvSpPr>
        <p:spPr>
          <a:xfrm rot="16200000" flipH="1">
            <a:off x="4080960" y="5626080"/>
            <a:ext cx="2109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15" name="Picture 24"/>
          <p:cNvPicPr/>
          <p:nvPr/>
        </p:nvPicPr>
        <p:blipFill>
          <a:blip r:embed="rId2"/>
          <a:stretch/>
        </p:blipFill>
        <p:spPr>
          <a:xfrm>
            <a:off x="3956040" y="5338440"/>
            <a:ext cx="316800" cy="253440"/>
          </a:xfrm>
          <a:prstGeom prst="rect">
            <a:avLst/>
          </a:prstGeom>
          <a:ln>
            <a:noFill/>
          </a:ln>
        </p:spPr>
      </p:pic>
      <p:sp>
        <p:nvSpPr>
          <p:cNvPr id="416" name="CustomShape 10"/>
          <p:cNvSpPr/>
          <p:nvPr/>
        </p:nvSpPr>
        <p:spPr>
          <a:xfrm>
            <a:off x="4204800" y="5295960"/>
            <a:ext cx="1212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two</a:t>
            </a:r>
            <a:endParaRPr lang="en-AU" sz="1800" b="0" strike="noStrike" spc="-1">
              <a:solidFill>
                <a:srgbClr val="000000"/>
              </a:solidFill>
              <a:uFill>
                <a:solidFill>
                  <a:srgbClr val="FFFFFF"/>
                </a:solidFill>
              </a:uFill>
              <a:latin typeface="Arial"/>
            </a:endParaRPr>
          </a:p>
        </p:txBody>
      </p:sp>
      <p:sp>
        <p:nvSpPr>
          <p:cNvPr id="417" name="CustomShape 11"/>
          <p:cNvSpPr/>
          <p:nvPr/>
        </p:nvSpPr>
        <p:spPr>
          <a:xfrm rot="16200000" flipH="1">
            <a:off x="3327120" y="4837680"/>
            <a:ext cx="1034280" cy="22068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18" name="Picture 21"/>
          <p:cNvPicPr/>
          <p:nvPr/>
        </p:nvPicPr>
        <p:blipFill>
          <a:blip r:embed="rId2"/>
          <a:stretch/>
        </p:blipFill>
        <p:spPr>
          <a:xfrm>
            <a:off x="3575880" y="4176360"/>
            <a:ext cx="316800" cy="253440"/>
          </a:xfrm>
          <a:prstGeom prst="rect">
            <a:avLst/>
          </a:prstGeom>
          <a:ln>
            <a:noFill/>
          </a:ln>
        </p:spPr>
      </p:pic>
      <p:sp>
        <p:nvSpPr>
          <p:cNvPr id="419" name="CustomShape 12"/>
          <p:cNvSpPr/>
          <p:nvPr/>
        </p:nvSpPr>
        <p:spPr>
          <a:xfrm>
            <a:off x="3823200" y="4134240"/>
            <a:ext cx="10098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experiments</a:t>
            </a:r>
            <a:endParaRPr lang="en-AU" sz="1800" b="0" strike="noStrike" spc="-1">
              <a:solidFill>
                <a:srgbClr val="000000"/>
              </a:solidFill>
              <a:uFill>
                <a:solidFill>
                  <a:srgbClr val="FFFFFF"/>
                </a:solidFill>
              </a:uFill>
              <a:latin typeface="Arial"/>
            </a:endParaRPr>
          </a:p>
        </p:txBody>
      </p:sp>
      <p:sp>
        <p:nvSpPr>
          <p:cNvPr id="420" name="CustomShape 13"/>
          <p:cNvSpPr/>
          <p:nvPr/>
        </p:nvSpPr>
        <p:spPr>
          <a:xfrm rot="16200000" flipH="1">
            <a:off x="3455640" y="4184640"/>
            <a:ext cx="168480" cy="691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21" name="Picture 18"/>
          <p:cNvPicPr/>
          <p:nvPr/>
        </p:nvPicPr>
        <p:blipFill>
          <a:blip r:embed="rId2"/>
          <a:stretch/>
        </p:blipFill>
        <p:spPr>
          <a:xfrm>
            <a:off x="4222080" y="4728600"/>
            <a:ext cx="316800" cy="253440"/>
          </a:xfrm>
          <a:prstGeom prst="rect">
            <a:avLst/>
          </a:prstGeom>
          <a:ln>
            <a:noFill/>
          </a:ln>
        </p:spPr>
      </p:pic>
      <p:sp>
        <p:nvSpPr>
          <p:cNvPr id="422" name="CustomShape 14"/>
          <p:cNvSpPr/>
          <p:nvPr/>
        </p:nvSpPr>
        <p:spPr>
          <a:xfrm>
            <a:off x="4468320" y="468648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sp>
        <p:nvSpPr>
          <p:cNvPr id="423" name="CustomShape 15"/>
          <p:cNvSpPr/>
          <p:nvPr/>
        </p:nvSpPr>
        <p:spPr>
          <a:xfrm rot="16200000" flipH="1">
            <a:off x="4080600" y="4715640"/>
            <a:ext cx="1353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24" name="Picture 15"/>
          <p:cNvPicPr/>
          <p:nvPr/>
        </p:nvPicPr>
        <p:blipFill>
          <a:blip r:embed="rId2"/>
          <a:stretch/>
        </p:blipFill>
        <p:spPr>
          <a:xfrm>
            <a:off x="4260240" y="5981760"/>
            <a:ext cx="316800" cy="253440"/>
          </a:xfrm>
          <a:prstGeom prst="rect">
            <a:avLst/>
          </a:prstGeom>
          <a:ln>
            <a:noFill/>
          </a:ln>
        </p:spPr>
      </p:pic>
      <p:sp>
        <p:nvSpPr>
          <p:cNvPr id="425" name="CustomShape 16"/>
          <p:cNvSpPr/>
          <p:nvPr/>
        </p:nvSpPr>
        <p:spPr>
          <a:xfrm>
            <a:off x="4506120" y="598176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426" name="CustomShape 17"/>
          <p:cNvSpPr/>
          <p:nvPr/>
        </p:nvSpPr>
        <p:spPr>
          <a:xfrm rot="16200000" flipH="1">
            <a:off x="3928320" y="5778360"/>
            <a:ext cx="51588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7" name="CustomShape 18"/>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BFDAF4B2-0E70-46FE-9D48-71FD9876C903}" type="slidenum">
              <a:rPr lang="en-AU" sz="1200" b="0" strike="noStrike" spc="-1">
                <a:solidFill>
                  <a:srgbClr val="8B8B8B"/>
                </a:solidFill>
                <a:uFill>
                  <a:solidFill>
                    <a:srgbClr val="FFFFFF"/>
                  </a:solidFill>
                </a:uFill>
                <a:latin typeface="Arial"/>
                <a:ea typeface="ＭＳ Ｐゴシック"/>
              </a:rPr>
              <a:t>41</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Moving/Copying Files Around</a:t>
            </a:r>
            <a:endParaRPr lang="en-AU" sz="1800" b="0" strike="noStrike" spc="-1">
              <a:solidFill>
                <a:srgbClr val="000000"/>
              </a:solidFill>
              <a:uFill>
                <a:solidFill>
                  <a:srgbClr val="FFFFFF"/>
                </a:solidFill>
              </a:uFill>
              <a:latin typeface="Arial"/>
            </a:endParaRPr>
          </a:p>
        </p:txBody>
      </p:sp>
      <p:sp>
        <p:nvSpPr>
          <p:cNvPr id="429"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Files live in exactly one location</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Files can be copied and moved between directories</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2800" b="1" strike="noStrike" spc="-1">
                <a:solidFill>
                  <a:srgbClr val="000000"/>
                </a:solidFill>
                <a:uFill>
                  <a:solidFill>
                    <a:srgbClr val="FFFFFF"/>
                  </a:solidFill>
                </a:uFill>
                <a:latin typeface="Courier New"/>
                <a:ea typeface="ＭＳ Ｐゴシック"/>
              </a:rPr>
              <a:t>cp </a:t>
            </a:r>
            <a:r>
              <a:rPr lang="en-AU" sz="2800" b="0" i="1" strike="noStrike" spc="-1">
                <a:solidFill>
                  <a:srgbClr val="000000"/>
                </a:solidFill>
                <a:uFill>
                  <a:solidFill>
                    <a:srgbClr val="FFFFFF"/>
                  </a:solidFill>
                </a:uFill>
                <a:latin typeface="Courier New"/>
                <a:ea typeface="ＭＳ Ｐゴシック"/>
              </a:rPr>
              <a:t>&lt;from path/file&gt; &lt;to path/file&gt;</a:t>
            </a:r>
            <a:endParaRPr lang="en-AU" sz="1800" b="0" strike="noStrike" spc="-1">
              <a:solidFill>
                <a:srgbClr val="000000"/>
              </a:solidFill>
              <a:uFill>
                <a:solidFill>
                  <a:srgbClr val="FFFFFF"/>
                </a:solidFill>
              </a:uFill>
              <a:latin typeface="Arial"/>
            </a:endParaRPr>
          </a:p>
          <a:p>
            <a:pPr>
              <a:lnSpc>
                <a:spcPct val="100000"/>
              </a:lnSpc>
            </a:pPr>
            <a:r>
              <a:rPr lang="en-AU" sz="2800" b="1" strike="noStrike" spc="-1">
                <a:solidFill>
                  <a:srgbClr val="000000"/>
                </a:solidFill>
                <a:uFill>
                  <a:solidFill>
                    <a:srgbClr val="FFFFFF"/>
                  </a:solidFill>
                </a:uFill>
                <a:latin typeface="Courier New"/>
                <a:ea typeface="ＭＳ Ｐゴシック"/>
              </a:rPr>
              <a:t>mv </a:t>
            </a:r>
            <a:r>
              <a:rPr lang="en-AU" sz="2800" b="0" i="1" strike="noStrike" spc="-1">
                <a:solidFill>
                  <a:srgbClr val="000000"/>
                </a:solidFill>
                <a:uFill>
                  <a:solidFill>
                    <a:srgbClr val="FFFFFF"/>
                  </a:solidFill>
                </a:uFill>
                <a:latin typeface="Courier New"/>
                <a:ea typeface="ＭＳ Ｐゴシック"/>
              </a:rPr>
              <a:t>&lt;from path/file&gt; &lt;to path/file&gt;</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430"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5428235A-54A3-424D-8010-269EAFD36E24}" type="slidenum">
              <a:rPr lang="en-AU" sz="1200" b="0" strike="noStrike" spc="-1">
                <a:solidFill>
                  <a:srgbClr val="8B8B8B"/>
                </a:solidFill>
                <a:uFill>
                  <a:solidFill>
                    <a:srgbClr val="FFFFFF"/>
                  </a:solidFill>
                </a:uFill>
                <a:latin typeface="Arial"/>
                <a:ea typeface="ＭＳ Ｐゴシック"/>
              </a:rPr>
              <a:t>42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532800" y="864720"/>
            <a:ext cx="1438200" cy="398880"/>
          </a:xfrm>
          <a:prstGeom prst="ellipse">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32" name="Picture 15"/>
          <p:cNvPicPr/>
          <p:nvPr/>
        </p:nvPicPr>
        <p:blipFill>
          <a:blip r:embed="rId3"/>
          <a:stretch/>
        </p:blipFill>
        <p:spPr>
          <a:xfrm>
            <a:off x="326160" y="641520"/>
            <a:ext cx="316800" cy="253440"/>
          </a:xfrm>
          <a:prstGeom prst="rect">
            <a:avLst/>
          </a:prstGeom>
          <a:ln>
            <a:noFill/>
          </a:ln>
        </p:spPr>
      </p:pic>
      <p:sp>
        <p:nvSpPr>
          <p:cNvPr id="433" name="CustomShape 2"/>
          <p:cNvSpPr/>
          <p:nvPr/>
        </p:nvSpPr>
        <p:spPr>
          <a:xfrm>
            <a:off x="569520" y="599040"/>
            <a:ext cx="269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pic>
        <p:nvPicPr>
          <p:cNvPr id="434" name="Picture 17"/>
          <p:cNvPicPr/>
          <p:nvPr/>
        </p:nvPicPr>
        <p:blipFill>
          <a:blip r:embed="rId3"/>
          <a:stretch/>
        </p:blipFill>
        <p:spPr>
          <a:xfrm>
            <a:off x="554760" y="937800"/>
            <a:ext cx="316800" cy="253440"/>
          </a:xfrm>
          <a:prstGeom prst="rect">
            <a:avLst/>
          </a:prstGeom>
          <a:ln>
            <a:noFill/>
          </a:ln>
        </p:spPr>
      </p:pic>
      <p:sp>
        <p:nvSpPr>
          <p:cNvPr id="435" name="CustomShape 3"/>
          <p:cNvSpPr/>
          <p:nvPr/>
        </p:nvSpPr>
        <p:spPr>
          <a:xfrm>
            <a:off x="802080" y="895320"/>
            <a:ext cx="10098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experiments</a:t>
            </a:r>
            <a:endParaRPr lang="en-AU" sz="1800" b="0" strike="noStrike" spc="-1">
              <a:solidFill>
                <a:srgbClr val="000000"/>
              </a:solidFill>
              <a:uFill>
                <a:solidFill>
                  <a:srgbClr val="FFFFFF"/>
                </a:solidFill>
              </a:uFill>
              <a:latin typeface="Arial"/>
            </a:endParaRPr>
          </a:p>
        </p:txBody>
      </p:sp>
      <p:pic>
        <p:nvPicPr>
          <p:cNvPr id="436" name="Picture 19"/>
          <p:cNvPicPr/>
          <p:nvPr/>
        </p:nvPicPr>
        <p:blipFill>
          <a:blip r:embed="rId3"/>
          <a:stretch/>
        </p:blipFill>
        <p:spPr>
          <a:xfrm>
            <a:off x="1200960" y="1801800"/>
            <a:ext cx="316800" cy="253440"/>
          </a:xfrm>
          <a:prstGeom prst="rect">
            <a:avLst/>
          </a:prstGeom>
          <a:ln>
            <a:noFill/>
          </a:ln>
        </p:spPr>
      </p:pic>
      <p:sp>
        <p:nvSpPr>
          <p:cNvPr id="437" name="CustomShape 4"/>
          <p:cNvSpPr/>
          <p:nvPr/>
        </p:nvSpPr>
        <p:spPr>
          <a:xfrm>
            <a:off x="1447200" y="175932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pic>
        <p:nvPicPr>
          <p:cNvPr id="438" name="Picture 21"/>
          <p:cNvPicPr/>
          <p:nvPr/>
        </p:nvPicPr>
        <p:blipFill>
          <a:blip r:embed="rId3"/>
          <a:stretch/>
        </p:blipFill>
        <p:spPr>
          <a:xfrm>
            <a:off x="896760" y="1227240"/>
            <a:ext cx="316800" cy="253440"/>
          </a:xfrm>
          <a:prstGeom prst="rect">
            <a:avLst/>
          </a:prstGeom>
          <a:ln>
            <a:noFill/>
          </a:ln>
        </p:spPr>
      </p:pic>
      <p:sp>
        <p:nvSpPr>
          <p:cNvPr id="439" name="CustomShape 5"/>
          <p:cNvSpPr/>
          <p:nvPr/>
        </p:nvSpPr>
        <p:spPr>
          <a:xfrm>
            <a:off x="1145520" y="1184760"/>
            <a:ext cx="1229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one</a:t>
            </a:r>
            <a:endParaRPr lang="en-AU" sz="1800" b="0" strike="noStrike" spc="-1">
              <a:solidFill>
                <a:srgbClr val="000000"/>
              </a:solidFill>
              <a:uFill>
                <a:solidFill>
                  <a:srgbClr val="FFFFFF"/>
                </a:solidFill>
              </a:uFill>
              <a:latin typeface="Arial"/>
            </a:endParaRPr>
          </a:p>
        </p:txBody>
      </p:sp>
      <p:pic>
        <p:nvPicPr>
          <p:cNvPr id="440" name="Picture 23"/>
          <p:cNvPicPr/>
          <p:nvPr/>
        </p:nvPicPr>
        <p:blipFill>
          <a:blip r:embed="rId3"/>
          <a:stretch/>
        </p:blipFill>
        <p:spPr>
          <a:xfrm>
            <a:off x="1200960" y="2661480"/>
            <a:ext cx="316800" cy="253440"/>
          </a:xfrm>
          <a:prstGeom prst="rect">
            <a:avLst/>
          </a:prstGeom>
          <a:ln>
            <a:noFill/>
          </a:ln>
        </p:spPr>
      </p:pic>
      <p:sp>
        <p:nvSpPr>
          <p:cNvPr id="441" name="CustomShape 6"/>
          <p:cNvSpPr/>
          <p:nvPr/>
        </p:nvSpPr>
        <p:spPr>
          <a:xfrm>
            <a:off x="1446840" y="261936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pic>
        <p:nvPicPr>
          <p:cNvPr id="442" name="Picture 25"/>
          <p:cNvPicPr/>
          <p:nvPr/>
        </p:nvPicPr>
        <p:blipFill>
          <a:blip r:embed="rId4"/>
          <a:stretch/>
        </p:blipFill>
        <p:spPr>
          <a:xfrm>
            <a:off x="1238760" y="1474200"/>
            <a:ext cx="215280" cy="291240"/>
          </a:xfrm>
          <a:prstGeom prst="rect">
            <a:avLst/>
          </a:prstGeom>
          <a:ln>
            <a:noFill/>
          </a:ln>
        </p:spPr>
      </p:pic>
      <p:sp>
        <p:nvSpPr>
          <p:cNvPr id="443" name="CustomShape 7"/>
          <p:cNvSpPr/>
          <p:nvPr/>
        </p:nvSpPr>
        <p:spPr>
          <a:xfrm>
            <a:off x="1383840" y="1481760"/>
            <a:ext cx="916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FF0000"/>
                </a:solidFill>
                <a:uFill>
                  <a:solidFill>
                    <a:srgbClr val="FFFFFF"/>
                  </a:solidFill>
                </a:uFill>
                <a:latin typeface="Arial"/>
                <a:ea typeface="ＭＳ Ｐゴシック"/>
              </a:rPr>
              <a:t>description</a:t>
            </a:r>
            <a:endParaRPr lang="en-AU" sz="1800" b="0" strike="noStrike" spc="-1">
              <a:solidFill>
                <a:srgbClr val="000000"/>
              </a:solidFill>
              <a:uFill>
                <a:solidFill>
                  <a:srgbClr val="FFFFFF"/>
                </a:solidFill>
              </a:uFill>
              <a:latin typeface="Arial"/>
            </a:endParaRPr>
          </a:p>
        </p:txBody>
      </p:sp>
      <p:pic>
        <p:nvPicPr>
          <p:cNvPr id="444" name="Picture 27"/>
          <p:cNvPicPr/>
          <p:nvPr/>
        </p:nvPicPr>
        <p:blipFill>
          <a:blip r:embed="rId4"/>
          <a:stretch/>
        </p:blipFill>
        <p:spPr>
          <a:xfrm>
            <a:off x="1543680" y="2048760"/>
            <a:ext cx="215280" cy="291240"/>
          </a:xfrm>
          <a:prstGeom prst="rect">
            <a:avLst/>
          </a:prstGeom>
          <a:ln>
            <a:noFill/>
          </a:ln>
        </p:spPr>
      </p:pic>
      <p:sp>
        <p:nvSpPr>
          <p:cNvPr id="445" name="CustomShape 8"/>
          <p:cNvSpPr/>
          <p:nvPr/>
        </p:nvSpPr>
        <p:spPr>
          <a:xfrm>
            <a:off x="1680840" y="205632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FF0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pic>
        <p:nvPicPr>
          <p:cNvPr id="446" name="Picture 29"/>
          <p:cNvPicPr/>
          <p:nvPr/>
        </p:nvPicPr>
        <p:blipFill>
          <a:blip r:embed="rId4"/>
          <a:stretch/>
        </p:blipFill>
        <p:spPr>
          <a:xfrm>
            <a:off x="1543680" y="2333880"/>
            <a:ext cx="215280" cy="291240"/>
          </a:xfrm>
          <a:prstGeom prst="rect">
            <a:avLst/>
          </a:prstGeom>
          <a:ln>
            <a:noFill/>
          </a:ln>
        </p:spPr>
      </p:pic>
      <p:sp>
        <p:nvSpPr>
          <p:cNvPr id="447" name="CustomShape 9"/>
          <p:cNvSpPr/>
          <p:nvPr/>
        </p:nvSpPr>
        <p:spPr>
          <a:xfrm>
            <a:off x="1681200" y="2341440"/>
            <a:ext cx="653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FF0000"/>
                </a:solidFill>
                <a:uFill>
                  <a:solidFill>
                    <a:srgbClr val="FFFFFF"/>
                  </a:solidFill>
                </a:uFill>
                <a:latin typeface="Arial"/>
                <a:ea typeface="ＭＳ Ｐゴシック"/>
              </a:rPr>
              <a:t>file two</a:t>
            </a:r>
            <a:endParaRPr lang="en-AU" sz="1800" b="0" strike="noStrike" spc="-1">
              <a:solidFill>
                <a:srgbClr val="000000"/>
              </a:solidFill>
              <a:uFill>
                <a:solidFill>
                  <a:srgbClr val="FFFFFF"/>
                </a:solidFill>
              </a:uFill>
              <a:latin typeface="Arial"/>
            </a:endParaRPr>
          </a:p>
        </p:txBody>
      </p:sp>
      <p:pic>
        <p:nvPicPr>
          <p:cNvPr id="448" name="Picture 31"/>
          <p:cNvPicPr/>
          <p:nvPr/>
        </p:nvPicPr>
        <p:blipFill>
          <a:blip r:embed="rId4"/>
          <a:stretch/>
        </p:blipFill>
        <p:spPr>
          <a:xfrm>
            <a:off x="1543680" y="2908440"/>
            <a:ext cx="215280" cy="291240"/>
          </a:xfrm>
          <a:prstGeom prst="rect">
            <a:avLst/>
          </a:prstGeom>
          <a:ln>
            <a:noFill/>
          </a:ln>
        </p:spPr>
      </p:pic>
      <p:sp>
        <p:nvSpPr>
          <p:cNvPr id="449" name="CustomShape 10"/>
          <p:cNvSpPr/>
          <p:nvPr/>
        </p:nvSpPr>
        <p:spPr>
          <a:xfrm>
            <a:off x="1687680" y="291600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80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sp>
        <p:nvSpPr>
          <p:cNvPr id="450" name="CustomShape 11"/>
          <p:cNvSpPr/>
          <p:nvPr/>
        </p:nvSpPr>
        <p:spPr>
          <a:xfrm rot="16200000" flipH="1">
            <a:off x="723240" y="1181880"/>
            <a:ext cx="16164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1" name="CustomShape 12"/>
          <p:cNvSpPr/>
          <p:nvPr/>
        </p:nvSpPr>
        <p:spPr>
          <a:xfrm rot="16200000" flipH="1">
            <a:off x="1076760" y="1459800"/>
            <a:ext cx="13860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2" name="CustomShape 13"/>
          <p:cNvSpPr/>
          <p:nvPr/>
        </p:nvSpPr>
        <p:spPr>
          <a:xfrm rot="16200000" flipH="1">
            <a:off x="903600" y="1632600"/>
            <a:ext cx="4467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3" name="CustomShape 14"/>
          <p:cNvSpPr/>
          <p:nvPr/>
        </p:nvSpPr>
        <p:spPr>
          <a:xfrm rot="16200000" flipH="1">
            <a:off x="473040" y="2062800"/>
            <a:ext cx="130680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4" name="CustomShape 15"/>
          <p:cNvSpPr/>
          <p:nvPr/>
        </p:nvSpPr>
        <p:spPr>
          <a:xfrm rot="16200000" flipH="1">
            <a:off x="1381320" y="203364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5" name="CustomShape 16"/>
          <p:cNvSpPr/>
          <p:nvPr/>
        </p:nvSpPr>
        <p:spPr>
          <a:xfrm rot="16200000" flipH="1">
            <a:off x="1238760" y="2176200"/>
            <a:ext cx="42372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6" name="CustomShape 17"/>
          <p:cNvSpPr/>
          <p:nvPr/>
        </p:nvSpPr>
        <p:spPr>
          <a:xfrm rot="16200000" flipH="1">
            <a:off x="1381320" y="289332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7" name="CustomShape 18"/>
          <p:cNvSpPr/>
          <p:nvPr/>
        </p:nvSpPr>
        <p:spPr>
          <a:xfrm rot="16200000" flipH="1">
            <a:off x="1114920" y="3466080"/>
            <a:ext cx="138600" cy="1825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8" name="CustomShape 19"/>
          <p:cNvSpPr/>
          <p:nvPr/>
        </p:nvSpPr>
        <p:spPr>
          <a:xfrm rot="16200000" flipH="1">
            <a:off x="1276920" y="4182840"/>
            <a:ext cx="42372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59" name="Picture 44"/>
          <p:cNvPicPr/>
          <p:nvPr/>
        </p:nvPicPr>
        <p:blipFill>
          <a:blip r:embed="rId3"/>
          <a:stretch/>
        </p:blipFill>
        <p:spPr>
          <a:xfrm>
            <a:off x="934920" y="3233520"/>
            <a:ext cx="316800" cy="253440"/>
          </a:xfrm>
          <a:prstGeom prst="rect">
            <a:avLst/>
          </a:prstGeom>
          <a:ln>
            <a:noFill/>
          </a:ln>
        </p:spPr>
      </p:pic>
      <p:sp>
        <p:nvSpPr>
          <p:cNvPr id="460" name="CustomShape 20"/>
          <p:cNvSpPr/>
          <p:nvPr/>
        </p:nvSpPr>
        <p:spPr>
          <a:xfrm>
            <a:off x="1183680" y="3191400"/>
            <a:ext cx="1212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experiment two</a:t>
            </a:r>
            <a:endParaRPr lang="en-AU" sz="1800" b="0" strike="noStrike" spc="-1">
              <a:solidFill>
                <a:srgbClr val="000000"/>
              </a:solidFill>
              <a:uFill>
                <a:solidFill>
                  <a:srgbClr val="FFFFFF"/>
                </a:solidFill>
              </a:uFill>
              <a:latin typeface="Arial"/>
            </a:endParaRPr>
          </a:p>
        </p:txBody>
      </p:sp>
      <p:pic>
        <p:nvPicPr>
          <p:cNvPr id="461" name="Picture 46"/>
          <p:cNvPicPr/>
          <p:nvPr/>
        </p:nvPicPr>
        <p:blipFill>
          <a:blip r:embed="rId4"/>
          <a:stretch/>
        </p:blipFill>
        <p:spPr>
          <a:xfrm>
            <a:off x="1276920" y="3480840"/>
            <a:ext cx="215280" cy="291240"/>
          </a:xfrm>
          <a:prstGeom prst="rect">
            <a:avLst/>
          </a:prstGeom>
          <a:ln>
            <a:noFill/>
          </a:ln>
        </p:spPr>
      </p:pic>
      <p:sp>
        <p:nvSpPr>
          <p:cNvPr id="462" name="CustomShape 21"/>
          <p:cNvSpPr/>
          <p:nvPr/>
        </p:nvSpPr>
        <p:spPr>
          <a:xfrm>
            <a:off x="1422000" y="3488400"/>
            <a:ext cx="916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3366FF"/>
                </a:solidFill>
                <a:uFill>
                  <a:solidFill>
                    <a:srgbClr val="FFFFFF"/>
                  </a:solidFill>
                </a:uFill>
                <a:latin typeface="Arial"/>
                <a:ea typeface="ＭＳ Ｐゴシック"/>
              </a:rPr>
              <a:t>description</a:t>
            </a:r>
            <a:endParaRPr lang="en-AU" sz="1800" b="0" strike="noStrike" spc="-1">
              <a:solidFill>
                <a:srgbClr val="000000"/>
              </a:solidFill>
              <a:uFill>
                <a:solidFill>
                  <a:srgbClr val="FFFFFF"/>
                </a:solidFill>
              </a:uFill>
              <a:latin typeface="Arial"/>
            </a:endParaRPr>
          </a:p>
        </p:txBody>
      </p:sp>
      <p:pic>
        <p:nvPicPr>
          <p:cNvPr id="463" name="Picture 48"/>
          <p:cNvPicPr/>
          <p:nvPr/>
        </p:nvPicPr>
        <p:blipFill>
          <a:blip r:embed="rId3"/>
          <a:stretch/>
        </p:blipFill>
        <p:spPr>
          <a:xfrm>
            <a:off x="1239120" y="3808080"/>
            <a:ext cx="316800" cy="253440"/>
          </a:xfrm>
          <a:prstGeom prst="rect">
            <a:avLst/>
          </a:prstGeom>
          <a:ln>
            <a:noFill/>
          </a:ln>
        </p:spPr>
      </p:pic>
      <p:sp>
        <p:nvSpPr>
          <p:cNvPr id="464" name="CustomShape 22"/>
          <p:cNvSpPr/>
          <p:nvPr/>
        </p:nvSpPr>
        <p:spPr>
          <a:xfrm>
            <a:off x="1485360" y="3765960"/>
            <a:ext cx="76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one</a:t>
            </a:r>
            <a:endParaRPr lang="en-AU" sz="1800" b="0" strike="noStrike" spc="-1">
              <a:solidFill>
                <a:srgbClr val="000000"/>
              </a:solidFill>
              <a:uFill>
                <a:solidFill>
                  <a:srgbClr val="FFFFFF"/>
                </a:solidFill>
              </a:uFill>
              <a:latin typeface="Arial"/>
            </a:endParaRPr>
          </a:p>
        </p:txBody>
      </p:sp>
      <p:sp>
        <p:nvSpPr>
          <p:cNvPr id="465" name="CustomShape 23"/>
          <p:cNvSpPr/>
          <p:nvPr/>
        </p:nvSpPr>
        <p:spPr>
          <a:xfrm rot="16200000" flipH="1">
            <a:off x="1419480" y="403992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66" name="Picture 50"/>
          <p:cNvPicPr/>
          <p:nvPr/>
        </p:nvPicPr>
        <p:blipFill>
          <a:blip r:embed="rId4"/>
          <a:stretch/>
        </p:blipFill>
        <p:spPr>
          <a:xfrm>
            <a:off x="1581840" y="4055400"/>
            <a:ext cx="215280" cy="291240"/>
          </a:xfrm>
          <a:prstGeom prst="rect">
            <a:avLst/>
          </a:prstGeom>
          <a:ln>
            <a:noFill/>
          </a:ln>
        </p:spPr>
      </p:pic>
      <p:sp>
        <p:nvSpPr>
          <p:cNvPr id="467" name="CustomShape 24"/>
          <p:cNvSpPr/>
          <p:nvPr/>
        </p:nvSpPr>
        <p:spPr>
          <a:xfrm>
            <a:off x="1756800" y="406296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3366FF"/>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pic>
        <p:nvPicPr>
          <p:cNvPr id="468" name="Picture 52"/>
          <p:cNvPicPr/>
          <p:nvPr/>
        </p:nvPicPr>
        <p:blipFill>
          <a:blip r:embed="rId4"/>
          <a:stretch/>
        </p:blipFill>
        <p:spPr>
          <a:xfrm>
            <a:off x="1581840" y="4340520"/>
            <a:ext cx="215280" cy="291240"/>
          </a:xfrm>
          <a:prstGeom prst="rect">
            <a:avLst/>
          </a:prstGeom>
          <a:ln>
            <a:noFill/>
          </a:ln>
        </p:spPr>
      </p:pic>
      <p:sp>
        <p:nvSpPr>
          <p:cNvPr id="469" name="CustomShape 25"/>
          <p:cNvSpPr/>
          <p:nvPr/>
        </p:nvSpPr>
        <p:spPr>
          <a:xfrm>
            <a:off x="1779480" y="4348080"/>
            <a:ext cx="653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3366FF"/>
                </a:solidFill>
                <a:uFill>
                  <a:solidFill>
                    <a:srgbClr val="FFFFFF"/>
                  </a:solidFill>
                </a:uFill>
                <a:latin typeface="Arial"/>
                <a:ea typeface="ＭＳ Ｐゴシック"/>
              </a:rPr>
              <a:t>file two</a:t>
            </a:r>
            <a:endParaRPr lang="en-AU" sz="1800" b="0" strike="noStrike" spc="-1">
              <a:solidFill>
                <a:srgbClr val="000000"/>
              </a:solidFill>
              <a:uFill>
                <a:solidFill>
                  <a:srgbClr val="FFFFFF"/>
                </a:solidFill>
              </a:uFill>
              <a:latin typeface="Arial"/>
            </a:endParaRPr>
          </a:p>
        </p:txBody>
      </p:sp>
      <p:sp>
        <p:nvSpPr>
          <p:cNvPr id="470" name="CustomShape 26"/>
          <p:cNvSpPr/>
          <p:nvPr/>
        </p:nvSpPr>
        <p:spPr>
          <a:xfrm rot="16200000" flipH="1">
            <a:off x="941760" y="3639240"/>
            <a:ext cx="44676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71" name="Picture 55"/>
          <p:cNvPicPr/>
          <p:nvPr/>
        </p:nvPicPr>
        <p:blipFill>
          <a:blip r:embed="rId3"/>
          <a:stretch/>
        </p:blipFill>
        <p:spPr>
          <a:xfrm>
            <a:off x="1239120" y="4668120"/>
            <a:ext cx="316800" cy="253440"/>
          </a:xfrm>
          <a:prstGeom prst="rect">
            <a:avLst/>
          </a:prstGeom>
          <a:ln>
            <a:noFill/>
          </a:ln>
        </p:spPr>
      </p:pic>
      <p:sp>
        <p:nvSpPr>
          <p:cNvPr id="472" name="CustomShape 27"/>
          <p:cNvSpPr/>
          <p:nvPr/>
        </p:nvSpPr>
        <p:spPr>
          <a:xfrm>
            <a:off x="1485000" y="4625640"/>
            <a:ext cx="7477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step two</a:t>
            </a:r>
            <a:endParaRPr lang="en-AU" sz="1800" b="0" strike="noStrike" spc="-1">
              <a:solidFill>
                <a:srgbClr val="000000"/>
              </a:solidFill>
              <a:uFill>
                <a:solidFill>
                  <a:srgbClr val="FFFFFF"/>
                </a:solidFill>
              </a:uFill>
              <a:latin typeface="Arial"/>
            </a:endParaRPr>
          </a:p>
        </p:txBody>
      </p:sp>
      <p:sp>
        <p:nvSpPr>
          <p:cNvPr id="473" name="CustomShape 28"/>
          <p:cNvSpPr/>
          <p:nvPr/>
        </p:nvSpPr>
        <p:spPr>
          <a:xfrm rot="16200000" flipH="1">
            <a:off x="1419480" y="4899960"/>
            <a:ext cx="138600" cy="18360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474" name="Picture 61"/>
          <p:cNvPicPr/>
          <p:nvPr/>
        </p:nvPicPr>
        <p:blipFill>
          <a:blip r:embed="rId4"/>
          <a:stretch/>
        </p:blipFill>
        <p:spPr>
          <a:xfrm>
            <a:off x="1581840" y="4915080"/>
            <a:ext cx="215280" cy="291240"/>
          </a:xfrm>
          <a:prstGeom prst="rect">
            <a:avLst/>
          </a:prstGeom>
          <a:ln>
            <a:noFill/>
          </a:ln>
        </p:spPr>
      </p:pic>
      <p:sp>
        <p:nvSpPr>
          <p:cNvPr id="475" name="CustomShape 29"/>
          <p:cNvSpPr/>
          <p:nvPr/>
        </p:nvSpPr>
        <p:spPr>
          <a:xfrm>
            <a:off x="1725840" y="4922640"/>
            <a:ext cx="671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FF6600"/>
                </a:solidFill>
                <a:uFill>
                  <a:solidFill>
                    <a:srgbClr val="FFFFFF"/>
                  </a:solidFill>
                </a:uFill>
                <a:latin typeface="Arial"/>
                <a:ea typeface="ＭＳ Ｐゴシック"/>
              </a:rPr>
              <a:t>file one</a:t>
            </a:r>
            <a:endParaRPr lang="en-AU" sz="1800" b="0" strike="noStrike" spc="-1">
              <a:solidFill>
                <a:srgbClr val="000000"/>
              </a:solidFill>
              <a:uFill>
                <a:solidFill>
                  <a:srgbClr val="FFFFFF"/>
                </a:solidFill>
              </a:uFill>
              <a:latin typeface="Arial"/>
            </a:endParaRPr>
          </a:p>
        </p:txBody>
      </p:sp>
      <p:sp>
        <p:nvSpPr>
          <p:cNvPr id="476" name="CustomShape 30"/>
          <p:cNvSpPr/>
          <p:nvPr/>
        </p:nvSpPr>
        <p:spPr>
          <a:xfrm rot="16200000" flipH="1">
            <a:off x="511200" y="4069080"/>
            <a:ext cx="1306800" cy="1447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77" name="CustomShape 31"/>
          <p:cNvSpPr/>
          <p:nvPr/>
        </p:nvSpPr>
        <p:spPr>
          <a:xfrm rot="16200000" flipH="1">
            <a:off x="-261000" y="2166120"/>
            <a:ext cx="2168280" cy="22068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78" name="CustomShape 32"/>
          <p:cNvSpPr/>
          <p:nvPr/>
        </p:nvSpPr>
        <p:spPr>
          <a:xfrm rot="16200000" flipH="1">
            <a:off x="434520" y="945720"/>
            <a:ext cx="168480" cy="6912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79" name="CustomShape 33"/>
          <p:cNvSpPr/>
          <p:nvPr/>
        </p:nvSpPr>
        <p:spPr>
          <a:xfrm>
            <a:off x="2438280" y="68940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0" strike="noStrike" spc="-1">
                <a:solidFill>
                  <a:srgbClr val="000000"/>
                </a:solidFill>
                <a:uFill>
                  <a:solidFill>
                    <a:srgbClr val="FFFFFF"/>
                  </a:solidFill>
                </a:uFill>
                <a:latin typeface="Arial"/>
                <a:ea typeface="ＭＳ Ｐゴシック"/>
              </a:rPr>
              <a:t>What happens when you execute the commands?</a:t>
            </a:r>
            <a:endParaRPr lang="en-AU" sz="1800" b="0" strike="noStrike" spc="-1">
              <a:solidFill>
                <a:srgbClr val="000000"/>
              </a:solidFill>
              <a:uFill>
                <a:solidFill>
                  <a:srgbClr val="FFFFFF"/>
                </a:solidFill>
              </a:uFill>
              <a:latin typeface="Arial"/>
            </a:endParaRPr>
          </a:p>
        </p:txBody>
      </p:sp>
      <p:sp>
        <p:nvSpPr>
          <p:cNvPr id="480" name="CustomShape 34"/>
          <p:cNvSpPr/>
          <p:nvPr/>
        </p:nvSpPr>
        <p:spPr>
          <a:xfrm>
            <a:off x="2673720" y="219492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cd “experiment one”</a:t>
            </a:r>
            <a:endParaRPr lang="en-AU" sz="1800" b="0" strike="noStrike" spc="-1">
              <a:solidFill>
                <a:srgbClr val="000000"/>
              </a:solidFill>
              <a:uFill>
                <a:solidFill>
                  <a:srgbClr val="FFFFFF"/>
                </a:solidFill>
              </a:uFill>
              <a:latin typeface="Arial"/>
            </a:endParaRPr>
          </a:p>
        </p:txBody>
      </p:sp>
      <p:sp>
        <p:nvSpPr>
          <p:cNvPr id="481" name="CustomShape 35"/>
          <p:cNvSpPr/>
          <p:nvPr/>
        </p:nvSpPr>
        <p:spPr>
          <a:xfrm>
            <a:off x="2678040" y="257004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cp “step one/file one” “../experiment two/step two”</a:t>
            </a:r>
            <a:endParaRPr lang="en-AU" sz="1800" b="0" strike="noStrike" spc="-1">
              <a:solidFill>
                <a:srgbClr val="000000"/>
              </a:solidFill>
              <a:uFill>
                <a:solidFill>
                  <a:srgbClr val="FFFFFF"/>
                </a:solidFill>
              </a:uFill>
              <a:latin typeface="Arial"/>
            </a:endParaRPr>
          </a:p>
        </p:txBody>
      </p:sp>
      <p:sp>
        <p:nvSpPr>
          <p:cNvPr id="482" name="CustomShape 36"/>
          <p:cNvSpPr/>
          <p:nvPr/>
        </p:nvSpPr>
        <p:spPr>
          <a:xfrm>
            <a:off x="2678400" y="296280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cp “../experiment two/description” ../other</a:t>
            </a:r>
            <a:endParaRPr lang="en-AU" sz="1800" b="0" strike="noStrike" spc="-1">
              <a:solidFill>
                <a:srgbClr val="000000"/>
              </a:solidFill>
              <a:uFill>
                <a:solidFill>
                  <a:srgbClr val="FFFFFF"/>
                </a:solidFill>
              </a:uFill>
              <a:latin typeface="Arial"/>
            </a:endParaRPr>
          </a:p>
        </p:txBody>
      </p:sp>
      <p:pic>
        <p:nvPicPr>
          <p:cNvPr id="483" name="Picture 68"/>
          <p:cNvPicPr/>
          <p:nvPr/>
        </p:nvPicPr>
        <p:blipFill>
          <a:blip r:embed="rId4"/>
          <a:stretch/>
        </p:blipFill>
        <p:spPr>
          <a:xfrm>
            <a:off x="919800" y="5575320"/>
            <a:ext cx="215280" cy="291240"/>
          </a:xfrm>
          <a:prstGeom prst="rect">
            <a:avLst/>
          </a:prstGeom>
          <a:ln>
            <a:noFill/>
          </a:ln>
        </p:spPr>
      </p:pic>
      <p:sp>
        <p:nvSpPr>
          <p:cNvPr id="484" name="CustomShape 37"/>
          <p:cNvSpPr/>
          <p:nvPr/>
        </p:nvSpPr>
        <p:spPr>
          <a:xfrm>
            <a:off x="1059480" y="5590440"/>
            <a:ext cx="92808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200" b="0" strike="noStrike" spc="-1">
                <a:solidFill>
                  <a:srgbClr val="FF0000"/>
                </a:solidFill>
                <a:uFill>
                  <a:solidFill>
                    <a:srgbClr val="FFFFFF"/>
                  </a:solidFill>
                </a:uFill>
                <a:latin typeface="Arial"/>
                <a:ea typeface="ＭＳ Ｐゴシック"/>
              </a:rPr>
              <a:t>other</a:t>
            </a:r>
            <a:endParaRPr lang="en-AU" sz="1800" b="0" strike="noStrike" spc="-1">
              <a:solidFill>
                <a:srgbClr val="000000"/>
              </a:solidFill>
              <a:uFill>
                <a:solidFill>
                  <a:srgbClr val="FFFFFF"/>
                </a:solidFill>
              </a:uFill>
              <a:latin typeface="Arial"/>
            </a:endParaRPr>
          </a:p>
        </p:txBody>
      </p:sp>
      <p:sp>
        <p:nvSpPr>
          <p:cNvPr id="485" name="CustomShape 38"/>
          <p:cNvSpPr/>
          <p:nvPr/>
        </p:nvSpPr>
        <p:spPr>
          <a:xfrm rot="16200000" flipH="1">
            <a:off x="-1368720" y="3433680"/>
            <a:ext cx="4341960" cy="233280"/>
          </a:xfrm>
          <a:prstGeom prst="bentConnector2">
            <a:avLst/>
          </a:prstGeom>
          <a:noFill/>
          <a:ln>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86" name="CustomShape 39"/>
          <p:cNvSpPr/>
          <p:nvPr/>
        </p:nvSpPr>
        <p:spPr>
          <a:xfrm>
            <a:off x="2678400" y="333000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cd “../experiment two/step one”</a:t>
            </a:r>
            <a:endParaRPr lang="en-AU" sz="1800" b="0" strike="noStrike" spc="-1">
              <a:solidFill>
                <a:srgbClr val="000000"/>
              </a:solidFill>
              <a:uFill>
                <a:solidFill>
                  <a:srgbClr val="FFFFFF"/>
                </a:solidFill>
              </a:uFill>
              <a:latin typeface="Arial"/>
            </a:endParaRPr>
          </a:p>
        </p:txBody>
      </p:sp>
      <p:sp>
        <p:nvSpPr>
          <p:cNvPr id="487" name="CustomShape 40"/>
          <p:cNvSpPr/>
          <p:nvPr/>
        </p:nvSpPr>
        <p:spPr>
          <a:xfrm>
            <a:off x="2699640" y="368208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mv “file one” “../step two”</a:t>
            </a:r>
            <a:endParaRPr lang="en-AU" sz="1800" b="0" strike="noStrike" spc="-1">
              <a:solidFill>
                <a:srgbClr val="000000"/>
              </a:solidFill>
              <a:uFill>
                <a:solidFill>
                  <a:srgbClr val="FFFFFF"/>
                </a:solidFill>
              </a:uFill>
              <a:latin typeface="Arial"/>
            </a:endParaRPr>
          </a:p>
        </p:txBody>
      </p:sp>
      <p:sp>
        <p:nvSpPr>
          <p:cNvPr id="488" name="CustomShape 41"/>
          <p:cNvSpPr/>
          <p:nvPr/>
        </p:nvSpPr>
        <p:spPr>
          <a:xfrm>
            <a:off x="2673720" y="1887120"/>
            <a:ext cx="6933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600" b="1" strike="noStrike" spc="-1">
                <a:solidFill>
                  <a:srgbClr val="000000"/>
                </a:solidFill>
                <a:uFill>
                  <a:solidFill>
                    <a:srgbClr val="FFFFFF"/>
                  </a:solidFill>
                </a:uFill>
                <a:latin typeface="Courier New"/>
                <a:ea typeface="ＭＳ Ｐゴシック"/>
              </a:rPr>
              <a:t>cp “experiment one/description” “experiment two”</a:t>
            </a:r>
            <a:endParaRPr lang="en-AU" sz="1800" b="0" strike="noStrike" spc="-1">
              <a:solidFill>
                <a:srgbClr val="000000"/>
              </a:solidFill>
              <a:uFill>
                <a:solidFill>
                  <a:srgbClr val="FFFFFF"/>
                </a:solidFill>
              </a:uFill>
              <a:latin typeface="Arial"/>
            </a:endParaRPr>
          </a:p>
        </p:txBody>
      </p:sp>
      <p:sp>
        <p:nvSpPr>
          <p:cNvPr id="489" name="CustomShape 42"/>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9D594DF-D278-4A9E-8AF3-598CBC1145D1}" type="slidenum">
              <a:rPr lang="en-AU" sz="1200" b="0" strike="noStrike" spc="-1">
                <a:solidFill>
                  <a:srgbClr val="8B8B8B"/>
                </a:solidFill>
                <a:uFill>
                  <a:solidFill>
                    <a:srgbClr val="FFFFFF"/>
                  </a:solidFill>
                </a:uFill>
                <a:latin typeface="Arial"/>
                <a:ea typeface="ＭＳ Ｐゴシック"/>
              </a:rPr>
              <a:t>43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2(b)</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Moving and Copying Files</a:t>
            </a:r>
            <a:endParaRPr lang="en-AU" sz="1800" b="0" strike="noStrike" spc="-1">
              <a:solidFill>
                <a:srgbClr val="000000"/>
              </a:solidFill>
              <a:uFill>
                <a:solidFill>
                  <a:srgbClr val="FFFFFF"/>
                </a:solidFill>
              </a:uFill>
              <a:latin typeface="Arial"/>
            </a:endParaRPr>
          </a:p>
        </p:txBody>
      </p:sp>
      <p:graphicFrame>
        <p:nvGraphicFramePr>
          <p:cNvPr id="491" name="Table 2"/>
          <p:cNvGraphicFramePr/>
          <p:nvPr/>
        </p:nvGraphicFramePr>
        <p:xfrm>
          <a:off x="152280" y="1783080"/>
          <a:ext cx="8915040" cy="2106360"/>
        </p:xfrm>
        <a:graphic>
          <a:graphicData uri="http://schemas.openxmlformats.org/drawingml/2006/table">
            <a:tbl>
              <a:tblPr/>
              <a:tblGrid>
                <a:gridCol w="2891160"/>
                <a:gridCol w="602388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cp </a:t>
                      </a:r>
                      <a:r>
                        <a:rPr lang="en-AU" sz="1800" b="0" i="1" strike="noStrike" spc="-1">
                          <a:solidFill>
                            <a:srgbClr val="000000"/>
                          </a:solidFill>
                          <a:uFill>
                            <a:solidFill>
                              <a:srgbClr val="FFFFFF"/>
                            </a:solidFill>
                          </a:uFill>
                          <a:latin typeface="Courier New"/>
                        </a:rPr>
                        <a:t>&lt;from&gt; &lt;to&gt;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Copy a file from  </a:t>
                      </a:r>
                      <a:r>
                        <a:rPr lang="en-AU" sz="1800" b="0" i="1" strike="noStrike" spc="-1">
                          <a:solidFill>
                            <a:srgbClr val="000000"/>
                          </a:solidFill>
                          <a:uFill>
                            <a:solidFill>
                              <a:srgbClr val="FFFFFF"/>
                            </a:solidFill>
                          </a:uFill>
                          <a:latin typeface="Courier New"/>
                        </a:rPr>
                        <a:t>&lt;from&gt; </a:t>
                      </a:r>
                      <a:r>
                        <a:rPr lang="en-AU" sz="1800" b="0" strike="noStrike" spc="-1">
                          <a:solidFill>
                            <a:srgbClr val="000000"/>
                          </a:solidFill>
                          <a:uFill>
                            <a:solidFill>
                              <a:srgbClr val="FFFFFF"/>
                            </a:solidFill>
                          </a:uFill>
                          <a:latin typeface="Tahoma"/>
                        </a:rPr>
                        <a:t>to</a:t>
                      </a:r>
                      <a:r>
                        <a:rPr lang="en-AU" sz="1800" b="0" i="1" strike="noStrike" spc="-1">
                          <a:solidFill>
                            <a:srgbClr val="000000"/>
                          </a:solidFill>
                          <a:uFill>
                            <a:solidFill>
                              <a:srgbClr val="FFFFFF"/>
                            </a:solidFill>
                          </a:uFill>
                          <a:latin typeface="Courier New"/>
                        </a:rPr>
                        <a:t> &lt;to&gt;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mv </a:t>
                      </a:r>
                      <a:r>
                        <a:rPr lang="en-AU" sz="1800" b="0" i="1" strike="noStrike" spc="-1">
                          <a:solidFill>
                            <a:srgbClr val="000000"/>
                          </a:solidFill>
                          <a:uFill>
                            <a:solidFill>
                              <a:srgbClr val="FFFFFF"/>
                            </a:solidFill>
                          </a:uFill>
                          <a:latin typeface="Courier New"/>
                        </a:rPr>
                        <a:t>&lt;from&gt; &lt;to&gt;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Copy a file from  </a:t>
                      </a:r>
                      <a:r>
                        <a:rPr lang="en-AU" sz="1800" b="0" i="1" strike="noStrike" spc="-1">
                          <a:solidFill>
                            <a:srgbClr val="000000"/>
                          </a:solidFill>
                          <a:uFill>
                            <a:solidFill>
                              <a:srgbClr val="FFFFFF"/>
                            </a:solidFill>
                          </a:uFill>
                          <a:latin typeface="Courier New"/>
                        </a:rPr>
                        <a:t>&lt;from&gt; </a:t>
                      </a:r>
                      <a:r>
                        <a:rPr lang="en-AU" sz="1800" b="0" strike="noStrike" spc="-1">
                          <a:solidFill>
                            <a:srgbClr val="000000"/>
                          </a:solidFill>
                          <a:uFill>
                            <a:solidFill>
                              <a:srgbClr val="FFFFFF"/>
                            </a:solidFill>
                          </a:uFill>
                          <a:latin typeface="Tahoma"/>
                        </a:rPr>
                        <a:t>to</a:t>
                      </a:r>
                      <a:r>
                        <a:rPr lang="en-AU" sz="1800" b="0" i="1" strike="noStrike" spc="-1">
                          <a:solidFill>
                            <a:srgbClr val="000000"/>
                          </a:solidFill>
                          <a:uFill>
                            <a:solidFill>
                              <a:srgbClr val="FFFFFF"/>
                            </a:solidFill>
                          </a:uFill>
                          <a:latin typeface="Courier New"/>
                        </a:rPr>
                        <a:t> &lt;to&gt;</a:t>
                      </a:r>
                      <a:r>
                        <a:rPr lang="en-AU" sz="1800" b="0" strike="noStrike" spc="-1">
                          <a:solidFill>
                            <a:srgbClr val="000000"/>
                          </a:solidFill>
                          <a:uFill>
                            <a:solidFill>
                              <a:srgbClr val="FFFFFF"/>
                            </a:solidFill>
                          </a:uFill>
                          <a:latin typeface="Tahoma"/>
                        </a:rPr>
                        <a:t> then remove </a:t>
                      </a:r>
                      <a:r>
                        <a:rPr lang="en-AU" sz="1800" b="0" i="1" strike="noStrike" spc="-1">
                          <a:solidFill>
                            <a:srgbClr val="000000"/>
                          </a:solidFill>
                          <a:uFill>
                            <a:solidFill>
                              <a:srgbClr val="FFFFFF"/>
                            </a:solidFill>
                          </a:uFill>
                          <a:latin typeface="Courier New"/>
                        </a:rPr>
                        <a:t>&lt;from&gt;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962280">
                <a:tc>
                  <a:txBody>
                    <a:bodyPr/>
                    <a:lstStyle/>
                    <a:p>
                      <a:pPr>
                        <a:lnSpc>
                          <a:spcPct val="100000"/>
                        </a:lnSpc>
                      </a:pPr>
                      <a:r>
                        <a:rPr lang="en-AU" sz="1800" b="1" strike="noStrike" spc="-1">
                          <a:solidFill>
                            <a:srgbClr val="000000"/>
                          </a:solidFill>
                          <a:uFill>
                            <a:solidFill>
                              <a:srgbClr val="FFFFFF"/>
                            </a:solidFill>
                          </a:uFill>
                          <a:latin typeface="Courier New"/>
                        </a:rPr>
                        <a:t>man cp</a:t>
                      </a: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rPr>
                        <a:t>man mv</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Print the online manual entry for </a:t>
                      </a:r>
                      <a:r>
                        <a:rPr lang="en-AU" sz="1800" b="0" i="1" strike="noStrike" spc="-1">
                          <a:solidFill>
                            <a:srgbClr val="000000"/>
                          </a:solidFill>
                          <a:uFill>
                            <a:solidFill>
                              <a:srgbClr val="FFFFFF"/>
                            </a:solidFill>
                          </a:uFill>
                          <a:latin typeface="Courier New"/>
                        </a:rPr>
                        <a:t>&lt;command name&gt;</a:t>
                      </a:r>
                      <a:r>
                        <a:rPr lang="en-AU" sz="1800" b="0" strike="noStrike" spc="-1">
                          <a:solidFill>
                            <a:srgbClr val="000000"/>
                          </a:solidFill>
                          <a:uFill>
                            <a:solidFill>
                              <a:srgbClr val="FFFFFF"/>
                            </a:solidFill>
                          </a:uFill>
                          <a:latin typeface="Courier New"/>
                        </a:rPr>
                        <a:t>. </a:t>
                      </a:r>
                      <a:r>
                        <a:rPr lang="en-AU" sz="1800" b="0" strike="noStrike" spc="-1">
                          <a:solidFill>
                            <a:srgbClr val="000000"/>
                          </a:solidFill>
                          <a:uFill>
                            <a:solidFill>
                              <a:srgbClr val="FFFFFF"/>
                            </a:solidFill>
                          </a:uFill>
                          <a:latin typeface="Tahoma"/>
                        </a:rPr>
                        <a:t>What happens when you provide more than two arguments to </a:t>
                      </a:r>
                      <a:r>
                        <a:rPr lang="en-AU" sz="1800" b="1" strike="noStrike" spc="-1">
                          <a:solidFill>
                            <a:srgbClr val="000000"/>
                          </a:solidFill>
                          <a:uFill>
                            <a:solidFill>
                              <a:srgbClr val="FFFFFF"/>
                            </a:solidFill>
                          </a:uFill>
                          <a:latin typeface="Courier New"/>
                        </a:rPr>
                        <a:t>cp </a:t>
                      </a:r>
                      <a:r>
                        <a:rPr lang="en-AU" sz="1800" b="0" strike="noStrike" spc="-1">
                          <a:solidFill>
                            <a:srgbClr val="000000"/>
                          </a:solidFill>
                          <a:uFill>
                            <a:solidFill>
                              <a:srgbClr val="FFFFFF"/>
                            </a:solidFill>
                          </a:uFill>
                          <a:latin typeface="Tahoma"/>
                        </a:rPr>
                        <a:t>and </a:t>
                      </a:r>
                      <a:r>
                        <a:rPr lang="en-AU" sz="1800" b="1" strike="noStrike" spc="-1">
                          <a:solidFill>
                            <a:srgbClr val="000000"/>
                          </a:solidFill>
                          <a:uFill>
                            <a:solidFill>
                              <a:srgbClr val="FFFFFF"/>
                            </a:solidFill>
                          </a:uFill>
                          <a:latin typeface="Courier New"/>
                        </a:rPr>
                        <a:t>mv</a:t>
                      </a:r>
                      <a:r>
                        <a:rPr lang="en-AU" sz="1800" b="0" strike="noStrike" spc="-1">
                          <a:solidFill>
                            <a:srgbClr val="000000"/>
                          </a:solidFill>
                          <a:uFill>
                            <a:solidFill>
                              <a:srgbClr val="FFFFFF"/>
                            </a:solidFill>
                          </a:uFill>
                          <a:latin typeface="Tahoma"/>
                        </a:rPr>
                        <a: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92"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D32C652-AC44-46CD-8328-4F15B2C75B7B}" type="slidenum">
              <a:rPr lang="en-AU" sz="1200" b="0" strike="noStrike" spc="-1">
                <a:solidFill>
                  <a:srgbClr val="8B8B8B"/>
                </a:solidFill>
                <a:uFill>
                  <a:solidFill>
                    <a:srgbClr val="FFFFFF"/>
                  </a:solidFill>
                </a:uFill>
                <a:latin typeface="Arial"/>
                <a:ea typeface="ＭＳ Ｐゴシック"/>
              </a:rPr>
              <a:t>44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457200" y="2743200"/>
            <a:ext cx="86860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Unit 3: It’s what’s inside that counts</a:t>
            </a:r>
            <a:endParaRPr lang="en-AU" sz="1800" b="0" strike="noStrike" spc="-1">
              <a:solidFill>
                <a:srgbClr val="000000"/>
              </a:solidFill>
              <a:uFill>
                <a:solidFill>
                  <a:srgbClr val="FFFFFF"/>
                </a:solidFill>
              </a:uFill>
              <a:latin typeface="Arial"/>
            </a:endParaRPr>
          </a:p>
        </p:txBody>
      </p:sp>
      <p:sp>
        <p:nvSpPr>
          <p:cNvPr id="494" name="CustomShape 2"/>
          <p:cNvSpPr/>
          <p:nvPr/>
        </p:nvSpPr>
        <p:spPr>
          <a:xfrm>
            <a:off x="304920" y="4572000"/>
            <a:ext cx="7923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Goals: </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look inside files (even really big ones)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obtain rudimentary information about files</a:t>
            </a:r>
            <a:endParaRPr lang="en-AU" sz="1800" b="0" strike="noStrike" spc="-1">
              <a:solidFill>
                <a:srgbClr val="000000"/>
              </a:solidFill>
              <a:uFill>
                <a:solidFill>
                  <a:srgbClr val="FFFFFF"/>
                </a:solidFill>
              </a:uFill>
              <a:latin typeface="Arial"/>
            </a:endParaRPr>
          </a:p>
        </p:txBody>
      </p:sp>
      <p:sp>
        <p:nvSpPr>
          <p:cNvPr id="495"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576D5968-595F-432A-A51C-FBEEE4D80D3D}" type="slidenum">
              <a:rPr lang="en-AU" sz="1200" b="0" strike="noStrike" spc="-1">
                <a:solidFill>
                  <a:srgbClr val="8B8B8B"/>
                </a:solidFill>
                <a:uFill>
                  <a:solidFill>
                    <a:srgbClr val="FFFFFF"/>
                  </a:solidFill>
                </a:uFill>
                <a:latin typeface="Arial"/>
                <a:ea typeface="ＭＳ Ｐゴシック"/>
              </a:rPr>
              <a:t>45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Looking into files</a:t>
            </a:r>
            <a:endParaRPr lang="en-AU" sz="1800" b="0" strike="noStrike" spc="-1">
              <a:solidFill>
                <a:srgbClr val="000000"/>
              </a:solidFill>
              <a:uFill>
                <a:solidFill>
                  <a:srgbClr val="FFFFFF"/>
                </a:solidFill>
              </a:uFill>
              <a:latin typeface="Arial"/>
            </a:endParaRPr>
          </a:p>
        </p:txBody>
      </p:sp>
      <p:sp>
        <p:nvSpPr>
          <p:cNvPr id="497" name="CustomShape 2"/>
          <p:cNvSpPr/>
          <p:nvPr/>
        </p:nvSpPr>
        <p:spPr>
          <a:xfrm>
            <a:off x="3962520" y="3809880"/>
            <a:ext cx="86860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r>
              <a:rPr lang="en-AU" sz="20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r>
              <a:rPr lang="en-AU" sz="2000" b="0" i="1" strike="noStrike" spc="-1">
                <a:solidFill>
                  <a:srgbClr val="000000"/>
                </a:solidFill>
                <a:uFill>
                  <a:solidFill>
                    <a:srgbClr val="FFFFFF"/>
                  </a:solidFill>
                </a:uFill>
                <a:latin typeface="Courier New"/>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r>
              <a:rPr lang="en-AU" sz="2000" b="0" i="1" strike="noStrike" spc="-1">
                <a:solidFill>
                  <a:srgbClr val="000000"/>
                </a:solidFill>
                <a:uFill>
                  <a:solidFill>
                    <a:srgbClr val="FFFFFF"/>
                  </a:solidFill>
                </a:uFill>
                <a:latin typeface="Courier New"/>
                <a:ea typeface="ＭＳ Ｐゴシック"/>
              </a:rPr>
              <a:t>	</a:t>
            </a:r>
            <a:r>
              <a:rPr lang="en-AU" sz="20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pPr>
            <a:r>
              <a:rPr lang="en-AU" sz="2000" b="0" i="1" strike="noStrike" spc="-1">
                <a:solidFill>
                  <a:srgbClr val="000000"/>
                </a:solidFill>
                <a:uFill>
                  <a:solidFill>
                    <a:srgbClr val="FFFFFF"/>
                  </a:solidFill>
                </a:uFill>
                <a:latin typeface="Courier New"/>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graphicFrame>
        <p:nvGraphicFramePr>
          <p:cNvPr id="498" name="Table 3"/>
          <p:cNvGraphicFramePr/>
          <p:nvPr/>
        </p:nvGraphicFramePr>
        <p:xfrm>
          <a:off x="457200" y="2021760"/>
          <a:ext cx="8457840" cy="3550320"/>
        </p:xfrm>
        <a:graphic>
          <a:graphicData uri="http://schemas.openxmlformats.org/drawingml/2006/table">
            <a:tbl>
              <a:tblPr/>
              <a:tblGrid>
                <a:gridCol w="2590560"/>
                <a:gridCol w="586728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ls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You’ve met before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cat </a:t>
                      </a:r>
                      <a:r>
                        <a:rPr lang="en-AU" sz="1800" b="0" i="1" strike="noStrike" spc="-1">
                          <a:solidFill>
                            <a:srgbClr val="000000"/>
                          </a:solidFill>
                          <a:uFill>
                            <a:solidFill>
                              <a:srgbClr val="FFFFFF"/>
                            </a:solidFill>
                          </a:uFill>
                          <a:latin typeface="Courier New"/>
                        </a:rPr>
                        <a:t>&lt;filename&gt;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Print a file to the terminal (</a:t>
                      </a:r>
                      <a:r>
                        <a:rPr lang="en-AU" sz="1800" b="1" strike="noStrike" spc="-1">
                          <a:solidFill>
                            <a:srgbClr val="000000"/>
                          </a:solidFill>
                          <a:uFill>
                            <a:solidFill>
                              <a:srgbClr val="FFFFFF"/>
                            </a:solidFill>
                          </a:uFill>
                          <a:latin typeface="Tahoma"/>
                        </a:rPr>
                        <a:t>cat</a:t>
                      </a:r>
                      <a:r>
                        <a:rPr lang="en-AU" sz="1800" b="0" strike="noStrike" spc="-1">
                          <a:solidFill>
                            <a:srgbClr val="000000"/>
                          </a:solidFill>
                          <a:uFill>
                            <a:solidFill>
                              <a:srgbClr val="FFFFFF"/>
                            </a:solidFill>
                          </a:uFill>
                          <a:latin typeface="Tahoma"/>
                        </a:rPr>
                        <a:t>enate)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less</a:t>
                      </a:r>
                      <a:r>
                        <a:rPr lang="en-AU" sz="1800" b="0" strike="noStrike" spc="-1">
                          <a:solidFill>
                            <a:srgbClr val="000000"/>
                          </a:solidFill>
                          <a:uFill>
                            <a:solidFill>
                              <a:srgbClr val="FFFFFF"/>
                            </a:solidFill>
                          </a:uFill>
                          <a:latin typeface="Calibri"/>
                        </a:rPr>
                        <a:t> </a:t>
                      </a:r>
                      <a:r>
                        <a:rPr lang="en-AU" sz="1800" b="0" i="1" strike="noStrike" spc="-1">
                          <a:solidFill>
                            <a:srgbClr val="000000"/>
                          </a:solidFill>
                          <a:uFill>
                            <a:solidFill>
                              <a:srgbClr val="FFFFFF"/>
                            </a:solidFill>
                          </a:uFill>
                          <a:latin typeface="Courier New"/>
                        </a:rPr>
                        <a:t>&lt;filename&gt;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Like </a:t>
                      </a:r>
                      <a:r>
                        <a:rPr lang="en-AU" sz="1800" b="1" strike="noStrike" spc="-1">
                          <a:solidFill>
                            <a:srgbClr val="000000"/>
                          </a:solidFill>
                          <a:uFill>
                            <a:solidFill>
                              <a:srgbClr val="FFFFFF"/>
                            </a:solidFill>
                          </a:uFill>
                          <a:latin typeface="Courier New"/>
                        </a:rPr>
                        <a:t>cat</a:t>
                      </a:r>
                      <a:r>
                        <a:rPr lang="en-AU" sz="1800" b="0" strike="noStrike" spc="-1">
                          <a:solidFill>
                            <a:srgbClr val="000000"/>
                          </a:solidFill>
                          <a:uFill>
                            <a:solidFill>
                              <a:srgbClr val="FFFFFF"/>
                            </a:solidFill>
                          </a:uFill>
                          <a:latin typeface="Tahoma"/>
                        </a:rPr>
                        <a:t>, but </a:t>
                      </a:r>
                      <a:r>
                        <a:rPr lang="en-AU" sz="1800" b="1" strike="noStrike" spc="-1">
                          <a:solidFill>
                            <a:srgbClr val="000000"/>
                          </a:solidFill>
                          <a:uFill>
                            <a:solidFill>
                              <a:srgbClr val="FFFFFF"/>
                            </a:solidFill>
                          </a:uFill>
                          <a:latin typeface="Courier New"/>
                        </a:rPr>
                        <a:t>less </a:t>
                      </a:r>
                      <a:r>
                        <a:rPr lang="en-AU" sz="1800" b="0" strike="noStrike" spc="-1">
                          <a:solidFill>
                            <a:srgbClr val="000000"/>
                          </a:solidFill>
                          <a:uFill>
                            <a:solidFill>
                              <a:srgbClr val="FFFFFF"/>
                            </a:solidFill>
                          </a:uFill>
                          <a:latin typeface="Tahoma"/>
                        </a:rPr>
                        <a:t>at a time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head </a:t>
                      </a:r>
                      <a:r>
                        <a:rPr lang="en-AU" sz="1800" b="0" i="1" strike="noStrike" spc="-1">
                          <a:solidFill>
                            <a:srgbClr val="000000"/>
                          </a:solidFill>
                          <a:uFill>
                            <a:solidFill>
                              <a:srgbClr val="FFFFFF"/>
                            </a:solidFill>
                          </a:uFill>
                          <a:latin typeface="Courier New"/>
                        </a:rPr>
                        <a:t>&lt;filename&gt;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Like </a:t>
                      </a:r>
                      <a:r>
                        <a:rPr lang="en-AU" sz="1800" b="1" strike="noStrike" spc="-1">
                          <a:solidFill>
                            <a:srgbClr val="000000"/>
                          </a:solidFill>
                          <a:uFill>
                            <a:solidFill>
                              <a:srgbClr val="FFFFFF"/>
                            </a:solidFill>
                          </a:uFill>
                          <a:latin typeface="Courier New"/>
                        </a:rPr>
                        <a:t>cat</a:t>
                      </a:r>
                      <a:r>
                        <a:rPr lang="en-AU" sz="1800" b="0" strike="noStrike" spc="-1">
                          <a:solidFill>
                            <a:srgbClr val="000000"/>
                          </a:solidFill>
                          <a:uFill>
                            <a:solidFill>
                              <a:srgbClr val="FFFFFF"/>
                            </a:solidFill>
                          </a:uFill>
                          <a:latin typeface="Tahoma"/>
                        </a:rPr>
                        <a:t>, but just the top of the file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tail</a:t>
                      </a:r>
                      <a:r>
                        <a:rPr lang="en-AU" sz="1800" b="0" strike="noStrike" spc="-1">
                          <a:solidFill>
                            <a:srgbClr val="000000"/>
                          </a:solidFill>
                          <a:uFill>
                            <a:solidFill>
                              <a:srgbClr val="FFFFFF"/>
                            </a:solidFill>
                          </a:uFill>
                          <a:latin typeface="Calibri"/>
                        </a:rPr>
                        <a:t>  </a:t>
                      </a:r>
                      <a:r>
                        <a:rPr lang="en-AU" sz="1800" b="0" i="1" strike="noStrike" spc="-1">
                          <a:solidFill>
                            <a:srgbClr val="000000"/>
                          </a:solidFill>
                          <a:uFill>
                            <a:solidFill>
                              <a:srgbClr val="FFFFFF"/>
                            </a:solidFill>
                          </a:uFill>
                          <a:latin typeface="Courier New"/>
                        </a:rPr>
                        <a:t>&lt;filename&gt;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Like </a:t>
                      </a:r>
                      <a:r>
                        <a:rPr lang="en-AU" sz="1800" b="1" strike="noStrike" spc="-1">
                          <a:solidFill>
                            <a:srgbClr val="000000"/>
                          </a:solidFill>
                          <a:uFill>
                            <a:solidFill>
                              <a:srgbClr val="FFFFFF"/>
                            </a:solidFill>
                          </a:uFill>
                          <a:latin typeface="Courier New"/>
                        </a:rPr>
                        <a:t>cat</a:t>
                      </a:r>
                      <a:r>
                        <a:rPr lang="en-AU" sz="1800" b="0" strike="noStrike" spc="-1">
                          <a:solidFill>
                            <a:srgbClr val="000000"/>
                          </a:solidFill>
                          <a:uFill>
                            <a:solidFill>
                              <a:srgbClr val="FFFFFF"/>
                            </a:solidFill>
                          </a:uFill>
                          <a:latin typeface="Tahoma"/>
                        </a:rPr>
                        <a:t>, but just the end of the file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wc	</a:t>
                      </a:r>
                      <a:r>
                        <a:rPr lang="en-AU" sz="1800" b="0" i="1" strike="noStrike" spc="-1">
                          <a:solidFill>
                            <a:srgbClr val="000000"/>
                          </a:solidFill>
                          <a:uFill>
                            <a:solidFill>
                              <a:srgbClr val="FFFFFF"/>
                            </a:solidFill>
                          </a:uFill>
                          <a:latin typeface="Courier New"/>
                        </a:rPr>
                        <a:t>&lt;filename&gt;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1" strike="noStrike" spc="-1">
                          <a:solidFill>
                            <a:srgbClr val="000000"/>
                          </a:solidFill>
                          <a:uFill>
                            <a:solidFill>
                              <a:srgbClr val="FFFFFF"/>
                            </a:solidFill>
                          </a:uFill>
                          <a:latin typeface="Tahoma"/>
                        </a:rPr>
                        <a:t>W</a:t>
                      </a:r>
                      <a:r>
                        <a:rPr lang="en-AU" sz="1800" b="0" strike="noStrike" spc="-1">
                          <a:solidFill>
                            <a:srgbClr val="000000"/>
                          </a:solidFill>
                          <a:uFill>
                            <a:solidFill>
                              <a:srgbClr val="FFFFFF"/>
                            </a:solidFill>
                          </a:uFill>
                          <a:latin typeface="Tahoma"/>
                        </a:rPr>
                        <a:t>ord </a:t>
                      </a:r>
                      <a:r>
                        <a:rPr lang="en-AU" sz="1800" b="1" strike="noStrike" spc="-1">
                          <a:solidFill>
                            <a:srgbClr val="000000"/>
                          </a:solidFill>
                          <a:uFill>
                            <a:solidFill>
                              <a:srgbClr val="FFFFFF"/>
                            </a:solidFill>
                          </a:uFill>
                          <a:latin typeface="Tahoma"/>
                        </a:rPr>
                        <a:t>c</a:t>
                      </a:r>
                      <a:r>
                        <a:rPr lang="en-AU" sz="1800" b="0" strike="noStrike" spc="-1">
                          <a:solidFill>
                            <a:srgbClr val="000000"/>
                          </a:solidFill>
                          <a:uFill>
                            <a:solidFill>
                              <a:srgbClr val="FFFFFF"/>
                            </a:solidFill>
                          </a:uFill>
                          <a:latin typeface="Tahoma"/>
                        </a:rPr>
                        <a:t>ount – count the words in a file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du</a:t>
                      </a:r>
                      <a:r>
                        <a:rPr lang="en-AU" sz="1800" b="0" strike="noStrike" spc="-1">
                          <a:solidFill>
                            <a:srgbClr val="000000"/>
                          </a:solidFill>
                          <a:uFill>
                            <a:solidFill>
                              <a:srgbClr val="FFFFFF"/>
                            </a:solidFill>
                          </a:uFill>
                          <a:latin typeface="Calibri"/>
                        </a:rPr>
                        <a: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1" strike="noStrike" spc="-1">
                          <a:solidFill>
                            <a:srgbClr val="000000"/>
                          </a:solidFill>
                          <a:uFill>
                            <a:solidFill>
                              <a:srgbClr val="FFFFFF"/>
                            </a:solidFill>
                          </a:uFill>
                          <a:latin typeface="Tahoma"/>
                        </a:rPr>
                        <a:t>D</a:t>
                      </a:r>
                      <a:r>
                        <a:rPr lang="en-AU" sz="1800" b="0" strike="noStrike" spc="-1">
                          <a:solidFill>
                            <a:srgbClr val="000000"/>
                          </a:solidFill>
                          <a:uFill>
                            <a:solidFill>
                              <a:srgbClr val="FFFFFF"/>
                            </a:solidFill>
                          </a:uFill>
                          <a:latin typeface="Tahoma"/>
                        </a:rPr>
                        <a:t>isk </a:t>
                      </a:r>
                      <a:r>
                        <a:rPr lang="en-AU" sz="1800" b="1" strike="noStrike" spc="-1">
                          <a:solidFill>
                            <a:srgbClr val="000000"/>
                          </a:solidFill>
                          <a:uFill>
                            <a:solidFill>
                              <a:srgbClr val="FFFFFF"/>
                            </a:solidFill>
                          </a:uFill>
                          <a:latin typeface="Tahoma"/>
                        </a:rPr>
                        <a:t>u</a:t>
                      </a:r>
                      <a:r>
                        <a:rPr lang="en-AU" sz="1800" b="0" strike="noStrike" spc="-1">
                          <a:solidFill>
                            <a:srgbClr val="000000"/>
                          </a:solidFill>
                          <a:uFill>
                            <a:solidFill>
                              <a:srgbClr val="FFFFFF"/>
                            </a:solidFill>
                          </a:uFill>
                          <a:latin typeface="Tahoma"/>
                        </a:rPr>
                        <a:t>sage – how much space is used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99" name="CustomShape 4"/>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086D0483-57A1-4A69-91BD-7836C3749286}" type="slidenum">
              <a:rPr lang="en-AU" sz="1200" b="0" strike="noStrike" spc="-1">
                <a:solidFill>
                  <a:srgbClr val="8B8B8B"/>
                </a:solidFill>
                <a:uFill>
                  <a:solidFill>
                    <a:srgbClr val="FFFFFF"/>
                  </a:solidFill>
                </a:uFill>
                <a:latin typeface="Arial"/>
                <a:ea typeface="ＭＳ Ｐゴシック"/>
              </a:rPr>
              <a:t>46</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457200" y="2743200"/>
            <a:ext cx="86860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Unit 4: It’s all just files</a:t>
            </a:r>
            <a:endParaRPr lang="en-AU" sz="1800" b="0" strike="noStrike" spc="-1">
              <a:solidFill>
                <a:srgbClr val="000000"/>
              </a:solidFill>
              <a:uFill>
                <a:solidFill>
                  <a:srgbClr val="FFFFFF"/>
                </a:solidFill>
              </a:uFill>
              <a:latin typeface="Arial"/>
            </a:endParaRPr>
          </a:p>
        </p:txBody>
      </p:sp>
      <p:sp>
        <p:nvSpPr>
          <p:cNvPr id="501" name="CustomShape 2"/>
          <p:cNvSpPr/>
          <p:nvPr/>
        </p:nvSpPr>
        <p:spPr>
          <a:xfrm>
            <a:off x="304920" y="4572000"/>
            <a:ext cx="79239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Goals: </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save the output of programs into files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chain commands together</a:t>
            </a:r>
            <a:endParaRPr lang="en-AU" sz="1800" b="0" strike="noStrike" spc="-1">
              <a:solidFill>
                <a:srgbClr val="000000"/>
              </a:solidFill>
              <a:uFill>
                <a:solidFill>
                  <a:srgbClr val="FFFFFF"/>
                </a:solidFill>
              </a:uFill>
              <a:latin typeface="Arial"/>
            </a:endParaRPr>
          </a:p>
        </p:txBody>
      </p:sp>
      <p:sp>
        <p:nvSpPr>
          <p:cNvPr id="502"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BFF908D-7D6F-4D62-9A6B-4D5018AE7178}" type="slidenum">
              <a:rPr lang="en-AU" sz="1200" b="0" strike="noStrike" spc="-1">
                <a:solidFill>
                  <a:srgbClr val="8B8B8B"/>
                </a:solidFill>
                <a:uFill>
                  <a:solidFill>
                    <a:srgbClr val="FFFFFF"/>
                  </a:solidFill>
                </a:uFill>
                <a:latin typeface="Arial"/>
                <a:ea typeface="ＭＳ Ｐゴシック"/>
              </a:rPr>
              <a:t>47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3200400" y="2895480"/>
            <a:ext cx="2742480" cy="106596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The program</a:t>
            </a:r>
            <a:endParaRPr lang="en-AU" sz="1800" b="0" strike="noStrike" spc="-1">
              <a:solidFill>
                <a:srgbClr val="000000"/>
              </a:solidFill>
              <a:uFill>
                <a:solidFill>
                  <a:srgbClr val="FFFFFF"/>
                </a:solidFill>
              </a:uFill>
              <a:latin typeface="Arial"/>
            </a:endParaRPr>
          </a:p>
        </p:txBody>
      </p:sp>
      <p:sp>
        <p:nvSpPr>
          <p:cNvPr id="504" name="CustomShape 2"/>
          <p:cNvSpPr/>
          <p:nvPr/>
        </p:nvSpPr>
        <p:spPr>
          <a:xfrm>
            <a:off x="1828800" y="34290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05" name="CustomShape 3"/>
          <p:cNvSpPr/>
          <p:nvPr/>
        </p:nvSpPr>
        <p:spPr>
          <a:xfrm>
            <a:off x="5943600" y="312264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06" name="CustomShape 4"/>
          <p:cNvSpPr/>
          <p:nvPr/>
        </p:nvSpPr>
        <p:spPr>
          <a:xfrm>
            <a:off x="1986120" y="3062880"/>
            <a:ext cx="866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07" name="CustomShape 5"/>
          <p:cNvSpPr/>
          <p:nvPr/>
        </p:nvSpPr>
        <p:spPr>
          <a:xfrm>
            <a:off x="6026400" y="2753280"/>
            <a:ext cx="11196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08" name="CustomShape 6"/>
          <p:cNvSpPr/>
          <p:nvPr/>
        </p:nvSpPr>
        <p:spPr>
          <a:xfrm>
            <a:off x="5943600" y="38016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09" name="CustomShape 7"/>
          <p:cNvSpPr/>
          <p:nvPr/>
        </p:nvSpPr>
        <p:spPr>
          <a:xfrm>
            <a:off x="6026760" y="3432240"/>
            <a:ext cx="1157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sp>
        <p:nvSpPr>
          <p:cNvPr id="510" name="CustomShape 8"/>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26CC7BA2-C1D7-4548-A621-812398FBB323}" type="slidenum">
              <a:rPr lang="en-AU" sz="1200" b="0" strike="noStrike" spc="-1">
                <a:solidFill>
                  <a:srgbClr val="8B8B8B"/>
                </a:solidFill>
                <a:uFill>
                  <a:solidFill>
                    <a:srgbClr val="FFFFFF"/>
                  </a:solidFill>
                </a:uFill>
                <a:latin typeface="Arial"/>
                <a:ea typeface="ＭＳ Ｐゴシック"/>
              </a:rPr>
              <a:t>48</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3200400" y="2895480"/>
            <a:ext cx="2742480" cy="106596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The program</a:t>
            </a:r>
            <a:endParaRPr lang="en-AU" sz="1800" b="0" strike="noStrike" spc="-1">
              <a:solidFill>
                <a:srgbClr val="000000"/>
              </a:solidFill>
              <a:uFill>
                <a:solidFill>
                  <a:srgbClr val="FFFFFF"/>
                </a:solidFill>
              </a:uFill>
              <a:latin typeface="Arial"/>
            </a:endParaRPr>
          </a:p>
        </p:txBody>
      </p:sp>
      <p:sp>
        <p:nvSpPr>
          <p:cNvPr id="512" name="CustomShape 2"/>
          <p:cNvSpPr/>
          <p:nvPr/>
        </p:nvSpPr>
        <p:spPr>
          <a:xfrm>
            <a:off x="1828800" y="34290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13" name="CustomShape 3"/>
          <p:cNvSpPr/>
          <p:nvPr/>
        </p:nvSpPr>
        <p:spPr>
          <a:xfrm>
            <a:off x="5943600" y="312264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14" name="CustomShape 4"/>
          <p:cNvSpPr/>
          <p:nvPr/>
        </p:nvSpPr>
        <p:spPr>
          <a:xfrm>
            <a:off x="1986120" y="3062880"/>
            <a:ext cx="866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15" name="CustomShape 5"/>
          <p:cNvSpPr/>
          <p:nvPr/>
        </p:nvSpPr>
        <p:spPr>
          <a:xfrm>
            <a:off x="6026400" y="2753280"/>
            <a:ext cx="11196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16" name="CustomShape 6"/>
          <p:cNvSpPr/>
          <p:nvPr/>
        </p:nvSpPr>
        <p:spPr>
          <a:xfrm>
            <a:off x="5943600" y="38016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17" name="CustomShape 7"/>
          <p:cNvSpPr/>
          <p:nvPr/>
        </p:nvSpPr>
        <p:spPr>
          <a:xfrm>
            <a:off x="6026760" y="3432240"/>
            <a:ext cx="1157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pic>
        <p:nvPicPr>
          <p:cNvPr id="518" name="Picture 12"/>
          <p:cNvPicPr/>
          <p:nvPr/>
        </p:nvPicPr>
        <p:blipFill>
          <a:blip r:embed="rId3"/>
          <a:stretch/>
        </p:blipFill>
        <p:spPr>
          <a:xfrm rot="16200000">
            <a:off x="-500760" y="2905200"/>
            <a:ext cx="3294360" cy="1054080"/>
          </a:xfrm>
          <a:prstGeom prst="rect">
            <a:avLst/>
          </a:prstGeom>
          <a:ln>
            <a:noFill/>
          </a:ln>
        </p:spPr>
      </p:pic>
      <p:pic>
        <p:nvPicPr>
          <p:cNvPr id="519" name="Picture 13"/>
          <p:cNvPicPr/>
          <p:nvPr/>
        </p:nvPicPr>
        <p:blipFill>
          <a:blip r:embed="rId4"/>
          <a:stretch/>
        </p:blipFill>
        <p:spPr>
          <a:xfrm>
            <a:off x="7315200" y="1720800"/>
            <a:ext cx="1701720" cy="1402560"/>
          </a:xfrm>
          <a:prstGeom prst="rect">
            <a:avLst/>
          </a:prstGeom>
          <a:ln>
            <a:noFill/>
          </a:ln>
        </p:spPr>
      </p:pic>
      <p:pic>
        <p:nvPicPr>
          <p:cNvPr id="520" name="Picture 14"/>
          <p:cNvPicPr/>
          <p:nvPr/>
        </p:nvPicPr>
        <p:blipFill>
          <a:blip r:embed="rId4"/>
          <a:stretch/>
        </p:blipFill>
        <p:spPr>
          <a:xfrm>
            <a:off x="7315200" y="3803040"/>
            <a:ext cx="1701720" cy="1402560"/>
          </a:xfrm>
          <a:prstGeom prst="rect">
            <a:avLst/>
          </a:prstGeom>
          <a:ln>
            <a:noFill/>
          </a:ln>
        </p:spPr>
      </p:pic>
      <p:sp>
        <p:nvSpPr>
          <p:cNvPr id="521" name="CustomShape 8"/>
          <p:cNvSpPr/>
          <p:nvPr/>
        </p:nvSpPr>
        <p:spPr>
          <a:xfrm>
            <a:off x="4001040" y="5021640"/>
            <a:ext cx="1140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command</a:t>
            </a:r>
            <a:endParaRPr lang="en-AU" sz="1800" b="0" strike="noStrike" spc="-1">
              <a:solidFill>
                <a:srgbClr val="000000"/>
              </a:solidFill>
              <a:uFill>
                <a:solidFill>
                  <a:srgbClr val="FFFFFF"/>
                </a:solidFill>
              </a:uFill>
              <a:latin typeface="Arial"/>
            </a:endParaRPr>
          </a:p>
        </p:txBody>
      </p:sp>
      <p:sp>
        <p:nvSpPr>
          <p:cNvPr id="522" name="CustomShape 9"/>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64E6D38A-E8F5-4956-BFF2-F7E07760282A}" type="slidenum">
              <a:rPr lang="en-AU" sz="1200" b="0" strike="noStrike" spc="-1">
                <a:solidFill>
                  <a:srgbClr val="8B8B8B"/>
                </a:solidFill>
                <a:uFill>
                  <a:solidFill>
                    <a:srgbClr val="FFFFFF"/>
                  </a:solidFill>
                </a:uFill>
                <a:latin typeface="Arial"/>
                <a:ea typeface="ＭＳ Ｐゴシック"/>
              </a:rPr>
              <a:t>49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Tahoma"/>
              </a:rPr>
              <a:t>Install software</a:t>
            </a:r>
            <a:endParaRPr lang="en-AU" sz="1800" b="0" strike="noStrike" spc="-1">
              <a:solidFill>
                <a:srgbClr val="000000"/>
              </a:solidFill>
              <a:uFill>
                <a:solidFill>
                  <a:srgbClr val="FFFFFF"/>
                </a:solidFill>
              </a:uFill>
              <a:latin typeface="Arial"/>
            </a:endParaRPr>
          </a:p>
        </p:txBody>
      </p:sp>
      <p:sp>
        <p:nvSpPr>
          <p:cNvPr id="119"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45000"/>
          <a:lstStyle/>
          <a:p>
            <a:pPr>
              <a:lnSpc>
                <a:spcPct val="100000"/>
              </a:lnSpc>
            </a:pPr>
            <a:r>
              <a:rPr lang="en-AU" sz="2800" b="0" strike="noStrike" spc="-1">
                <a:solidFill>
                  <a:srgbClr val="000000"/>
                </a:solidFill>
                <a:uFill>
                  <a:solidFill>
                    <a:srgbClr val="FFFFFF"/>
                  </a:solidFill>
                </a:uFill>
                <a:latin typeface="Tahoma"/>
                <a:ea typeface="Tahoma"/>
              </a:rPr>
              <a:t>If you use Windows: use your web browser to download Putty and PuttySCP from: </a:t>
            </a:r>
            <a:endParaRPr lang="en-AU" sz="1800" b="0" strike="noStrike" spc="-1">
              <a:solidFill>
                <a:srgbClr val="000000"/>
              </a:solidFill>
              <a:uFill>
                <a:solidFill>
                  <a:srgbClr val="FFFFFF"/>
                </a:solidFill>
              </a:uFill>
              <a:latin typeface="Arial"/>
            </a:endParaRPr>
          </a:p>
          <a:p>
            <a:pPr>
              <a:lnSpc>
                <a:spcPct val="100000"/>
              </a:lnSpc>
            </a:pPr>
            <a:r>
              <a:rPr lang="en-AU" sz="2800" b="0" u="sng" strike="noStrike" spc="-1">
                <a:solidFill>
                  <a:srgbClr val="0000FF"/>
                </a:solidFill>
                <a:uFill>
                  <a:solidFill>
                    <a:srgbClr val="FFFFFF"/>
                  </a:solidFill>
                </a:uFill>
                <a:latin typeface="Tahoma"/>
                <a:ea typeface="Tahoma"/>
                <a:hlinkClick r:id="rId3"/>
              </a:rPr>
              <a:t>http</a:t>
            </a:r>
            <a:r>
              <a:rPr lang="en-AU" sz="2800" b="0" u="sng" strike="noStrike" spc="-1">
                <a:solidFill>
                  <a:srgbClr val="0000FF"/>
                </a:solidFill>
                <a:uFill>
                  <a:solidFill>
                    <a:srgbClr val="FFFFFF"/>
                  </a:solidFill>
                </a:uFill>
                <a:latin typeface="Tahoma"/>
                <a:ea typeface="Tahoma"/>
                <a:hlinkClick r:id="rId3"/>
              </a:rPr>
              <a:t>://www.putty.org</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2800" b="0" strike="noStrike" spc="-1">
                <a:solidFill>
                  <a:srgbClr val="000000"/>
                </a:solidFill>
                <a:uFill>
                  <a:solidFill>
                    <a:srgbClr val="FFFFFF"/>
                  </a:solidFill>
                </a:uFill>
                <a:latin typeface="Tahoma"/>
                <a:ea typeface="Tahoma"/>
              </a:rPr>
              <a:t>Download Filezilla from the web for Windows and Mac.</a:t>
            </a:r>
            <a:endParaRPr lang="en-AU" sz="1800" b="0" strike="noStrike" spc="-1">
              <a:solidFill>
                <a:srgbClr val="000000"/>
              </a:solidFill>
              <a:uFill>
                <a:solidFill>
                  <a:srgbClr val="FFFFFF"/>
                </a:solidFill>
              </a:uFill>
              <a:latin typeface="Arial"/>
            </a:endParaRPr>
          </a:p>
          <a:p>
            <a:pPr>
              <a:lnSpc>
                <a:spcPct val="100000"/>
              </a:lnSpc>
            </a:pPr>
            <a:r>
              <a:rPr lang="en-AU" sz="2800" b="0" u="sng" strike="noStrike" spc="-1">
                <a:solidFill>
                  <a:srgbClr val="0000FF"/>
                </a:solidFill>
                <a:uFill>
                  <a:solidFill>
                    <a:srgbClr val="FFFFFF"/>
                  </a:solidFill>
                </a:uFill>
                <a:latin typeface="Tahoma"/>
                <a:ea typeface="Tahoma"/>
                <a:hlinkClick r:id="rId4"/>
              </a:rPr>
              <a:t>https://filezilla-project.org</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20"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620CE966-8A17-4533-BF52-D39888126BA5}" type="slidenum">
              <a:rPr lang="en-AU" sz="1200" b="0" strike="noStrike" spc="-1">
                <a:solidFill>
                  <a:srgbClr val="8B8B8B"/>
                </a:solidFill>
                <a:uFill>
                  <a:solidFill>
                    <a:srgbClr val="FFFFFF"/>
                  </a:solidFill>
                </a:uFill>
                <a:latin typeface="Arial"/>
                <a:ea typeface="ＭＳ Ｐゴシック"/>
              </a:rPr>
              <a:t>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Redirect OUTPUT elsewhere…</a:t>
            </a:r>
            <a:endParaRPr lang="en-AU" sz="1800" b="0" strike="noStrike" spc="-1">
              <a:solidFill>
                <a:srgbClr val="000000"/>
              </a:solidFill>
              <a:uFill>
                <a:solidFill>
                  <a:srgbClr val="FFFFFF"/>
                </a:solidFill>
              </a:uFill>
              <a:latin typeface="Arial"/>
            </a:endParaRPr>
          </a:p>
        </p:txBody>
      </p:sp>
      <p:sp>
        <p:nvSpPr>
          <p:cNvPr id="524" name="CustomShape 2"/>
          <p:cNvSpPr/>
          <p:nvPr/>
        </p:nvSpPr>
        <p:spPr>
          <a:xfrm>
            <a:off x="3200400" y="3556440"/>
            <a:ext cx="2742480" cy="106596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The program</a:t>
            </a:r>
            <a:endParaRPr lang="en-AU" sz="1800" b="0" strike="noStrike" spc="-1">
              <a:solidFill>
                <a:srgbClr val="000000"/>
              </a:solidFill>
              <a:uFill>
                <a:solidFill>
                  <a:srgbClr val="FFFFFF"/>
                </a:solidFill>
              </a:uFill>
              <a:latin typeface="Arial"/>
            </a:endParaRPr>
          </a:p>
        </p:txBody>
      </p:sp>
      <p:sp>
        <p:nvSpPr>
          <p:cNvPr id="525" name="CustomShape 3"/>
          <p:cNvSpPr/>
          <p:nvPr/>
        </p:nvSpPr>
        <p:spPr>
          <a:xfrm>
            <a:off x="1828800" y="408996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6" name="CustomShape 4"/>
          <p:cNvSpPr/>
          <p:nvPr/>
        </p:nvSpPr>
        <p:spPr>
          <a:xfrm>
            <a:off x="5943600" y="37836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7" name="CustomShape 5"/>
          <p:cNvSpPr/>
          <p:nvPr/>
        </p:nvSpPr>
        <p:spPr>
          <a:xfrm>
            <a:off x="1986120" y="3723840"/>
            <a:ext cx="866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28" name="CustomShape 6"/>
          <p:cNvSpPr/>
          <p:nvPr/>
        </p:nvSpPr>
        <p:spPr>
          <a:xfrm>
            <a:off x="6026400" y="3414240"/>
            <a:ext cx="11196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29" name="CustomShape 7"/>
          <p:cNvSpPr/>
          <p:nvPr/>
        </p:nvSpPr>
        <p:spPr>
          <a:xfrm>
            <a:off x="5943600" y="446256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30" name="CustomShape 8"/>
          <p:cNvSpPr/>
          <p:nvPr/>
        </p:nvSpPr>
        <p:spPr>
          <a:xfrm>
            <a:off x="6026760" y="4093200"/>
            <a:ext cx="1157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pic>
        <p:nvPicPr>
          <p:cNvPr id="531" name="Picture 11"/>
          <p:cNvPicPr/>
          <p:nvPr/>
        </p:nvPicPr>
        <p:blipFill>
          <a:blip r:embed="rId3"/>
          <a:stretch/>
        </p:blipFill>
        <p:spPr>
          <a:xfrm rot="16200000">
            <a:off x="-500760" y="3566160"/>
            <a:ext cx="3294360" cy="1054080"/>
          </a:xfrm>
          <a:prstGeom prst="rect">
            <a:avLst/>
          </a:prstGeom>
          <a:ln>
            <a:noFill/>
          </a:ln>
        </p:spPr>
      </p:pic>
      <p:pic>
        <p:nvPicPr>
          <p:cNvPr id="532" name="Picture 13"/>
          <p:cNvPicPr/>
          <p:nvPr/>
        </p:nvPicPr>
        <p:blipFill>
          <a:blip r:embed="rId4"/>
          <a:stretch/>
        </p:blipFill>
        <p:spPr>
          <a:xfrm>
            <a:off x="7315200" y="4464000"/>
            <a:ext cx="1701720" cy="1402560"/>
          </a:xfrm>
          <a:prstGeom prst="rect">
            <a:avLst/>
          </a:prstGeom>
          <a:ln>
            <a:noFill/>
          </a:ln>
        </p:spPr>
      </p:pic>
      <p:sp>
        <p:nvSpPr>
          <p:cNvPr id="533" name="CustomShape 9"/>
          <p:cNvSpPr/>
          <p:nvPr/>
        </p:nvSpPr>
        <p:spPr>
          <a:xfrm>
            <a:off x="3141360" y="5555880"/>
            <a:ext cx="2786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 command &gt; filename</a:t>
            </a:r>
            <a:endParaRPr lang="en-AU" sz="1800" b="0" strike="noStrike" spc="-1">
              <a:solidFill>
                <a:srgbClr val="000000"/>
              </a:solidFill>
              <a:uFill>
                <a:solidFill>
                  <a:srgbClr val="FFFFFF"/>
                </a:solidFill>
              </a:uFill>
              <a:latin typeface="Arial"/>
            </a:endParaRPr>
          </a:p>
        </p:txBody>
      </p:sp>
      <p:pic>
        <p:nvPicPr>
          <p:cNvPr id="534" name="Picture 15"/>
          <p:cNvPicPr/>
          <p:nvPr/>
        </p:nvPicPr>
        <p:blipFill>
          <a:blip r:embed="rId5"/>
          <a:stretch/>
        </p:blipFill>
        <p:spPr>
          <a:xfrm>
            <a:off x="7315200" y="2518920"/>
            <a:ext cx="1370880" cy="1789920"/>
          </a:xfrm>
          <a:prstGeom prst="rect">
            <a:avLst/>
          </a:prstGeom>
          <a:ln>
            <a:noFill/>
          </a:ln>
        </p:spPr>
      </p:pic>
      <p:sp>
        <p:nvSpPr>
          <p:cNvPr id="535" name="CustomShape 10"/>
          <p:cNvSpPr/>
          <p:nvPr/>
        </p:nvSpPr>
        <p:spPr>
          <a:xfrm>
            <a:off x="4195440" y="1918800"/>
            <a:ext cx="714240" cy="1187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7200" b="0" strike="noStrike" spc="-1">
                <a:solidFill>
                  <a:srgbClr val="000000"/>
                </a:solidFill>
                <a:uFill>
                  <a:solidFill>
                    <a:srgbClr val="FFFFFF"/>
                  </a:solidFill>
                </a:uFill>
                <a:latin typeface="Arial"/>
                <a:ea typeface="ＭＳ Ｐゴシック"/>
              </a:rPr>
              <a:t>&gt;</a:t>
            </a:r>
            <a:endParaRPr lang="en-AU" sz="1800" b="0" strike="noStrike" spc="-1">
              <a:solidFill>
                <a:srgbClr val="000000"/>
              </a:solidFill>
              <a:uFill>
                <a:solidFill>
                  <a:srgbClr val="FFFFFF"/>
                </a:solidFill>
              </a:uFill>
              <a:latin typeface="Arial"/>
            </a:endParaRPr>
          </a:p>
        </p:txBody>
      </p:sp>
      <p:sp>
        <p:nvSpPr>
          <p:cNvPr id="536" name="CustomShape 11"/>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028FD08-73E4-4745-A4AC-4479153683A0}" type="slidenum">
              <a:rPr lang="en-AU" sz="1200" b="0" strike="noStrike" spc="-1">
                <a:solidFill>
                  <a:srgbClr val="8B8B8B"/>
                </a:solidFill>
                <a:uFill>
                  <a:solidFill>
                    <a:srgbClr val="FFFFFF"/>
                  </a:solidFill>
                </a:uFill>
                <a:latin typeface="Arial"/>
                <a:ea typeface="ＭＳ Ｐゴシック"/>
              </a:rPr>
              <a:t>50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Append OUTPUT elsewhere…</a:t>
            </a:r>
            <a:endParaRPr lang="en-AU" sz="1800" b="0" strike="noStrike" spc="-1">
              <a:solidFill>
                <a:srgbClr val="000000"/>
              </a:solidFill>
              <a:uFill>
                <a:solidFill>
                  <a:srgbClr val="FFFFFF"/>
                </a:solidFill>
              </a:uFill>
              <a:latin typeface="Arial"/>
            </a:endParaRPr>
          </a:p>
        </p:txBody>
      </p:sp>
      <p:sp>
        <p:nvSpPr>
          <p:cNvPr id="538" name="CustomShape 2"/>
          <p:cNvSpPr/>
          <p:nvPr/>
        </p:nvSpPr>
        <p:spPr>
          <a:xfrm>
            <a:off x="3200400" y="3556440"/>
            <a:ext cx="2742480" cy="106596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The program</a:t>
            </a:r>
            <a:endParaRPr lang="en-AU" sz="1800" b="0" strike="noStrike" spc="-1">
              <a:solidFill>
                <a:srgbClr val="000000"/>
              </a:solidFill>
              <a:uFill>
                <a:solidFill>
                  <a:srgbClr val="FFFFFF"/>
                </a:solidFill>
              </a:uFill>
              <a:latin typeface="Arial"/>
            </a:endParaRPr>
          </a:p>
        </p:txBody>
      </p:sp>
      <p:sp>
        <p:nvSpPr>
          <p:cNvPr id="539" name="CustomShape 3"/>
          <p:cNvSpPr/>
          <p:nvPr/>
        </p:nvSpPr>
        <p:spPr>
          <a:xfrm>
            <a:off x="1828800" y="408996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40" name="CustomShape 4"/>
          <p:cNvSpPr/>
          <p:nvPr/>
        </p:nvSpPr>
        <p:spPr>
          <a:xfrm>
            <a:off x="5943600" y="378360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41" name="CustomShape 5"/>
          <p:cNvSpPr/>
          <p:nvPr/>
        </p:nvSpPr>
        <p:spPr>
          <a:xfrm>
            <a:off x="1986120" y="3723840"/>
            <a:ext cx="866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42" name="CustomShape 6"/>
          <p:cNvSpPr/>
          <p:nvPr/>
        </p:nvSpPr>
        <p:spPr>
          <a:xfrm>
            <a:off x="6026400" y="3414240"/>
            <a:ext cx="11196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43" name="CustomShape 7"/>
          <p:cNvSpPr/>
          <p:nvPr/>
        </p:nvSpPr>
        <p:spPr>
          <a:xfrm>
            <a:off x="5943600" y="4462560"/>
            <a:ext cx="1370880" cy="7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44" name="CustomShape 8"/>
          <p:cNvSpPr/>
          <p:nvPr/>
        </p:nvSpPr>
        <p:spPr>
          <a:xfrm>
            <a:off x="6026760" y="4093200"/>
            <a:ext cx="1157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pic>
        <p:nvPicPr>
          <p:cNvPr id="545" name="Picture 11"/>
          <p:cNvPicPr/>
          <p:nvPr/>
        </p:nvPicPr>
        <p:blipFill>
          <a:blip r:embed="rId3"/>
          <a:stretch/>
        </p:blipFill>
        <p:spPr>
          <a:xfrm rot="16200000">
            <a:off x="-500760" y="3566160"/>
            <a:ext cx="3294360" cy="1054080"/>
          </a:xfrm>
          <a:prstGeom prst="rect">
            <a:avLst/>
          </a:prstGeom>
          <a:ln>
            <a:noFill/>
          </a:ln>
        </p:spPr>
      </p:pic>
      <p:pic>
        <p:nvPicPr>
          <p:cNvPr id="546" name="Picture 13"/>
          <p:cNvPicPr/>
          <p:nvPr/>
        </p:nvPicPr>
        <p:blipFill>
          <a:blip r:embed="rId4"/>
          <a:stretch/>
        </p:blipFill>
        <p:spPr>
          <a:xfrm>
            <a:off x="7315200" y="4464000"/>
            <a:ext cx="1701720" cy="1402560"/>
          </a:xfrm>
          <a:prstGeom prst="rect">
            <a:avLst/>
          </a:prstGeom>
          <a:ln>
            <a:noFill/>
          </a:ln>
        </p:spPr>
      </p:pic>
      <p:sp>
        <p:nvSpPr>
          <p:cNvPr id="547" name="CustomShape 9"/>
          <p:cNvSpPr/>
          <p:nvPr/>
        </p:nvSpPr>
        <p:spPr>
          <a:xfrm>
            <a:off x="3217680" y="5165640"/>
            <a:ext cx="2786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uFill>
                  <a:solidFill>
                    <a:srgbClr val="FFFFFF"/>
                  </a:solidFill>
                </a:uFill>
                <a:latin typeface="Courier New"/>
                <a:ea typeface="ＭＳ Ｐゴシック"/>
              </a:rPr>
              <a:t>command &gt;&gt; filename</a:t>
            </a:r>
            <a:endParaRPr lang="en-AU" sz="1800" b="0" strike="noStrike" spc="-1">
              <a:solidFill>
                <a:srgbClr val="000000"/>
              </a:solidFill>
              <a:uFill>
                <a:solidFill>
                  <a:srgbClr val="FFFFFF"/>
                </a:solidFill>
              </a:uFill>
              <a:latin typeface="Arial"/>
            </a:endParaRPr>
          </a:p>
        </p:txBody>
      </p:sp>
      <p:pic>
        <p:nvPicPr>
          <p:cNvPr id="548" name="Picture 15"/>
          <p:cNvPicPr/>
          <p:nvPr/>
        </p:nvPicPr>
        <p:blipFill>
          <a:blip r:embed="rId5"/>
          <a:stretch/>
        </p:blipFill>
        <p:spPr>
          <a:xfrm>
            <a:off x="7315200" y="2518920"/>
            <a:ext cx="1370880" cy="1789920"/>
          </a:xfrm>
          <a:prstGeom prst="rect">
            <a:avLst/>
          </a:prstGeom>
          <a:ln>
            <a:noFill/>
          </a:ln>
        </p:spPr>
      </p:pic>
      <p:sp>
        <p:nvSpPr>
          <p:cNvPr id="549" name="CustomShape 10"/>
          <p:cNvSpPr/>
          <p:nvPr/>
        </p:nvSpPr>
        <p:spPr>
          <a:xfrm>
            <a:off x="3987360" y="1845360"/>
            <a:ext cx="1247400" cy="1187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7200" b="0" strike="noStrike" spc="-1">
                <a:solidFill>
                  <a:srgbClr val="000000"/>
                </a:solidFill>
                <a:uFill>
                  <a:solidFill>
                    <a:srgbClr val="FFFFFF"/>
                  </a:solidFill>
                </a:uFill>
                <a:latin typeface="Arial"/>
                <a:ea typeface="ＭＳ Ｐゴシック"/>
              </a:rPr>
              <a:t>&gt;&gt;</a:t>
            </a:r>
            <a:endParaRPr lang="en-AU" sz="1800" b="0" strike="noStrike" spc="-1">
              <a:solidFill>
                <a:srgbClr val="000000"/>
              </a:solidFill>
              <a:uFill>
                <a:solidFill>
                  <a:srgbClr val="FFFFFF"/>
                </a:solidFill>
              </a:uFill>
              <a:latin typeface="Arial"/>
            </a:endParaRPr>
          </a:p>
        </p:txBody>
      </p:sp>
      <p:sp>
        <p:nvSpPr>
          <p:cNvPr id="550" name="CustomShape 11"/>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B4249A2-DDA4-443E-A7E7-D5B47DECF2EB}" type="slidenum">
              <a:rPr lang="en-AU" sz="1200" b="0" strike="noStrike" spc="-1">
                <a:solidFill>
                  <a:srgbClr val="8B8B8B"/>
                </a:solidFill>
                <a:uFill>
                  <a:solidFill>
                    <a:srgbClr val="FFFFFF"/>
                  </a:solidFill>
                </a:uFill>
                <a:latin typeface="Arial"/>
                <a:ea typeface="ＭＳ Ｐゴシック"/>
              </a:rPr>
              <a:t>51</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Pipe OUTPUT to a command…</a:t>
            </a:r>
            <a:endParaRPr lang="en-AU" sz="1800" b="0" strike="noStrike" spc="-1">
              <a:solidFill>
                <a:srgbClr val="000000"/>
              </a:solidFill>
              <a:uFill>
                <a:solidFill>
                  <a:srgbClr val="FFFFFF"/>
                </a:solidFill>
              </a:uFill>
              <a:latin typeface="Arial"/>
            </a:endParaRPr>
          </a:p>
        </p:txBody>
      </p:sp>
      <p:sp>
        <p:nvSpPr>
          <p:cNvPr id="552" name="CustomShape 2"/>
          <p:cNvSpPr/>
          <p:nvPr/>
        </p:nvSpPr>
        <p:spPr>
          <a:xfrm>
            <a:off x="1981080" y="3666240"/>
            <a:ext cx="1675800" cy="90504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The program</a:t>
            </a:r>
            <a:endParaRPr lang="en-AU" sz="1800" b="0" strike="noStrike" spc="-1">
              <a:solidFill>
                <a:srgbClr val="000000"/>
              </a:solidFill>
              <a:uFill>
                <a:solidFill>
                  <a:srgbClr val="FFFFFF"/>
                </a:solidFill>
              </a:uFill>
              <a:latin typeface="Arial"/>
            </a:endParaRPr>
          </a:p>
        </p:txBody>
      </p:sp>
      <p:sp>
        <p:nvSpPr>
          <p:cNvPr id="553" name="CustomShape 3"/>
          <p:cNvSpPr/>
          <p:nvPr/>
        </p:nvSpPr>
        <p:spPr>
          <a:xfrm>
            <a:off x="1219320" y="396252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54" name="CustomShape 4"/>
          <p:cNvSpPr/>
          <p:nvPr/>
        </p:nvSpPr>
        <p:spPr>
          <a:xfrm>
            <a:off x="1147320" y="3657600"/>
            <a:ext cx="636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55" name="CustomShape 5"/>
          <p:cNvSpPr/>
          <p:nvPr/>
        </p:nvSpPr>
        <p:spPr>
          <a:xfrm>
            <a:off x="3610800" y="3657600"/>
            <a:ext cx="805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56" name="CustomShape 6"/>
          <p:cNvSpPr/>
          <p:nvPr/>
        </p:nvSpPr>
        <p:spPr>
          <a:xfrm>
            <a:off x="3662280" y="4202640"/>
            <a:ext cx="8316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pic>
        <p:nvPicPr>
          <p:cNvPr id="557" name="Picture 11"/>
          <p:cNvPicPr/>
          <p:nvPr/>
        </p:nvPicPr>
        <p:blipFill>
          <a:blip r:embed="rId3"/>
          <a:stretch/>
        </p:blipFill>
        <p:spPr>
          <a:xfrm rot="16200000">
            <a:off x="-1043280" y="3566160"/>
            <a:ext cx="3294360" cy="1054080"/>
          </a:xfrm>
          <a:prstGeom prst="rect">
            <a:avLst/>
          </a:prstGeom>
          <a:ln>
            <a:noFill/>
          </a:ln>
        </p:spPr>
      </p:pic>
      <p:pic>
        <p:nvPicPr>
          <p:cNvPr id="558" name="Picture 13"/>
          <p:cNvPicPr/>
          <p:nvPr/>
        </p:nvPicPr>
        <p:blipFill>
          <a:blip r:embed="rId4"/>
          <a:stretch/>
        </p:blipFill>
        <p:spPr>
          <a:xfrm>
            <a:off x="4495680" y="4479840"/>
            <a:ext cx="1035720" cy="853560"/>
          </a:xfrm>
          <a:prstGeom prst="rect">
            <a:avLst/>
          </a:prstGeom>
          <a:ln>
            <a:noFill/>
          </a:ln>
        </p:spPr>
      </p:pic>
      <p:sp>
        <p:nvSpPr>
          <p:cNvPr id="559" name="CustomShape 7"/>
          <p:cNvSpPr/>
          <p:nvPr/>
        </p:nvSpPr>
        <p:spPr>
          <a:xfrm>
            <a:off x="2979000" y="5555880"/>
            <a:ext cx="3672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 </a:t>
            </a:r>
            <a:r>
              <a:rPr lang="en-AU" sz="1800" b="1" strike="noStrike" spc="-1">
                <a:solidFill>
                  <a:srgbClr val="000000"/>
                </a:solidFill>
                <a:uFill>
                  <a:solidFill>
                    <a:srgbClr val="FFFFFF"/>
                  </a:solidFill>
                </a:uFill>
                <a:latin typeface="Courier New"/>
                <a:ea typeface="ＭＳ Ｐゴシック"/>
              </a:rPr>
              <a:t>command | another_command</a:t>
            </a:r>
            <a:endParaRPr lang="en-AU" sz="1800" b="0" strike="noStrike" spc="-1">
              <a:solidFill>
                <a:srgbClr val="000000"/>
              </a:solidFill>
              <a:uFill>
                <a:solidFill>
                  <a:srgbClr val="FFFFFF"/>
                </a:solidFill>
              </a:uFill>
              <a:latin typeface="Arial"/>
            </a:endParaRPr>
          </a:p>
        </p:txBody>
      </p:sp>
      <p:sp>
        <p:nvSpPr>
          <p:cNvPr id="560" name="CustomShape 8"/>
          <p:cNvSpPr/>
          <p:nvPr/>
        </p:nvSpPr>
        <p:spPr>
          <a:xfrm>
            <a:off x="4242960" y="1772640"/>
            <a:ext cx="8222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7200" b="0" strike="noStrike" spc="-1">
                <a:solidFill>
                  <a:srgbClr val="000000"/>
                </a:solidFill>
                <a:uFill>
                  <a:solidFill>
                    <a:srgbClr val="FFFFFF"/>
                  </a:solidFill>
                </a:uFill>
                <a:latin typeface="Arial"/>
                <a:ea typeface="ＭＳ Ｐゴシック"/>
              </a:rPr>
              <a:t>|</a:t>
            </a:r>
            <a:endParaRPr lang="en-AU" sz="1800" b="0" strike="noStrike" spc="-1">
              <a:solidFill>
                <a:srgbClr val="000000"/>
              </a:solidFill>
              <a:uFill>
                <a:solidFill>
                  <a:srgbClr val="FFFFFF"/>
                </a:solidFill>
              </a:uFill>
              <a:latin typeface="Arial"/>
            </a:endParaRPr>
          </a:p>
        </p:txBody>
      </p:sp>
      <p:sp>
        <p:nvSpPr>
          <p:cNvPr id="561" name="CustomShape 9"/>
          <p:cNvSpPr/>
          <p:nvPr/>
        </p:nvSpPr>
        <p:spPr>
          <a:xfrm>
            <a:off x="3657600" y="396252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2" name="CustomShape 10"/>
          <p:cNvSpPr/>
          <p:nvPr/>
        </p:nvSpPr>
        <p:spPr>
          <a:xfrm>
            <a:off x="3657600" y="456876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3" name="CustomShape 11"/>
          <p:cNvSpPr/>
          <p:nvPr/>
        </p:nvSpPr>
        <p:spPr>
          <a:xfrm>
            <a:off x="4495680" y="396252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4" name="CustomShape 12"/>
          <p:cNvSpPr/>
          <p:nvPr/>
        </p:nvSpPr>
        <p:spPr>
          <a:xfrm>
            <a:off x="4424040" y="3657600"/>
            <a:ext cx="6364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INPUT</a:t>
            </a:r>
            <a:endParaRPr lang="en-AU" sz="1800" b="0" strike="noStrike" spc="-1">
              <a:solidFill>
                <a:srgbClr val="000000"/>
              </a:solidFill>
              <a:uFill>
                <a:solidFill>
                  <a:srgbClr val="FFFFFF"/>
                </a:solidFill>
              </a:uFill>
              <a:latin typeface="Arial"/>
            </a:endParaRPr>
          </a:p>
        </p:txBody>
      </p:sp>
      <p:sp>
        <p:nvSpPr>
          <p:cNvPr id="565" name="CustomShape 13"/>
          <p:cNvSpPr/>
          <p:nvPr/>
        </p:nvSpPr>
        <p:spPr>
          <a:xfrm>
            <a:off x="5267160" y="3481560"/>
            <a:ext cx="1675800" cy="905040"/>
          </a:xfrm>
          <a:prstGeom prst="rect">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AU" sz="1800" b="0" strike="noStrike" spc="-1">
                <a:solidFill>
                  <a:srgbClr val="FFFFFF"/>
                </a:solidFill>
                <a:uFill>
                  <a:solidFill>
                    <a:srgbClr val="FFFFFF"/>
                  </a:solidFill>
                </a:uFill>
                <a:latin typeface="Calibri"/>
                <a:ea typeface="ＭＳ Ｐゴシック"/>
              </a:rPr>
              <a:t>Another program</a:t>
            </a:r>
            <a:endParaRPr lang="en-AU" sz="1800" b="0" strike="noStrike" spc="-1">
              <a:solidFill>
                <a:srgbClr val="000000"/>
              </a:solidFill>
              <a:uFill>
                <a:solidFill>
                  <a:srgbClr val="FFFFFF"/>
                </a:solidFill>
              </a:uFill>
              <a:latin typeface="Arial"/>
            </a:endParaRPr>
          </a:p>
        </p:txBody>
      </p:sp>
      <p:sp>
        <p:nvSpPr>
          <p:cNvPr id="566" name="CustomShape 14"/>
          <p:cNvSpPr/>
          <p:nvPr/>
        </p:nvSpPr>
        <p:spPr>
          <a:xfrm>
            <a:off x="6895080" y="3352680"/>
            <a:ext cx="805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OUTPUT</a:t>
            </a:r>
            <a:endParaRPr lang="en-AU" sz="1800" b="0" strike="noStrike" spc="-1">
              <a:solidFill>
                <a:srgbClr val="000000"/>
              </a:solidFill>
              <a:uFill>
                <a:solidFill>
                  <a:srgbClr val="FFFFFF"/>
                </a:solidFill>
              </a:uFill>
              <a:latin typeface="Arial"/>
            </a:endParaRPr>
          </a:p>
        </p:txBody>
      </p:sp>
      <p:sp>
        <p:nvSpPr>
          <p:cNvPr id="567" name="CustomShape 15"/>
          <p:cNvSpPr/>
          <p:nvPr/>
        </p:nvSpPr>
        <p:spPr>
          <a:xfrm>
            <a:off x="6948360" y="3897720"/>
            <a:ext cx="8316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ERRORS</a:t>
            </a:r>
            <a:endParaRPr lang="en-AU" sz="1800" b="0" strike="noStrike" spc="-1">
              <a:solidFill>
                <a:srgbClr val="000000"/>
              </a:solidFill>
              <a:uFill>
                <a:solidFill>
                  <a:srgbClr val="FFFFFF"/>
                </a:solidFill>
              </a:uFill>
              <a:latin typeface="Arial"/>
            </a:endParaRPr>
          </a:p>
        </p:txBody>
      </p:sp>
      <p:sp>
        <p:nvSpPr>
          <p:cNvPr id="568" name="CustomShape 16"/>
          <p:cNvSpPr/>
          <p:nvPr/>
        </p:nvSpPr>
        <p:spPr>
          <a:xfrm>
            <a:off x="6943680" y="365760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9" name="CustomShape 17"/>
          <p:cNvSpPr/>
          <p:nvPr/>
        </p:nvSpPr>
        <p:spPr>
          <a:xfrm>
            <a:off x="6943680" y="4264200"/>
            <a:ext cx="770760" cy="252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570" name="Picture 29"/>
          <p:cNvPicPr/>
          <p:nvPr/>
        </p:nvPicPr>
        <p:blipFill>
          <a:blip r:embed="rId4"/>
          <a:stretch/>
        </p:blipFill>
        <p:spPr>
          <a:xfrm>
            <a:off x="7769520" y="4174920"/>
            <a:ext cx="1065960" cy="878760"/>
          </a:xfrm>
          <a:prstGeom prst="rect">
            <a:avLst/>
          </a:prstGeom>
          <a:ln>
            <a:noFill/>
          </a:ln>
        </p:spPr>
      </p:pic>
      <p:pic>
        <p:nvPicPr>
          <p:cNvPr id="571" name="Picture 30"/>
          <p:cNvPicPr/>
          <p:nvPr/>
        </p:nvPicPr>
        <p:blipFill>
          <a:blip r:embed="rId4"/>
          <a:stretch/>
        </p:blipFill>
        <p:spPr>
          <a:xfrm>
            <a:off x="7769520" y="3077280"/>
            <a:ext cx="980640" cy="808200"/>
          </a:xfrm>
          <a:prstGeom prst="rect">
            <a:avLst/>
          </a:prstGeom>
          <a:ln>
            <a:noFill/>
          </a:ln>
        </p:spPr>
      </p:pic>
      <p:sp>
        <p:nvSpPr>
          <p:cNvPr id="572" name="CustomShape 18"/>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9BB62A3-F203-4BF6-9644-5A21EC34E608}" type="slidenum">
              <a:rPr lang="en-AU" sz="1200" b="0" strike="noStrike" spc="-1">
                <a:solidFill>
                  <a:srgbClr val="8B8B8B"/>
                </a:solidFill>
                <a:uFill>
                  <a:solidFill>
                    <a:srgbClr val="FFFFFF"/>
                  </a:solidFill>
                </a:uFill>
                <a:latin typeface="Arial"/>
                <a:ea typeface="ＭＳ Ｐゴシック"/>
              </a:rPr>
              <a:t>52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4(a)</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Create a file and try the commands below</a:t>
            </a:r>
            <a:endParaRPr lang="en-AU" sz="1800" b="0" strike="noStrike" spc="-1">
              <a:solidFill>
                <a:srgbClr val="000000"/>
              </a:solidFill>
              <a:uFill>
                <a:solidFill>
                  <a:srgbClr val="FFFFFF"/>
                </a:solidFill>
              </a:uFill>
              <a:latin typeface="Arial"/>
            </a:endParaRPr>
          </a:p>
        </p:txBody>
      </p:sp>
      <p:graphicFrame>
        <p:nvGraphicFramePr>
          <p:cNvPr id="574" name="Table 2"/>
          <p:cNvGraphicFramePr/>
          <p:nvPr/>
        </p:nvGraphicFramePr>
        <p:xfrm>
          <a:off x="464400" y="1556640"/>
          <a:ext cx="8457840" cy="4551480"/>
        </p:xfrm>
        <a:graphic>
          <a:graphicData uri="http://schemas.openxmlformats.org/drawingml/2006/table">
            <a:tbl>
              <a:tblPr/>
              <a:tblGrid>
                <a:gridCol w="2883240"/>
                <a:gridCol w="557460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2876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64920">
                <a:tc>
                  <a:txBody>
                    <a:bodyPr/>
                    <a:lstStyle/>
                    <a:p>
                      <a:pPr>
                        <a:lnSpc>
                          <a:spcPct val="100000"/>
                        </a:lnSpc>
                      </a:pPr>
                      <a:r>
                        <a:rPr lang="en-AU" sz="1800" b="1" strike="noStrike" spc="-1">
                          <a:solidFill>
                            <a:srgbClr val="000000"/>
                          </a:solidFill>
                          <a:uFill>
                            <a:solidFill>
                              <a:srgbClr val="FFFFFF"/>
                            </a:solidFill>
                          </a:uFill>
                          <a:latin typeface="Courier New"/>
                        </a:rPr>
                        <a:t>sort </a:t>
                      </a:r>
                      <a:r>
                        <a:rPr lang="en-AU" sz="1800" b="0" i="1" strike="noStrike" spc="-1">
                          <a:solidFill>
                            <a:srgbClr val="000000"/>
                          </a:solidFill>
                          <a:uFill>
                            <a:solidFill>
                              <a:srgbClr val="FFFFFF"/>
                            </a:solidFill>
                          </a:uFill>
                          <a:latin typeface="Courier New"/>
                        </a:rPr>
                        <a:t>&lt;file&gt;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Sorts the contents of </a:t>
                      </a:r>
                      <a:r>
                        <a:rPr lang="en-AU" sz="1800" b="0" i="1" strike="noStrike" spc="-1">
                          <a:solidFill>
                            <a:srgbClr val="000000"/>
                          </a:solidFill>
                          <a:uFill>
                            <a:solidFill>
                              <a:srgbClr val="FFFFFF"/>
                            </a:solidFill>
                          </a:uFill>
                          <a:latin typeface="Courier New"/>
                        </a:rPr>
                        <a:t>&lt;file&gt;</a:t>
                      </a:r>
                      <a:r>
                        <a:rPr lang="en-AU" sz="1800" b="0" strike="noStrike" spc="-1">
                          <a:solidFill>
                            <a:srgbClr val="000000"/>
                          </a:solidFill>
                          <a:uFill>
                            <a:solidFill>
                              <a:srgbClr val="FFFFFF"/>
                            </a:solidFill>
                          </a:uFill>
                          <a:latin typeface="Tahoma"/>
                        </a:rPr>
                        <a:t>, or input if no file is specified.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940680">
                <a:tc>
                  <a:txBody>
                    <a:bodyPr/>
                    <a:lstStyle/>
                    <a:p>
                      <a:pPr>
                        <a:lnSpc>
                          <a:spcPct val="100000"/>
                        </a:lnSpc>
                      </a:pPr>
                      <a:r>
                        <a:rPr lang="en-AU" sz="1800" b="1" strike="noStrike" spc="-1">
                          <a:solidFill>
                            <a:srgbClr val="000000"/>
                          </a:solidFill>
                          <a:uFill>
                            <a:solidFill>
                              <a:srgbClr val="FFFFFF"/>
                            </a:solidFill>
                          </a:uFill>
                          <a:latin typeface="Courier New"/>
                        </a:rPr>
                        <a:t>uniq </a:t>
                      </a:r>
                      <a:r>
                        <a:rPr lang="en-AU" sz="1800" b="0" i="1" strike="noStrike" spc="-1">
                          <a:solidFill>
                            <a:srgbClr val="000000"/>
                          </a:solidFill>
                          <a:uFill>
                            <a:solidFill>
                              <a:srgbClr val="FFFFFF"/>
                            </a:solidFill>
                          </a:uFill>
                          <a:latin typeface="Courier New"/>
                        </a:rPr>
                        <a:t>&lt;file&gt;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Removes any redundant lines in </a:t>
                      </a:r>
                      <a:r>
                        <a:rPr lang="en-AU" sz="1800" b="0" strike="noStrike" spc="-1">
                          <a:solidFill>
                            <a:srgbClr val="000000"/>
                          </a:solidFill>
                          <a:uFill>
                            <a:solidFill>
                              <a:srgbClr val="FFFFFF"/>
                            </a:solidFill>
                          </a:uFill>
                          <a:latin typeface="Courier New"/>
                        </a:rPr>
                        <a:t>&lt;file&gt;</a:t>
                      </a:r>
                      <a:r>
                        <a:rPr lang="en-AU" sz="1800" b="0" strike="noStrike" spc="-1">
                          <a:solidFill>
                            <a:srgbClr val="000000"/>
                          </a:solidFill>
                          <a:uFill>
                            <a:solidFill>
                              <a:srgbClr val="FFFFFF"/>
                            </a:solidFill>
                          </a:uFill>
                          <a:latin typeface="Tahoma"/>
                        </a:rPr>
                        <a:t>, or input if no file is specified. Redundant lines have to be adjacent to be considered redundant.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9160">
                <a:tc>
                  <a:txBody>
                    <a:bodyPr/>
                    <a:lstStyle/>
                    <a:p>
                      <a:pPr>
                        <a:lnSpc>
                          <a:spcPct val="100000"/>
                        </a:lnSpc>
                      </a:pPr>
                      <a:r>
                        <a:rPr lang="en-AU" sz="1800" b="1" strike="noStrike" spc="-1">
                          <a:solidFill>
                            <a:srgbClr val="000000"/>
                          </a:solidFill>
                          <a:uFill>
                            <a:solidFill>
                              <a:srgbClr val="FFFFFF"/>
                            </a:solidFill>
                          </a:uFill>
                          <a:latin typeface="Courier New"/>
                        </a:rPr>
                        <a:t>cat </a:t>
                      </a:r>
                      <a:r>
                        <a:rPr lang="en-AU" sz="1800" b="0" i="1" strike="noStrike" spc="-1">
                          <a:solidFill>
                            <a:srgbClr val="000000"/>
                          </a:solidFill>
                          <a:uFill>
                            <a:solidFill>
                              <a:srgbClr val="FFFFFF"/>
                            </a:solidFill>
                          </a:uFill>
                          <a:latin typeface="Courier New"/>
                        </a:rPr>
                        <a:t>&lt;file&gt;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Prints the contents of </a:t>
                      </a:r>
                      <a:r>
                        <a:rPr lang="en-AU" sz="1800" b="0" i="1" strike="noStrike" spc="-1">
                          <a:solidFill>
                            <a:srgbClr val="000000"/>
                          </a:solidFill>
                          <a:uFill>
                            <a:solidFill>
                              <a:srgbClr val="FFFFFF"/>
                            </a:solidFill>
                          </a:uFill>
                          <a:latin typeface="Courier New"/>
                        </a:rPr>
                        <a:t>&lt;file&gt;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86520">
                <a:tc>
                  <a:txBody>
                    <a:bodyPr/>
                    <a:lstStyle/>
                    <a:p>
                      <a:pPr>
                        <a:lnSpc>
                          <a:spcPct val="100000"/>
                        </a:lnSpc>
                      </a:pPr>
                      <a:r>
                        <a:rPr lang="en-AU" sz="1800" b="0" i="1" strike="noStrike" spc="-1">
                          <a:solidFill>
                            <a:srgbClr val="000000"/>
                          </a:solidFill>
                          <a:uFill>
                            <a:solidFill>
                              <a:srgbClr val="FFFFFF"/>
                            </a:solidFill>
                          </a:uFill>
                          <a:latin typeface="Courier New"/>
                        </a:rPr>
                        <a:t>&lt;command&gt;</a:t>
                      </a:r>
                      <a:r>
                        <a:rPr lang="en-AU" sz="1800" b="0" strike="noStrike" spc="-1">
                          <a:solidFill>
                            <a:srgbClr val="000000"/>
                          </a:solidFill>
                          <a:uFill>
                            <a:solidFill>
                              <a:srgbClr val="FFFFFF"/>
                            </a:solidFill>
                          </a:uFill>
                          <a:latin typeface="Calibri"/>
                        </a:rPr>
                        <a:t> </a:t>
                      </a:r>
                      <a:r>
                        <a:rPr lang="en-AU" sz="1800" b="1" strike="noStrike" spc="-1">
                          <a:solidFill>
                            <a:srgbClr val="000000"/>
                          </a:solidFill>
                          <a:uFill>
                            <a:solidFill>
                              <a:srgbClr val="FFFFFF"/>
                            </a:solidFill>
                          </a:uFill>
                          <a:latin typeface="Courier New"/>
                        </a:rPr>
                        <a:t>&gt;</a:t>
                      </a:r>
                      <a:r>
                        <a:rPr lang="en-AU" sz="1800" b="0" strike="noStrike" spc="-1">
                          <a:solidFill>
                            <a:srgbClr val="000000"/>
                          </a:solidFill>
                          <a:uFill>
                            <a:solidFill>
                              <a:srgbClr val="FFFFFF"/>
                            </a:solidFill>
                          </a:uFill>
                          <a:latin typeface="Calibri"/>
                        </a:rPr>
                        <a:t> </a:t>
                      </a:r>
                      <a:r>
                        <a:rPr lang="en-AU" sz="1800" b="0" i="1" strike="noStrike" spc="-1">
                          <a:solidFill>
                            <a:srgbClr val="000000"/>
                          </a:solidFill>
                          <a:uFill>
                            <a:solidFill>
                              <a:srgbClr val="FFFFFF"/>
                            </a:solidFill>
                          </a:uFill>
                          <a:latin typeface="Courier New"/>
                        </a:rPr>
                        <a:t>&lt;file&gt;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Run </a:t>
                      </a:r>
                      <a:r>
                        <a:rPr lang="en-AU" sz="1800" b="0" i="1" strike="noStrike" spc="-1">
                          <a:solidFill>
                            <a:srgbClr val="000000"/>
                          </a:solidFill>
                          <a:uFill>
                            <a:solidFill>
                              <a:srgbClr val="FFFFFF"/>
                            </a:solidFill>
                          </a:uFill>
                          <a:latin typeface="Courier New"/>
                        </a:rPr>
                        <a:t>&lt;command&gt; </a:t>
                      </a:r>
                      <a:r>
                        <a:rPr lang="en-AU" sz="1800" b="0" strike="noStrike" spc="-1">
                          <a:solidFill>
                            <a:srgbClr val="000000"/>
                          </a:solidFill>
                          <a:uFill>
                            <a:solidFill>
                              <a:srgbClr val="FFFFFF"/>
                            </a:solidFill>
                          </a:uFill>
                          <a:latin typeface="Tahoma"/>
                        </a:rPr>
                        <a:t>but rather than print the output to the console, </a:t>
                      </a:r>
                      <a:r>
                        <a:rPr lang="en-AU" sz="1800" b="1" strike="noStrike" spc="-1">
                          <a:solidFill>
                            <a:srgbClr val="000000"/>
                          </a:solidFill>
                          <a:uFill>
                            <a:solidFill>
                              <a:srgbClr val="FFFFFF"/>
                            </a:solidFill>
                          </a:uFill>
                          <a:latin typeface="Tahoma"/>
                        </a:rPr>
                        <a:t>redirect the output to </a:t>
                      </a:r>
                      <a:r>
                        <a:rPr lang="en-AU" sz="1800" b="0" i="1" strike="noStrike" spc="-1">
                          <a:solidFill>
                            <a:srgbClr val="000000"/>
                          </a:solidFill>
                          <a:uFill>
                            <a:solidFill>
                              <a:srgbClr val="FFFFFF"/>
                            </a:solidFill>
                          </a:uFill>
                          <a:latin typeface="Courier New"/>
                        </a:rPr>
                        <a:t>&lt;file&gt;</a:t>
                      </a:r>
                      <a:r>
                        <a:rPr lang="en-AU" sz="1800" b="0" strike="noStrike" spc="-1">
                          <a:solidFill>
                            <a:srgbClr val="000000"/>
                          </a:solidFill>
                          <a:uFill>
                            <a:solidFill>
                              <a:srgbClr val="FFFFFF"/>
                            </a:solidFill>
                          </a:uFill>
                          <a:latin typeface="Tahoma"/>
                        </a:rPr>
                        <a: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86520">
                <a:tc>
                  <a:txBody>
                    <a:bodyPr/>
                    <a:lstStyle/>
                    <a:p>
                      <a:pPr>
                        <a:lnSpc>
                          <a:spcPct val="100000"/>
                        </a:lnSpc>
                      </a:pPr>
                      <a:r>
                        <a:rPr lang="en-AU" sz="1800" b="0" i="1" strike="noStrike" spc="-1">
                          <a:solidFill>
                            <a:srgbClr val="000000"/>
                          </a:solidFill>
                          <a:uFill>
                            <a:solidFill>
                              <a:srgbClr val="FFFFFF"/>
                            </a:solidFill>
                          </a:uFill>
                          <a:latin typeface="Courier New"/>
                        </a:rPr>
                        <a:t>&lt;command&gt;</a:t>
                      </a:r>
                      <a:r>
                        <a:rPr lang="en-AU" sz="1800" b="0" strike="noStrike" spc="-1">
                          <a:solidFill>
                            <a:srgbClr val="000000"/>
                          </a:solidFill>
                          <a:uFill>
                            <a:solidFill>
                              <a:srgbClr val="FFFFFF"/>
                            </a:solidFill>
                          </a:uFill>
                          <a:latin typeface="Calibri"/>
                        </a:rPr>
                        <a:t> </a:t>
                      </a:r>
                      <a:r>
                        <a:rPr lang="en-AU" sz="1800" b="1" strike="noStrike" spc="-1">
                          <a:solidFill>
                            <a:srgbClr val="000000"/>
                          </a:solidFill>
                          <a:uFill>
                            <a:solidFill>
                              <a:srgbClr val="FFFFFF"/>
                            </a:solidFill>
                          </a:uFill>
                          <a:latin typeface="Courier New"/>
                        </a:rPr>
                        <a:t>&gt;&gt;</a:t>
                      </a:r>
                      <a:r>
                        <a:rPr lang="en-AU" sz="1800" b="0" strike="noStrike" spc="-1">
                          <a:solidFill>
                            <a:srgbClr val="000000"/>
                          </a:solidFill>
                          <a:uFill>
                            <a:solidFill>
                              <a:srgbClr val="FFFFFF"/>
                            </a:solidFill>
                          </a:uFill>
                          <a:latin typeface="Calibri"/>
                        </a:rPr>
                        <a:t> </a:t>
                      </a:r>
                      <a:r>
                        <a:rPr lang="en-AU" sz="1800" b="0" i="1" strike="noStrike" spc="-1">
                          <a:solidFill>
                            <a:srgbClr val="000000"/>
                          </a:solidFill>
                          <a:uFill>
                            <a:solidFill>
                              <a:srgbClr val="FFFFFF"/>
                            </a:solidFill>
                          </a:uFill>
                          <a:latin typeface="Courier New"/>
                        </a:rPr>
                        <a:t>&lt;file&gt;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Run </a:t>
                      </a:r>
                      <a:r>
                        <a:rPr lang="en-AU" sz="1800" b="0" i="1" strike="noStrike" spc="-1">
                          <a:solidFill>
                            <a:srgbClr val="000000"/>
                          </a:solidFill>
                          <a:uFill>
                            <a:solidFill>
                              <a:srgbClr val="FFFFFF"/>
                            </a:solidFill>
                          </a:uFill>
                          <a:latin typeface="Courier New"/>
                        </a:rPr>
                        <a:t>&lt;command&gt; </a:t>
                      </a:r>
                      <a:r>
                        <a:rPr lang="en-AU" sz="1800" b="0" strike="noStrike" spc="-1">
                          <a:solidFill>
                            <a:srgbClr val="000000"/>
                          </a:solidFill>
                          <a:uFill>
                            <a:solidFill>
                              <a:srgbClr val="FFFFFF"/>
                            </a:solidFill>
                          </a:uFill>
                          <a:latin typeface="Tahoma"/>
                        </a:rPr>
                        <a:t>but rather than print the output to the console, </a:t>
                      </a:r>
                      <a:r>
                        <a:rPr lang="en-AU" sz="1800" b="1" strike="noStrike" spc="-1">
                          <a:solidFill>
                            <a:srgbClr val="000000"/>
                          </a:solidFill>
                          <a:uFill>
                            <a:solidFill>
                              <a:srgbClr val="FFFFFF"/>
                            </a:solidFill>
                          </a:uFill>
                          <a:latin typeface="Tahoma"/>
                        </a:rPr>
                        <a:t>append</a:t>
                      </a:r>
                      <a:r>
                        <a:rPr lang="en-AU" sz="1800" b="0" strike="noStrike" spc="-1">
                          <a:solidFill>
                            <a:srgbClr val="000000"/>
                          </a:solidFill>
                          <a:uFill>
                            <a:solidFill>
                              <a:srgbClr val="FFFFFF"/>
                            </a:solidFill>
                          </a:uFill>
                          <a:latin typeface="Tahoma"/>
                        </a:rPr>
                        <a:t> </a:t>
                      </a:r>
                      <a:r>
                        <a:rPr lang="en-AU" sz="1800" b="1" strike="noStrike" spc="-1">
                          <a:solidFill>
                            <a:srgbClr val="000000"/>
                          </a:solidFill>
                          <a:uFill>
                            <a:solidFill>
                              <a:srgbClr val="FFFFFF"/>
                            </a:solidFill>
                          </a:uFill>
                          <a:latin typeface="Tahoma"/>
                        </a:rPr>
                        <a:t>the output to </a:t>
                      </a:r>
                      <a:r>
                        <a:rPr lang="en-AU" sz="1800" b="0" i="1" strike="noStrike" spc="-1">
                          <a:solidFill>
                            <a:srgbClr val="000000"/>
                          </a:solidFill>
                          <a:uFill>
                            <a:solidFill>
                              <a:srgbClr val="FFFFFF"/>
                            </a:solidFill>
                          </a:uFill>
                          <a:latin typeface="Courier New"/>
                        </a:rPr>
                        <a:t>&lt;file&gt;</a:t>
                      </a:r>
                      <a:r>
                        <a:rPr lang="en-AU" sz="1800" b="0" strike="noStrike" spc="-1">
                          <a:solidFill>
                            <a:srgbClr val="000000"/>
                          </a:solidFill>
                          <a:uFill>
                            <a:solidFill>
                              <a:srgbClr val="FFFFFF"/>
                            </a:solidFill>
                          </a:uFill>
                          <a:latin typeface="Tahoma"/>
                        </a:rPr>
                        <a: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9160">
                <a:tc>
                  <a:txBody>
                    <a:bodyPr/>
                    <a:lstStyle/>
                    <a:p>
                      <a:pPr>
                        <a:lnSpc>
                          <a:spcPct val="100000"/>
                        </a:lnSpc>
                      </a:pPr>
                      <a:r>
                        <a:rPr lang="en-AU" sz="1800" b="0" i="1" strike="noStrike" spc="-1">
                          <a:solidFill>
                            <a:srgbClr val="000000"/>
                          </a:solidFill>
                          <a:uFill>
                            <a:solidFill>
                              <a:srgbClr val="FFFFFF"/>
                            </a:solidFill>
                          </a:uFill>
                          <a:latin typeface="Courier New"/>
                        </a:rPr>
                        <a:t>&lt;command&gt;</a:t>
                      </a:r>
                      <a:r>
                        <a:rPr lang="en-AU" sz="1800" b="0" strike="noStrike" spc="-1">
                          <a:solidFill>
                            <a:srgbClr val="000000"/>
                          </a:solidFill>
                          <a:uFill>
                            <a:solidFill>
                              <a:srgbClr val="FFFFFF"/>
                            </a:solidFill>
                          </a:uFill>
                          <a:latin typeface="Calibri"/>
                        </a:rPr>
                        <a:t> | </a:t>
                      </a:r>
                      <a:r>
                        <a:rPr lang="en-AU" sz="1800" b="0" i="1" strike="noStrike" spc="-1">
                          <a:solidFill>
                            <a:srgbClr val="000000"/>
                          </a:solidFill>
                          <a:uFill>
                            <a:solidFill>
                              <a:srgbClr val="FFFFFF"/>
                            </a:solidFill>
                          </a:uFill>
                          <a:latin typeface="Courier New"/>
                        </a:rPr>
                        <a:t>&lt;command&gt;</a:t>
                      </a:r>
                      <a:r>
                        <a:rPr lang="en-AU" sz="1800" b="0" strike="noStrike" spc="-1">
                          <a:solidFill>
                            <a:srgbClr val="000000"/>
                          </a:solidFill>
                          <a:uFill>
                            <a:solidFill>
                              <a:srgbClr val="FFFFFF"/>
                            </a:solidFill>
                          </a:uFill>
                          <a:latin typeface="Calibri"/>
                        </a:rPr>
                        <a: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Pipe one </a:t>
                      </a:r>
                      <a:r>
                        <a:rPr lang="en-AU" sz="1800" b="0" i="1" strike="noStrike" spc="-1">
                          <a:solidFill>
                            <a:srgbClr val="000000"/>
                          </a:solidFill>
                          <a:uFill>
                            <a:solidFill>
                              <a:srgbClr val="FFFFFF"/>
                            </a:solidFill>
                          </a:uFill>
                          <a:latin typeface="Courier New"/>
                        </a:rPr>
                        <a:t>&lt;command&gt; </a:t>
                      </a:r>
                      <a:r>
                        <a:rPr lang="en-AU" sz="1800" b="0" strike="noStrike" spc="-1">
                          <a:solidFill>
                            <a:srgbClr val="000000"/>
                          </a:solidFill>
                          <a:uFill>
                            <a:solidFill>
                              <a:srgbClr val="FFFFFF"/>
                            </a:solidFill>
                          </a:uFill>
                          <a:latin typeface="Tahoma"/>
                        </a:rPr>
                        <a:t>to another </a:t>
                      </a:r>
                      <a:r>
                        <a:rPr lang="en-AU" sz="1800" b="0" i="1" strike="noStrike" spc="-1">
                          <a:solidFill>
                            <a:srgbClr val="000000"/>
                          </a:solidFill>
                          <a:uFill>
                            <a:solidFill>
                              <a:srgbClr val="FFFFFF"/>
                            </a:solidFill>
                          </a:uFill>
                          <a:latin typeface="Courier New"/>
                        </a:rPr>
                        <a:t>&lt;command&gt;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575"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4025DA19-B908-4E45-8656-AE0AA2D4077B}" type="slidenum">
              <a:rPr lang="en-AU" sz="1200" b="0" strike="noStrike" spc="-1">
                <a:solidFill>
                  <a:srgbClr val="8B8B8B"/>
                </a:solidFill>
                <a:uFill>
                  <a:solidFill>
                    <a:srgbClr val="FFFFFF"/>
                  </a:solidFill>
                </a:uFill>
                <a:latin typeface="Arial"/>
                <a:ea typeface="ＭＳ Ｐゴシック"/>
              </a:rPr>
              <a:t>53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457200" y="2743200"/>
            <a:ext cx="86860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Unit 5: Products of our environment</a:t>
            </a:r>
            <a:endParaRPr lang="en-AU" sz="1800" b="0" strike="noStrike" spc="-1">
              <a:solidFill>
                <a:srgbClr val="000000"/>
              </a:solidFill>
              <a:uFill>
                <a:solidFill>
                  <a:srgbClr val="FFFFFF"/>
                </a:solidFill>
              </a:uFill>
              <a:latin typeface="Arial"/>
            </a:endParaRPr>
          </a:p>
        </p:txBody>
      </p:sp>
      <p:sp>
        <p:nvSpPr>
          <p:cNvPr id="577" name="CustomShape 2"/>
          <p:cNvSpPr/>
          <p:nvPr/>
        </p:nvSpPr>
        <p:spPr>
          <a:xfrm>
            <a:off x="304920" y="4572000"/>
            <a:ext cx="79239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Goals: </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set and read environment variables</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add programs to the PATH</a:t>
            </a:r>
            <a:endParaRPr lang="en-AU" sz="1800" b="0" strike="noStrike" spc="-1">
              <a:solidFill>
                <a:srgbClr val="000000"/>
              </a:solidFill>
              <a:uFill>
                <a:solidFill>
                  <a:srgbClr val="FFFFFF"/>
                </a:solidFill>
              </a:uFill>
              <a:latin typeface="Arial"/>
            </a:endParaRPr>
          </a:p>
          <a:p>
            <a:pPr marL="457200" lvl="1" indent="-21564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 Can query the environment for which variables exist</a:t>
            </a:r>
            <a:endParaRPr lang="en-AU" sz="1800" b="0" strike="noStrike" spc="-1">
              <a:solidFill>
                <a:srgbClr val="000000"/>
              </a:solidFill>
              <a:uFill>
                <a:solidFill>
                  <a:srgbClr val="FFFFFF"/>
                </a:solidFill>
              </a:uFill>
              <a:latin typeface="Arial"/>
            </a:endParaRPr>
          </a:p>
        </p:txBody>
      </p:sp>
      <p:sp>
        <p:nvSpPr>
          <p:cNvPr id="578"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2962044-CDCD-4A46-B73A-C44534A974E6}" type="slidenum">
              <a:rPr lang="en-AU" sz="1200" b="0" strike="noStrike" spc="-1">
                <a:solidFill>
                  <a:srgbClr val="8B8B8B"/>
                </a:solidFill>
                <a:uFill>
                  <a:solidFill>
                    <a:srgbClr val="FFFFFF"/>
                  </a:solidFill>
                </a:uFill>
                <a:latin typeface="Arial"/>
                <a:ea typeface="ＭＳ Ｐゴシック"/>
              </a:rPr>
              <a:t>54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PATH</a:t>
            </a:r>
            <a:endParaRPr lang="en-AU" sz="1800" b="0" strike="noStrike" spc="-1">
              <a:solidFill>
                <a:srgbClr val="000000"/>
              </a:solidFill>
              <a:uFill>
                <a:solidFill>
                  <a:srgbClr val="FFFFFF"/>
                </a:solidFill>
              </a:uFill>
              <a:latin typeface="Arial"/>
            </a:endParaRPr>
          </a:p>
        </p:txBody>
      </p:sp>
      <p:sp>
        <p:nvSpPr>
          <p:cNvPr id="580"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There is a ‘special’ thing called the PATH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Part of what makes it special is encoded</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Part of what makes it special is convention</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There is an environment full of variables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One of those variables is called PATH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Use ‘$’ to tell BASH you’re talking about a variable</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To check what an environment variable is set to, use $&lt;</a:t>
            </a:r>
            <a:r>
              <a:rPr lang="en-AU" sz="3200" b="0" i="1" strike="noStrike" spc="-1">
                <a:solidFill>
                  <a:srgbClr val="000000"/>
                </a:solidFill>
                <a:uFill>
                  <a:solidFill>
                    <a:srgbClr val="FFFFFF"/>
                  </a:solidFill>
                </a:uFill>
                <a:latin typeface="Tahoma"/>
                <a:ea typeface="ＭＳ Ｐゴシック"/>
              </a:rPr>
              <a:t>ENVIRONMENT_VARIABLE</a:t>
            </a:r>
            <a:r>
              <a:rPr lang="en-AU" sz="3200" b="0" strike="noStrike" spc="-1">
                <a:solidFill>
                  <a:srgbClr val="000000"/>
                </a:solidFill>
                <a:uFill>
                  <a:solidFill>
                    <a:srgbClr val="FFFFFF"/>
                  </a:solidFill>
                </a:uFill>
                <a:latin typeface="Tahoma"/>
                <a:ea typeface="ＭＳ Ｐゴシック"/>
              </a:rPr>
              <a:t>&gt;</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e.g. $PATH</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581"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2E066912-9C49-4AF1-A756-47207B8793C1}" type="slidenum">
              <a:rPr lang="en-AU" sz="1200" b="0" strike="noStrike" spc="-1">
                <a:solidFill>
                  <a:srgbClr val="8B8B8B"/>
                </a:solidFill>
                <a:uFill>
                  <a:solidFill>
                    <a:srgbClr val="FFFFFF"/>
                  </a:solidFill>
                </a:uFill>
                <a:latin typeface="Arial"/>
                <a:ea typeface="ＭＳ Ｐゴシック"/>
              </a:rPr>
              <a:t>55</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A sample path</a:t>
            </a:r>
            <a:endParaRPr lang="en-AU" sz="1800" b="0" strike="noStrike" spc="-1">
              <a:solidFill>
                <a:srgbClr val="000000"/>
              </a:solidFill>
              <a:uFill>
                <a:solidFill>
                  <a:srgbClr val="FFFFFF"/>
                </a:solidFill>
              </a:uFill>
              <a:latin typeface="Arial"/>
            </a:endParaRPr>
          </a:p>
        </p:txBody>
      </p:sp>
      <p:sp>
        <p:nvSpPr>
          <p:cNvPr id="583"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pPr>
            <a:r>
              <a:rPr lang="en-AU" sz="3200" b="0" strike="noStrike" spc="-1">
                <a:solidFill>
                  <a:srgbClr val="000000"/>
                </a:solidFill>
                <a:uFill>
                  <a:solidFill>
                    <a:srgbClr val="FFFFFF"/>
                  </a:solidFill>
                </a:uFill>
                <a:latin typeface="Tahoma"/>
                <a:ea typeface="ＭＳ Ｐゴシック"/>
              </a:rPr>
              <a:t>           </a:t>
            </a:r>
            <a:r>
              <a:rPr lang="en-AU" sz="2800" b="1" strike="noStrike" spc="-1">
                <a:solidFill>
                  <a:srgbClr val="000000"/>
                </a:solidFill>
                <a:uFill>
                  <a:solidFill>
                    <a:srgbClr val="FFFFFF"/>
                  </a:solidFill>
                </a:uFill>
                <a:latin typeface="Courier New"/>
                <a:ea typeface="ＭＳ Ｐゴシック"/>
              </a:rPr>
              <a:t>/bin:/usr/bin:/usr/local/bin:.</a:t>
            </a:r>
            <a:endParaRPr lang="en-AU" sz="1800" b="0" strike="noStrike" spc="-1">
              <a:solidFill>
                <a:srgbClr val="000000"/>
              </a:solidFill>
              <a:uFill>
                <a:solidFill>
                  <a:srgbClr val="FFFFFF"/>
                </a:solidFill>
              </a:uFill>
              <a:latin typeface="Arial"/>
            </a:endParaRPr>
          </a:p>
          <a:p>
            <a:pPr marL="343080" indent="-342360">
              <a:lnSpc>
                <a:spcPct val="100000"/>
              </a:lnSpc>
            </a:pPr>
            <a:endParaRPr lang="en-AU" sz="1800" b="0" strike="noStrike" spc="-1">
              <a:solidFill>
                <a:srgbClr val="000000"/>
              </a:solidFill>
              <a:uFill>
                <a:solidFill>
                  <a:srgbClr val="FFFFFF"/>
                </a:solidFill>
              </a:uFill>
              <a:latin typeface="Arial"/>
            </a:endParaRPr>
          </a:p>
        </p:txBody>
      </p:sp>
      <p:sp>
        <p:nvSpPr>
          <p:cNvPr id="58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E6103F7-A564-4C0B-B47B-4CEE2EBF8F37}" type="slidenum">
              <a:rPr lang="en-AU" sz="1200" b="0" strike="noStrike" spc="-1">
                <a:solidFill>
                  <a:srgbClr val="8B8B8B"/>
                </a:solidFill>
                <a:uFill>
                  <a:solidFill>
                    <a:srgbClr val="FFFFFF"/>
                  </a:solidFill>
                </a:uFill>
                <a:latin typeface="Arial"/>
                <a:ea typeface="ＭＳ Ｐゴシック"/>
              </a:rPr>
              <a:t>56</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What does BASH do?</a:t>
            </a:r>
            <a:endParaRPr lang="en-AU" sz="1800" b="0" strike="noStrike" spc="-1">
              <a:solidFill>
                <a:srgbClr val="000000"/>
              </a:solidFill>
              <a:uFill>
                <a:solidFill>
                  <a:srgbClr val="FFFFFF"/>
                </a:solidFill>
              </a:uFill>
              <a:latin typeface="Arial"/>
            </a:endParaRPr>
          </a:p>
        </p:txBody>
      </p:sp>
      <p:sp>
        <p:nvSpPr>
          <p:cNvPr id="586"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When you hit return</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BASH parses the command line into tokens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Any ‘special’ tokens are expanded</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The first token is treated as the command</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The remaining tokens are passed to the command as arguments</a:t>
            </a:r>
            <a:endParaRPr lang="en-AU" sz="1800" b="0" strike="noStrike" spc="-1">
              <a:solidFill>
                <a:srgbClr val="000000"/>
              </a:solidFill>
              <a:uFill>
                <a:solidFill>
                  <a:srgbClr val="FFFFFF"/>
                </a:solidFill>
              </a:uFill>
              <a:latin typeface="Arial"/>
            </a:endParaRPr>
          </a:p>
        </p:txBody>
      </p:sp>
      <p:sp>
        <p:nvSpPr>
          <p:cNvPr id="587"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F7516975-1E40-4707-9021-FF7C1C125CD3}" type="slidenum">
              <a:rPr lang="en-AU" sz="1200" b="0" strike="noStrike" spc="-1">
                <a:solidFill>
                  <a:srgbClr val="8B8B8B"/>
                </a:solidFill>
                <a:uFill>
                  <a:solidFill>
                    <a:srgbClr val="FFFFFF"/>
                  </a:solidFill>
                </a:uFill>
                <a:latin typeface="Arial"/>
                <a:ea typeface="ＭＳ Ｐゴシック"/>
              </a:rPr>
              <a:t>57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A simple example</a:t>
            </a:r>
            <a:endParaRPr lang="en-AU" sz="1800" b="0" strike="noStrike" spc="-1">
              <a:solidFill>
                <a:srgbClr val="000000"/>
              </a:solidFill>
              <a:uFill>
                <a:solidFill>
                  <a:srgbClr val="FFFFFF"/>
                </a:solidFill>
              </a:uFill>
              <a:latin typeface="Arial"/>
            </a:endParaRPr>
          </a:p>
        </p:txBody>
      </p:sp>
      <p:sp>
        <p:nvSpPr>
          <p:cNvPr id="589"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Your home directory is stored in the environment, you can be taken there directly </a:t>
            </a:r>
            <a:endParaRPr lang="en-AU" sz="1800" b="0" strike="noStrike" spc="-1">
              <a:solidFill>
                <a:srgbClr val="000000"/>
              </a:solidFill>
              <a:uFill>
                <a:solidFill>
                  <a:srgbClr val="FFFFFF"/>
                </a:solidFill>
              </a:uFill>
              <a:latin typeface="Arial"/>
            </a:endParaRPr>
          </a:p>
          <a:p>
            <a:pPr marL="343080" indent="-342360">
              <a:lnSpc>
                <a:spcPct val="100000"/>
              </a:lnSpc>
            </a:pPr>
            <a:r>
              <a:rPr lang="en-AU" sz="32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marL="343080" indent="-342360">
              <a:lnSpc>
                <a:spcPct val="100000"/>
              </a:lnSpc>
            </a:pPr>
            <a:r>
              <a:rPr lang="en-AU" sz="3200" b="0" strike="noStrike" spc="-1">
                <a:solidFill>
                  <a:srgbClr val="000000"/>
                </a:solidFill>
                <a:uFill>
                  <a:solidFill>
                    <a:srgbClr val="FFFFFF"/>
                  </a:solidFill>
                </a:uFill>
                <a:latin typeface="Tahoma"/>
                <a:ea typeface="ＭＳ Ｐゴシック"/>
              </a:rPr>
              <a:t>						</a:t>
            </a:r>
            <a:r>
              <a:rPr lang="en-AU" sz="3200" b="1" strike="noStrike" spc="-1">
                <a:solidFill>
                  <a:srgbClr val="000000"/>
                </a:solidFill>
                <a:uFill>
                  <a:solidFill>
                    <a:srgbClr val="FFFFFF"/>
                  </a:solidFill>
                </a:uFill>
                <a:latin typeface="Courier New"/>
                <a:ea typeface="ＭＳ Ｐゴシック"/>
              </a:rPr>
              <a:t>cd $HOME</a:t>
            </a:r>
            <a:endParaRPr lang="en-AU" sz="1800" b="0" strike="noStrike" spc="-1">
              <a:solidFill>
                <a:srgbClr val="000000"/>
              </a:solidFill>
              <a:uFill>
                <a:solidFill>
                  <a:srgbClr val="FFFFFF"/>
                </a:solidFill>
              </a:uFill>
              <a:latin typeface="Arial"/>
            </a:endParaRPr>
          </a:p>
        </p:txBody>
      </p:sp>
      <p:sp>
        <p:nvSpPr>
          <p:cNvPr id="590"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CE539D7A-008E-47E0-9547-318E19E0182C}" type="slidenum">
              <a:rPr lang="en-AU" sz="1200" b="0" strike="noStrike" spc="-1">
                <a:solidFill>
                  <a:srgbClr val="8B8B8B"/>
                </a:solidFill>
                <a:uFill>
                  <a:solidFill>
                    <a:srgbClr val="FFFFFF"/>
                  </a:solidFill>
                </a:uFill>
                <a:latin typeface="Arial"/>
                <a:ea typeface="ＭＳ Ｐゴシック"/>
              </a:rPr>
              <a:t>58</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AU" sz="4400" b="0" strike="noStrike" spc="-1">
                <a:solidFill>
                  <a:srgbClr val="E46C0A"/>
                </a:solidFill>
                <a:uFill>
                  <a:solidFill>
                    <a:srgbClr val="FFFFFF"/>
                  </a:solidFill>
                </a:uFill>
                <a:latin typeface="Tahoma"/>
                <a:ea typeface="ＭＳ Ｐゴシック"/>
              </a:rPr>
              <a:t>Exercise 5(a)</a:t>
            </a:r>
            <a:endParaRPr lang="en-AU" sz="1800" b="0" strike="noStrike" spc="-1">
              <a:solidFill>
                <a:srgbClr val="000000"/>
              </a:solidFill>
              <a:uFill>
                <a:solidFill>
                  <a:srgbClr val="FFFFFF"/>
                </a:solidFill>
              </a:uFill>
              <a:latin typeface="Arial"/>
            </a:endParaRPr>
          </a:p>
          <a:p>
            <a:pPr>
              <a:lnSpc>
                <a:spcPct val="100000"/>
              </a:lnSpc>
            </a:pPr>
            <a:r>
              <a:rPr lang="en-AU" sz="3200" b="0" strike="noStrike" spc="-1">
                <a:solidFill>
                  <a:srgbClr val="000000"/>
                </a:solidFill>
                <a:uFill>
                  <a:solidFill>
                    <a:srgbClr val="FFFFFF"/>
                  </a:solidFill>
                </a:uFill>
                <a:latin typeface="Tahoma"/>
                <a:ea typeface="ＭＳ Ｐゴシック"/>
              </a:rPr>
              <a:t>Realistic Evaluation of the Environment</a:t>
            </a:r>
            <a:endParaRPr lang="en-AU" sz="1800" b="0" strike="noStrike" spc="-1">
              <a:solidFill>
                <a:srgbClr val="000000"/>
              </a:solidFill>
              <a:uFill>
                <a:solidFill>
                  <a:srgbClr val="FFFFFF"/>
                </a:solidFill>
              </a:uFill>
              <a:latin typeface="Arial"/>
            </a:endParaRPr>
          </a:p>
        </p:txBody>
      </p:sp>
      <p:graphicFrame>
        <p:nvGraphicFramePr>
          <p:cNvPr id="592" name="Table 2"/>
          <p:cNvGraphicFramePr/>
          <p:nvPr/>
        </p:nvGraphicFramePr>
        <p:xfrm>
          <a:off x="457200" y="1556640"/>
          <a:ext cx="8457840" cy="4365720"/>
        </p:xfrm>
        <a:graphic>
          <a:graphicData uri="http://schemas.openxmlformats.org/drawingml/2006/table">
            <a:tbl>
              <a:tblPr/>
              <a:tblGrid>
                <a:gridCol w="3276360"/>
                <a:gridCol w="518148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64920">
                <a:tc>
                  <a:txBody>
                    <a:bodyPr/>
                    <a:lstStyle/>
                    <a:p>
                      <a:pPr>
                        <a:lnSpc>
                          <a:spcPct val="100000"/>
                        </a:lnSpc>
                      </a:pPr>
                      <a:r>
                        <a:rPr lang="en-AU" sz="1800" b="1" strike="noStrike" spc="-1">
                          <a:solidFill>
                            <a:srgbClr val="000000"/>
                          </a:solidFill>
                          <a:uFill>
                            <a:solidFill>
                              <a:srgbClr val="FFFFFF"/>
                            </a:solidFill>
                          </a:uFill>
                          <a:latin typeface="Courier New"/>
                        </a:rPr>
                        <a:t>$</a:t>
                      </a:r>
                      <a:r>
                        <a:rPr lang="en-AU" sz="1800" b="0" i="1" strike="noStrike" spc="-1">
                          <a:solidFill>
                            <a:srgbClr val="000000"/>
                          </a:solidFill>
                          <a:uFill>
                            <a:solidFill>
                              <a:srgbClr val="FFFFFF"/>
                            </a:solidFill>
                          </a:uFill>
                          <a:latin typeface="Courier New"/>
                        </a:rPr>
                        <a:t>&lt;VARIABLE&gt;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Evaluates to the contents of the variable </a:t>
                      </a:r>
                      <a:r>
                        <a:rPr lang="en-AU" sz="1800" b="0" i="1" strike="noStrike" spc="-1">
                          <a:solidFill>
                            <a:srgbClr val="000000"/>
                          </a:solidFill>
                          <a:uFill>
                            <a:solidFill>
                              <a:srgbClr val="FFFFFF"/>
                            </a:solidFill>
                          </a:uFill>
                          <a:latin typeface="Courier New"/>
                        </a:rPr>
                        <a:t>&lt;VARIABLE&gt;</a:t>
                      </a:r>
                      <a:r>
                        <a:rPr lang="en-AU" sz="1800" b="0" strike="noStrike" spc="-1">
                          <a:solidFill>
                            <a:srgbClr val="000000"/>
                          </a:solidFill>
                          <a:uFill>
                            <a:solidFill>
                              <a:srgbClr val="FFFFFF"/>
                            </a:solidFill>
                          </a:uFill>
                          <a:latin typeface="Tahoma"/>
                        </a:rPr>
                        <a: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367560">
                <a:tc>
                  <a:txBody>
                    <a:bodyPr/>
                    <a:lstStyle/>
                    <a:p>
                      <a:pPr>
                        <a:lnSpc>
                          <a:spcPct val="100000"/>
                        </a:lnSpc>
                      </a:pPr>
                      <a:r>
                        <a:rPr lang="en-AU" sz="1800" b="1" strike="noStrike" spc="-1">
                          <a:solidFill>
                            <a:srgbClr val="000000"/>
                          </a:solidFill>
                          <a:uFill>
                            <a:solidFill>
                              <a:srgbClr val="FFFFFF"/>
                            </a:solidFill>
                          </a:uFill>
                          <a:latin typeface="Courier New"/>
                        </a:rPr>
                        <a:t>env</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Prints all environment variables and their values.</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3320">
                <a:tc>
                  <a:txBody>
                    <a:bodyPr/>
                    <a:lstStyle/>
                    <a:p>
                      <a:pPr>
                        <a:lnSpc>
                          <a:spcPct val="100000"/>
                        </a:lnSpc>
                      </a:pPr>
                      <a:r>
                        <a:rPr lang="en-AU" sz="1800" b="1" strike="noStrike" spc="-1">
                          <a:solidFill>
                            <a:srgbClr val="000000"/>
                          </a:solidFill>
                          <a:uFill>
                            <a:solidFill>
                              <a:srgbClr val="FFFFFF"/>
                            </a:solidFill>
                          </a:uFill>
                          <a:latin typeface="Courier New"/>
                        </a:rPr>
                        <a:t>echo </a:t>
                      </a:r>
                      <a:r>
                        <a:rPr lang="en-AU" sz="1800" b="0" i="1" strike="noStrike" spc="-1">
                          <a:solidFill>
                            <a:srgbClr val="000000"/>
                          </a:solidFill>
                          <a:uFill>
                            <a:solidFill>
                              <a:srgbClr val="FFFFFF"/>
                            </a:solidFill>
                          </a:uFill>
                          <a:latin typeface="Courier New"/>
                        </a:rPr>
                        <a:t>&lt;arg1&gt; &lt;arg2&gt; …</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Prints out its arguments, with no additional information.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324160">
                <a:tc>
                  <a:txBody>
                    <a:bodyPr/>
                    <a:lstStyle/>
                    <a:p>
                      <a:pPr>
                        <a:lnSpc>
                          <a:spcPct val="100000"/>
                        </a:lnSpc>
                      </a:pPr>
                      <a:r>
                        <a:rPr lang="en-AU" sz="1800" b="1" strike="noStrike" spc="-1">
                          <a:solidFill>
                            <a:srgbClr val="000000"/>
                          </a:solidFill>
                          <a:uFill>
                            <a:solidFill>
                              <a:srgbClr val="FFFFFF"/>
                            </a:solidFill>
                          </a:uFill>
                          <a:latin typeface="Courier New"/>
                        </a:rPr>
                        <a:t>grep </a:t>
                      </a:r>
                      <a:r>
                        <a:rPr lang="en-AU" sz="1800" b="0" i="1" strike="noStrike" spc="-1">
                          <a:solidFill>
                            <a:srgbClr val="000000"/>
                          </a:solidFill>
                          <a:uFill>
                            <a:solidFill>
                              <a:srgbClr val="FFFFFF"/>
                            </a:solidFill>
                          </a:uFill>
                          <a:latin typeface="Courier New"/>
                        </a:rPr>
                        <a:t>&lt;pattern&gt; &lt;file&gt;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AU" sz="1800" b="0" strike="noStrike" spc="-1">
                          <a:solidFill>
                            <a:srgbClr val="000000"/>
                          </a:solidFill>
                          <a:uFill>
                            <a:solidFill>
                              <a:srgbClr val="FFFFFF"/>
                            </a:solidFill>
                          </a:uFill>
                          <a:latin typeface="Tahoma"/>
                        </a:rPr>
                        <a:t>Prints out all occurrences of </a:t>
                      </a:r>
                      <a:r>
                        <a:rPr lang="en-AU" sz="1800" b="0" i="1" strike="noStrike" spc="-1">
                          <a:solidFill>
                            <a:srgbClr val="000000"/>
                          </a:solidFill>
                          <a:uFill>
                            <a:solidFill>
                              <a:srgbClr val="FFFFFF"/>
                            </a:solidFill>
                          </a:uFill>
                          <a:latin typeface="Courier New"/>
                        </a:rPr>
                        <a:t>&lt;pattern&gt; </a:t>
                      </a:r>
                      <a:r>
                        <a:rPr lang="en-AU" sz="1800" b="0" strike="noStrike" spc="-1">
                          <a:solidFill>
                            <a:srgbClr val="000000"/>
                          </a:solidFill>
                          <a:uFill>
                            <a:solidFill>
                              <a:srgbClr val="FFFFFF"/>
                            </a:solidFill>
                          </a:uFill>
                          <a:latin typeface="Tahoma"/>
                        </a:rPr>
                        <a:t>in </a:t>
                      </a:r>
                      <a:r>
                        <a:rPr lang="en-AU" sz="1800" b="0" strike="noStrike" spc="-1">
                          <a:solidFill>
                            <a:srgbClr val="000000"/>
                          </a:solidFill>
                          <a:uFill>
                            <a:solidFill>
                              <a:srgbClr val="FFFFFF"/>
                            </a:solidFill>
                          </a:uFill>
                          <a:latin typeface="Courier New"/>
                        </a:rPr>
                        <a:t>&lt;file&gt;</a:t>
                      </a:r>
                      <a:r>
                        <a:rPr lang="en-AU" sz="1800" b="0" strike="noStrike" spc="-1">
                          <a:solidFill>
                            <a:srgbClr val="000000"/>
                          </a:solidFill>
                          <a:uFill>
                            <a:solidFill>
                              <a:srgbClr val="FFFFFF"/>
                            </a:solidFill>
                          </a:uFill>
                          <a:latin typeface="Tahoma"/>
                        </a:rPr>
                        <a:t>. If no file is specified, processes standard input. For example</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1800" b="1" strike="noStrike" spc="-1">
                          <a:solidFill>
                            <a:srgbClr val="000000"/>
                          </a:solidFill>
                          <a:uFill>
                            <a:solidFill>
                              <a:srgbClr val="FFFFFF"/>
                            </a:solidFill>
                          </a:uFill>
                          <a:latin typeface="Courier New"/>
                        </a:rPr>
                        <a:t>env | grep PA</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r>
                        <a:rPr lang="en-AU" sz="1800" b="0" strike="noStrike" spc="-1">
                          <a:solidFill>
                            <a:srgbClr val="000000"/>
                          </a:solidFill>
                          <a:uFill>
                            <a:solidFill>
                              <a:srgbClr val="FFFFFF"/>
                            </a:solidFill>
                          </a:uFill>
                          <a:latin typeface="Tahoma"/>
                        </a:rPr>
                        <a:t>will print all variables containing ‘PA’ in them or their value.</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593"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8A707337-F2BB-468F-A59E-2FC066865838}" type="slidenum">
              <a:rPr lang="en-AU" sz="1200" b="0" strike="noStrike" spc="-1">
                <a:solidFill>
                  <a:srgbClr val="8B8B8B"/>
                </a:solidFill>
                <a:uFill>
                  <a:solidFill>
                    <a:srgbClr val="FFFFFF"/>
                  </a:solidFill>
                </a:uFill>
                <a:latin typeface="Arial"/>
                <a:ea typeface="ＭＳ Ｐゴシック"/>
              </a:rPr>
              <a:t>59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Logging On</a:t>
            </a:r>
            <a:endParaRPr lang="en-AU" sz="1800" b="0" strike="noStrike" spc="-1">
              <a:solidFill>
                <a:srgbClr val="000000"/>
              </a:solidFill>
              <a:uFill>
                <a:solidFill>
                  <a:srgbClr val="FFFFFF"/>
                </a:solidFill>
              </a:uFill>
              <a:latin typeface="Arial"/>
            </a:endParaRPr>
          </a:p>
        </p:txBody>
      </p:sp>
      <p:sp>
        <p:nvSpPr>
          <p:cNvPr id="122" name="CustomShape 2"/>
          <p:cNvSpPr/>
          <p:nvPr/>
        </p:nvSpPr>
        <p:spPr>
          <a:xfrm>
            <a:off x="469080" y="1407240"/>
            <a:ext cx="8228880" cy="5117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Start the putty telnet/ssh client by double clicking on putty.exe and connect to the HPC Machine</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200" b="0" strike="noStrike" spc="-1">
                <a:solidFill>
                  <a:srgbClr val="000000"/>
                </a:solidFill>
                <a:uFill>
                  <a:solidFill>
                    <a:srgbClr val="FFFFFF"/>
                  </a:solidFill>
                </a:uFill>
                <a:latin typeface="Tahoma"/>
                <a:ea typeface="ＭＳ Ｐゴシック"/>
              </a:rPr>
              <a:t>Host:     </a:t>
            </a:r>
            <a:r>
              <a:rPr lang="en-AU" sz="2200" b="1" strike="noStrike" spc="-1">
                <a:solidFill>
                  <a:srgbClr val="000000"/>
                </a:solidFill>
                <a:uFill>
                  <a:solidFill>
                    <a:srgbClr val="FFFFFF"/>
                  </a:solidFill>
                </a:uFill>
                <a:latin typeface="Courier New"/>
                <a:ea typeface="ＭＳ Ｐゴシック"/>
              </a:rPr>
              <a:t>raijin.nci.org.au</a:t>
            </a:r>
            <a:r>
              <a:rPr lang="en-AU" sz="22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200" b="0" strike="noStrike" spc="-1">
                <a:solidFill>
                  <a:srgbClr val="000000"/>
                </a:solidFill>
                <a:uFill>
                  <a:solidFill>
                    <a:srgbClr val="FFFFFF"/>
                  </a:solidFill>
                </a:uFill>
                <a:latin typeface="Tahoma"/>
                <a:ea typeface="ＭＳ Ｐゴシック"/>
              </a:rPr>
              <a:t>Connection Type: </a:t>
            </a:r>
            <a:r>
              <a:rPr lang="en-AU" sz="2200" b="1" strike="noStrike" spc="-1">
                <a:solidFill>
                  <a:srgbClr val="000000"/>
                </a:solidFill>
                <a:uFill>
                  <a:solidFill>
                    <a:srgbClr val="FFFFFF"/>
                  </a:solidFill>
                </a:uFill>
                <a:latin typeface="Courier New"/>
                <a:ea typeface="ＭＳ Ｐゴシック"/>
              </a:rPr>
              <a:t>ssh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200" b="0" strike="noStrike" spc="-1">
                <a:solidFill>
                  <a:srgbClr val="000000"/>
                </a:solidFill>
                <a:uFill>
                  <a:solidFill>
                    <a:srgbClr val="FFFFFF"/>
                  </a:solidFill>
                </a:uFill>
                <a:latin typeface="Tahoma"/>
                <a:ea typeface="Tahoma"/>
              </a:rPr>
              <a:t>Port: </a:t>
            </a:r>
            <a:r>
              <a:rPr lang="en-AU" sz="2200" b="1" strike="noStrike" spc="-1">
                <a:solidFill>
                  <a:srgbClr val="000000"/>
                </a:solidFill>
                <a:uFill>
                  <a:solidFill>
                    <a:srgbClr val="FFFFFF"/>
                  </a:solidFill>
                </a:uFill>
                <a:latin typeface="Courier New"/>
                <a:ea typeface="ＭＳ Ｐゴシック"/>
              </a:rPr>
              <a:t>22</a:t>
            </a:r>
            <a:endParaRPr lang="en-AU" sz="1800" b="0" strike="noStrike" spc="-1">
              <a:solidFill>
                <a:srgbClr val="000000"/>
              </a:solidFill>
              <a:uFill>
                <a:solidFill>
                  <a:srgbClr val="FFFFFF"/>
                </a:solidFill>
              </a:uFill>
              <a:latin typeface="Arial"/>
            </a:endParaRPr>
          </a:p>
        </p:txBody>
      </p:sp>
      <p:pic>
        <p:nvPicPr>
          <p:cNvPr id="123" name="Picture 6"/>
          <p:cNvPicPr/>
          <p:nvPr/>
        </p:nvPicPr>
        <p:blipFill>
          <a:blip r:embed="rId3"/>
          <a:stretch/>
        </p:blipFill>
        <p:spPr>
          <a:xfrm>
            <a:off x="1663920" y="4149000"/>
            <a:ext cx="5828760" cy="2237760"/>
          </a:xfrm>
          <a:prstGeom prst="rect">
            <a:avLst/>
          </a:prstGeom>
          <a:ln>
            <a:noFill/>
          </a:ln>
        </p:spPr>
      </p:pic>
      <p:sp>
        <p:nvSpPr>
          <p:cNvPr id="12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38FC655-2D7A-4829-8924-BF9A4BAEBFF4}" type="slidenum">
              <a:rPr lang="en-AU" sz="1200" b="0" strike="noStrike" spc="-1">
                <a:solidFill>
                  <a:srgbClr val="8B8B8B"/>
                </a:solidFill>
                <a:uFill>
                  <a:solidFill>
                    <a:srgbClr val="FFFFFF"/>
                  </a:solidFill>
                </a:uFill>
                <a:latin typeface="Arial"/>
                <a:ea typeface="ＭＳ Ｐゴシック"/>
              </a:rPr>
              <a:t>6</a:t>
            </a:fld>
            <a:endParaRPr lang="en-AU" sz="1800" b="0" strike="noStrike" spc="-1">
              <a:solidFill>
                <a:srgbClr val="000000"/>
              </a:solidFill>
              <a:uFill>
                <a:solidFill>
                  <a:srgbClr val="FFFFFF"/>
                </a:solidFill>
              </a:uFill>
              <a:latin typeface="Arial"/>
            </a:endParaRPr>
          </a:p>
        </p:txBody>
      </p:sp>
      <p:sp>
        <p:nvSpPr>
          <p:cNvPr id="125" name="CustomShape 4"/>
          <p:cNvSpPr/>
          <p:nvPr/>
        </p:nvSpPr>
        <p:spPr>
          <a:xfrm>
            <a:off x="3852000" y="5440680"/>
            <a:ext cx="1406520" cy="27252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200" b="0" strike="noStrike" spc="-1">
                <a:solidFill>
                  <a:srgbClr val="000000"/>
                </a:solidFill>
                <a:uFill>
                  <a:solidFill>
                    <a:srgbClr val="FFFFFF"/>
                  </a:solidFill>
                </a:uFill>
                <a:latin typeface="Arial"/>
                <a:ea typeface="ＭＳ Ｐゴシック"/>
              </a:rPr>
              <a:t>raijin.nci.org.au</a:t>
            </a:r>
            <a:endParaRPr lang="en-AU" sz="1800" b="0" strike="noStrike" spc="-1">
              <a:solidFill>
                <a:srgbClr val="000000"/>
              </a:solidFill>
              <a:uFill>
                <a:solidFill>
                  <a:srgbClr val="FFFFFF"/>
                </a:solidFill>
              </a:uFill>
              <a:latin typeface="Arial"/>
            </a:endParaRPr>
          </a:p>
        </p:txBody>
      </p:sp>
      <p:sp>
        <p:nvSpPr>
          <p:cNvPr id="126" name="CustomShape 5"/>
          <p:cNvSpPr/>
          <p:nvPr/>
        </p:nvSpPr>
        <p:spPr>
          <a:xfrm>
            <a:off x="3924000" y="3861000"/>
            <a:ext cx="1943640" cy="1007280"/>
          </a:xfrm>
          <a:prstGeom prst="notchedRightArrow">
            <a:avLst>
              <a:gd name="adj1" fmla="val 50000"/>
              <a:gd name="adj2" fmla="val 50000"/>
            </a:avLst>
          </a:prstGeom>
          <a:ln>
            <a:solidFill>
              <a:srgbClr val="4A7EBB"/>
            </a:solidFill>
            <a:round/>
          </a:ln>
          <a:effectLst>
            <a:outerShdw blurRad="40000" dist="23000" dir="5400000" rotWithShape="0">
              <a:srgbClr val="000000">
                <a:alpha val="35000"/>
              </a:srgbClr>
            </a:outerShdw>
          </a:effectLst>
          <a:scene3d>
            <a:camera prst="orthographicFront">
              <a:rot lat="0" lon="0" rev="16200000"/>
            </a:camera>
            <a:lightRig rig="threePt" dir="t"/>
          </a:scene3d>
        </p:spPr>
        <p:style>
          <a:lnRef idx="1">
            <a:schemeClr val="accent1"/>
          </a:lnRef>
          <a:fillRef idx="3">
            <a:schemeClr val="accent1"/>
          </a:fillRef>
          <a:effectRef idx="2">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Manipulating the Environment</a:t>
            </a:r>
            <a:endParaRPr lang="en-AU" sz="1800" b="0" strike="noStrike" spc="-1">
              <a:solidFill>
                <a:srgbClr val="000000"/>
              </a:solidFill>
              <a:uFill>
                <a:solidFill>
                  <a:srgbClr val="FFFFFF"/>
                </a:solidFill>
              </a:uFill>
              <a:latin typeface="Arial"/>
            </a:endParaRPr>
          </a:p>
        </p:txBody>
      </p:sp>
      <p:sp>
        <p:nvSpPr>
          <p:cNvPr id="595"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You can use the environment to your advantage.</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Update the path</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Change your prompt</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Use the environment to share information between your scripts</a:t>
            </a:r>
            <a:endParaRPr lang="en-AU" sz="1800" b="0" strike="noStrike" spc="-1">
              <a:solidFill>
                <a:srgbClr val="000000"/>
              </a:solidFill>
              <a:uFill>
                <a:solidFill>
                  <a:srgbClr val="FFFFFF"/>
                </a:solidFill>
              </a:uFill>
              <a:latin typeface="Arial"/>
            </a:endParaRPr>
          </a:p>
        </p:txBody>
      </p:sp>
      <p:sp>
        <p:nvSpPr>
          <p:cNvPr id="596"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989342AD-57CD-4D75-A303-00B0B3D5B468}" type="slidenum">
              <a:rPr lang="en-AU" sz="1200" b="0" strike="noStrike" spc="-1">
                <a:solidFill>
                  <a:srgbClr val="8B8B8B"/>
                </a:solidFill>
                <a:uFill>
                  <a:solidFill>
                    <a:srgbClr val="FFFFFF"/>
                  </a:solidFill>
                </a:uFill>
                <a:latin typeface="Arial"/>
                <a:ea typeface="ＭＳ Ｐゴシック"/>
              </a:rPr>
              <a:t>60</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Manipulating your environment</a:t>
            </a:r>
            <a:endParaRPr lang="en-AU" sz="1800" b="0" strike="noStrike" spc="-1">
              <a:solidFill>
                <a:srgbClr val="000000"/>
              </a:solidFill>
              <a:uFill>
                <a:solidFill>
                  <a:srgbClr val="FFFFFF"/>
                </a:solidFill>
              </a:uFill>
              <a:latin typeface="Arial"/>
            </a:endParaRPr>
          </a:p>
        </p:txBody>
      </p:sp>
      <p:graphicFrame>
        <p:nvGraphicFramePr>
          <p:cNvPr id="598" name="Table 2"/>
          <p:cNvGraphicFramePr/>
          <p:nvPr/>
        </p:nvGraphicFramePr>
        <p:xfrm>
          <a:off x="457200" y="2021760"/>
          <a:ext cx="8457840" cy="1328040"/>
        </p:xfrm>
        <a:graphic>
          <a:graphicData uri="http://schemas.openxmlformats.org/drawingml/2006/table">
            <a:tbl>
              <a:tblPr/>
              <a:tblGrid>
                <a:gridCol w="3276360"/>
                <a:gridCol w="5181480"/>
              </a:tblGrid>
              <a:tr h="320400">
                <a:tc>
                  <a:txBody>
                    <a:bodyPr/>
                    <a:lstStyle/>
                    <a:p>
                      <a:pPr>
                        <a:lnSpc>
                          <a:spcPct val="100000"/>
                        </a:lnSpc>
                      </a:pPr>
                      <a:r>
                        <a:rPr lang="en-AU" sz="1800" b="1" strike="noStrike" spc="-1">
                          <a:solidFill>
                            <a:srgbClr val="FFFFFF"/>
                          </a:solidFill>
                          <a:uFill>
                            <a:solidFill>
                              <a:srgbClr val="FFFFFF"/>
                            </a:solidFill>
                          </a:uFill>
                          <a:latin typeface="Calibri"/>
                        </a:rPr>
                        <a:t>Command</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AU" sz="1800" b="1" strike="noStrike" spc="-1">
                          <a:solidFill>
                            <a:srgbClr val="FFFFFF"/>
                          </a:solidFill>
                          <a:uFill>
                            <a:solidFill>
                              <a:srgbClr val="FFFFFF"/>
                            </a:solidFill>
                          </a:uFill>
                          <a:latin typeface="Calibri"/>
                        </a:rPr>
                        <a:t>Description</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962280">
                <a:tc>
                  <a:txBody>
                    <a:bodyPr/>
                    <a:lstStyle/>
                    <a:p>
                      <a:pPr>
                        <a:lnSpc>
                          <a:spcPct val="100000"/>
                        </a:lnSpc>
                      </a:pPr>
                      <a:r>
                        <a:rPr lang="en-AU" sz="1800" b="1" strike="noStrike" spc="-1">
                          <a:solidFill>
                            <a:srgbClr val="000000"/>
                          </a:solidFill>
                          <a:uFill>
                            <a:solidFill>
                              <a:srgbClr val="FFFFFF"/>
                            </a:solidFill>
                          </a:uFill>
                          <a:latin typeface="Courier New"/>
                        </a:rPr>
                        <a:t>export </a:t>
                      </a:r>
                      <a:r>
                        <a:rPr lang="en-AU" sz="1800" b="0" i="1" strike="noStrike" spc="-1">
                          <a:solidFill>
                            <a:srgbClr val="000000"/>
                          </a:solidFill>
                          <a:uFill>
                            <a:solidFill>
                              <a:srgbClr val="FFFFFF"/>
                            </a:solidFill>
                          </a:uFill>
                          <a:latin typeface="Courier New"/>
                        </a:rPr>
                        <a:t>&lt;VAR&gt;</a:t>
                      </a:r>
                      <a:r>
                        <a:rPr lang="en-AU" sz="1800" b="1" strike="noStrike" spc="-1">
                          <a:solidFill>
                            <a:srgbClr val="000000"/>
                          </a:solidFill>
                          <a:uFill>
                            <a:solidFill>
                              <a:srgbClr val="FFFFFF"/>
                            </a:solidFill>
                          </a:uFill>
                          <a:latin typeface="Courier New"/>
                        </a:rPr>
                        <a:t>=</a:t>
                      </a:r>
                      <a:r>
                        <a:rPr lang="en-AU" sz="1800" b="0" i="1" strike="noStrike" spc="-1">
                          <a:solidFill>
                            <a:srgbClr val="000000"/>
                          </a:solidFill>
                          <a:uFill>
                            <a:solidFill>
                              <a:srgbClr val="FFFFFF"/>
                            </a:solidFill>
                          </a:uFill>
                          <a:latin typeface="Courier New"/>
                        </a:rPr>
                        <a:t>&lt;VAL&gt;</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AU" sz="1800" b="0" strike="noStrike" spc="-1">
                          <a:solidFill>
                            <a:srgbClr val="000000"/>
                          </a:solidFill>
                          <a:uFill>
                            <a:solidFill>
                              <a:srgbClr val="FFFFFF"/>
                            </a:solidFill>
                          </a:uFill>
                          <a:latin typeface="Tahoma"/>
                        </a:rPr>
                        <a:t>Set a variable called </a:t>
                      </a:r>
                      <a:r>
                        <a:rPr lang="en-AU" sz="1800" b="0" i="1" strike="noStrike" spc="-1">
                          <a:solidFill>
                            <a:srgbClr val="000000"/>
                          </a:solidFill>
                          <a:uFill>
                            <a:solidFill>
                              <a:srgbClr val="FFFFFF"/>
                            </a:solidFill>
                          </a:uFill>
                          <a:latin typeface="Courier New"/>
                        </a:rPr>
                        <a:t>VAR </a:t>
                      </a:r>
                      <a:r>
                        <a:rPr lang="en-AU" sz="1800" b="0" strike="noStrike" spc="-1">
                          <a:solidFill>
                            <a:srgbClr val="000000"/>
                          </a:solidFill>
                          <a:uFill>
                            <a:solidFill>
                              <a:srgbClr val="FFFFFF"/>
                            </a:solidFill>
                          </a:uFill>
                          <a:latin typeface="Tahoma"/>
                        </a:rPr>
                        <a:t>and give it contents </a:t>
                      </a:r>
                      <a:r>
                        <a:rPr lang="en-AU" sz="1800" b="0" i="1" strike="noStrike" spc="-1">
                          <a:solidFill>
                            <a:srgbClr val="000000"/>
                          </a:solidFill>
                          <a:uFill>
                            <a:solidFill>
                              <a:srgbClr val="FFFFFF"/>
                            </a:solidFill>
                          </a:uFill>
                          <a:latin typeface="Courier New"/>
                        </a:rPr>
                        <a:t>VAL</a:t>
                      </a:r>
                      <a:r>
                        <a:rPr lang="en-AU" sz="1800" b="0" strike="noStrike" spc="-1">
                          <a:solidFill>
                            <a:srgbClr val="000000"/>
                          </a:solidFill>
                          <a:uFill>
                            <a:solidFill>
                              <a:srgbClr val="FFFFFF"/>
                            </a:solidFill>
                          </a:uFill>
                          <a:latin typeface="Tahoma"/>
                        </a:rPr>
                        <a:t>. The variable will be available to programs invoked from the shell.</a:t>
                      </a:r>
                      <a:endParaRPr lang="en-A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bl>
          </a:graphicData>
        </a:graphic>
      </p:graphicFrame>
      <p:sp>
        <p:nvSpPr>
          <p:cNvPr id="599"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FFE2437E-1894-4016-9DEC-E48BEC443474}" type="slidenum">
              <a:rPr lang="en-AU" sz="1200" b="0" strike="noStrike" spc="-1">
                <a:solidFill>
                  <a:srgbClr val="8B8B8B"/>
                </a:solidFill>
                <a:uFill>
                  <a:solidFill>
                    <a:srgbClr val="FFFFFF"/>
                  </a:solidFill>
                </a:uFill>
                <a:latin typeface="Arial"/>
                <a:ea typeface="ＭＳ Ｐゴシック"/>
              </a:rPr>
              <a:t>61</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Summing up – Your Skills</a:t>
            </a:r>
            <a:endParaRPr lang="en-AU" sz="1800" b="0" strike="noStrike" spc="-1">
              <a:solidFill>
                <a:srgbClr val="000000"/>
              </a:solidFill>
              <a:uFill>
                <a:solidFill>
                  <a:srgbClr val="FFFFFF"/>
                </a:solidFill>
              </a:uFill>
              <a:latin typeface="Arial"/>
            </a:endParaRPr>
          </a:p>
        </p:txBody>
      </p:sp>
      <p:sp>
        <p:nvSpPr>
          <p:cNvPr id="601"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You have now got the rudimentary skills to move around, make and view files, chain commands together and manipulate the environment</a:t>
            </a:r>
            <a:endParaRPr lang="en-AU" sz="1800" b="0" strike="noStrike" spc="-1">
              <a:solidFill>
                <a:srgbClr val="000000"/>
              </a:solidFill>
              <a:uFill>
                <a:solidFill>
                  <a:srgbClr val="FFFFFF"/>
                </a:solidFill>
              </a:uFill>
              <a:latin typeface="Arial"/>
            </a:endParaRPr>
          </a:p>
        </p:txBody>
      </p:sp>
      <p:sp>
        <p:nvSpPr>
          <p:cNvPr id="602"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AA7D1DB0-42AA-478F-905C-66AEB1F0A452}" type="slidenum">
              <a:rPr lang="en-AU" sz="1200" b="0" strike="noStrike" spc="-1">
                <a:solidFill>
                  <a:srgbClr val="8B8B8B"/>
                </a:solidFill>
                <a:uFill>
                  <a:solidFill>
                    <a:srgbClr val="FFFFFF"/>
                  </a:solidFill>
                </a:uFill>
                <a:latin typeface="Arial"/>
                <a:ea typeface="ＭＳ Ｐゴシック"/>
              </a:rPr>
              <a:t>62</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Summing up – Hard Lessons</a:t>
            </a:r>
            <a:endParaRPr lang="en-AU" sz="1800" b="0" strike="noStrike" spc="-1">
              <a:solidFill>
                <a:srgbClr val="000000"/>
              </a:solidFill>
              <a:uFill>
                <a:solidFill>
                  <a:srgbClr val="FFFFFF"/>
                </a:solidFill>
              </a:uFill>
              <a:latin typeface="Arial"/>
            </a:endParaRPr>
          </a:p>
        </p:txBody>
      </p:sp>
      <p:sp>
        <p:nvSpPr>
          <p:cNvPr id="604"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BASH is wildly picky</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Silent success</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Command-line work is flexible but error prone</a:t>
            </a:r>
            <a:endParaRPr lang="en-AU" sz="1800" b="0" strike="noStrike" spc="-1">
              <a:solidFill>
                <a:srgbClr val="000000"/>
              </a:solidFill>
              <a:uFill>
                <a:solidFill>
                  <a:srgbClr val="FFFFFF"/>
                </a:solidFill>
              </a:uFill>
              <a:latin typeface="Arial"/>
            </a:endParaRPr>
          </a:p>
          <a:p>
            <a:pPr marL="743040" lvl="1" indent="-28512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There’s a lot of hidden context</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0" strike="noStrike" spc="-1">
                <a:solidFill>
                  <a:srgbClr val="000000"/>
                </a:solidFill>
                <a:uFill>
                  <a:solidFill>
                    <a:srgbClr val="FFFFFF"/>
                  </a:solidFill>
                </a:uFill>
                <a:latin typeface="Tahoma"/>
                <a:ea typeface="ＭＳ Ｐゴシック"/>
              </a:rPr>
              <a:t>ENVIRONMENT, WORKING DIRECTORY, STDOUT/STDIN, COMMAND LINE EXPANSION</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605"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B705493A-292C-49E3-84F0-724AACD8BF9C}" type="slidenum">
              <a:rPr lang="en-AU" sz="1200" b="0" strike="noStrike" spc="-1">
                <a:solidFill>
                  <a:srgbClr val="8B8B8B"/>
                </a:solidFill>
                <a:uFill>
                  <a:solidFill>
                    <a:srgbClr val="FFFFFF"/>
                  </a:solidFill>
                </a:uFill>
                <a:latin typeface="Arial"/>
                <a:ea typeface="ＭＳ Ｐゴシック"/>
              </a:rPr>
              <a:t>63</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Summing up – the positives</a:t>
            </a:r>
            <a:endParaRPr lang="en-AU" sz="1800" b="0" strike="noStrike" spc="-1">
              <a:solidFill>
                <a:srgbClr val="000000"/>
              </a:solidFill>
              <a:uFill>
                <a:solidFill>
                  <a:srgbClr val="FFFFFF"/>
                </a:solidFill>
              </a:uFill>
              <a:latin typeface="Arial"/>
            </a:endParaRPr>
          </a:p>
        </p:txBody>
      </p:sp>
      <p:sp>
        <p:nvSpPr>
          <p:cNvPr id="607" name="CustomShape 2"/>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Command line gives you a more </a:t>
            </a:r>
            <a:r>
              <a:rPr lang="en-AU" sz="2800" b="1" u="sng" strike="noStrike" spc="-1">
                <a:solidFill>
                  <a:srgbClr val="000000"/>
                </a:solidFill>
                <a:uFill>
                  <a:solidFill>
                    <a:srgbClr val="FFFFFF"/>
                  </a:solidFill>
                </a:uFill>
                <a:latin typeface="Tahoma"/>
                <a:ea typeface="ＭＳ Ｐゴシック"/>
              </a:rPr>
              <a:t>powerful</a:t>
            </a:r>
            <a:r>
              <a:rPr lang="en-AU" sz="2800" b="0" strike="noStrike" spc="-1">
                <a:solidFill>
                  <a:srgbClr val="000000"/>
                </a:solidFill>
                <a:uFill>
                  <a:solidFill>
                    <a:srgbClr val="FFFFFF"/>
                  </a:solidFill>
                </a:uFill>
                <a:latin typeface="Tahoma"/>
                <a:ea typeface="ＭＳ Ｐゴシック"/>
              </a:rPr>
              <a:t> means to control a program</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Allows </a:t>
            </a:r>
            <a:r>
              <a:rPr lang="en-AU" sz="2800" b="1" u="sng" strike="noStrike" spc="-1">
                <a:solidFill>
                  <a:srgbClr val="000000"/>
                </a:solidFill>
                <a:uFill>
                  <a:solidFill>
                    <a:srgbClr val="FFFFFF"/>
                  </a:solidFill>
                </a:uFill>
                <a:latin typeface="Tahoma"/>
                <a:ea typeface="ＭＳ Ｐゴシック"/>
              </a:rPr>
              <a:t>direct interaction</a:t>
            </a:r>
            <a:r>
              <a:rPr lang="en-AU" sz="2800" b="0" strike="noStrike" spc="-1">
                <a:solidFill>
                  <a:srgbClr val="000000"/>
                </a:solidFill>
                <a:uFill>
                  <a:solidFill>
                    <a:srgbClr val="FFFFFF"/>
                  </a:solidFill>
                </a:uFill>
                <a:latin typeface="Tahoma"/>
                <a:ea typeface="ＭＳ Ｐゴシック"/>
              </a:rPr>
              <a:t> with shell commands (no GUI needed)</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Allow for </a:t>
            </a:r>
            <a:r>
              <a:rPr lang="en-AU" sz="2800" b="1" u="sng" strike="noStrike" spc="-1">
                <a:solidFill>
                  <a:srgbClr val="000000"/>
                </a:solidFill>
                <a:uFill>
                  <a:solidFill>
                    <a:srgbClr val="FFFFFF"/>
                  </a:solidFill>
                </a:uFill>
                <a:latin typeface="Tahoma"/>
                <a:ea typeface="ＭＳ Ｐゴシック"/>
              </a:rPr>
              <a:t>ease of automation</a:t>
            </a:r>
            <a:r>
              <a:rPr lang="en-AU" sz="2800" b="0" strike="noStrike" spc="-1">
                <a:solidFill>
                  <a:srgbClr val="000000"/>
                </a:solidFill>
                <a:uFill>
                  <a:solidFill>
                    <a:srgbClr val="FFFFFF"/>
                  </a:solidFill>
                </a:uFill>
                <a:latin typeface="Tahoma"/>
                <a:ea typeface="ＭＳ Ｐゴシック"/>
              </a:rPr>
              <a:t> via scripting</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UNIX is more </a:t>
            </a:r>
            <a:r>
              <a:rPr lang="en-AU" sz="2800" b="1" u="sng" strike="noStrike" spc="-1">
                <a:solidFill>
                  <a:srgbClr val="000000"/>
                </a:solidFill>
                <a:uFill>
                  <a:solidFill>
                    <a:srgbClr val="FFFFFF"/>
                  </a:solidFill>
                </a:uFill>
                <a:latin typeface="Tahoma"/>
                <a:ea typeface="ＭＳ Ｐゴシック"/>
              </a:rPr>
              <a:t>flexible</a:t>
            </a:r>
            <a:r>
              <a:rPr lang="en-AU" sz="2800" b="0" strike="noStrike" spc="-1">
                <a:solidFill>
                  <a:srgbClr val="000000"/>
                </a:solidFill>
                <a:uFill>
                  <a:solidFill>
                    <a:srgbClr val="FFFFFF"/>
                  </a:solidFill>
                </a:uFill>
                <a:latin typeface="Tahoma"/>
                <a:ea typeface="ＭＳ Ｐゴシック"/>
              </a:rPr>
              <a:t> and can be installed on many different types of machines (e.g. mainframes/supercomputers)</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2800" b="0" strike="noStrike" spc="-1">
                <a:solidFill>
                  <a:srgbClr val="000000"/>
                </a:solidFill>
                <a:uFill>
                  <a:solidFill>
                    <a:srgbClr val="FFFFFF"/>
                  </a:solidFill>
                </a:uFill>
                <a:latin typeface="Tahoma"/>
                <a:ea typeface="ＭＳ Ｐゴシック"/>
              </a:rPr>
              <a:t> </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608"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24E12D7A-A2DB-4DFE-9227-A93A17F292AD}" type="slidenum">
              <a:rPr lang="en-AU" sz="1200" b="0" strike="noStrike" spc="-1">
                <a:solidFill>
                  <a:srgbClr val="8B8B8B"/>
                </a:solidFill>
                <a:uFill>
                  <a:solidFill>
                    <a:srgbClr val="FFFFFF"/>
                  </a:solidFill>
                </a:uFill>
                <a:latin typeface="Arial"/>
                <a:ea typeface="ＭＳ Ｐゴシック"/>
              </a:rPr>
              <a:t>64</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Log On to Raijin</a:t>
            </a:r>
            <a:endParaRPr lang="en-AU" sz="1800" b="0" strike="noStrike" spc="-1">
              <a:solidFill>
                <a:srgbClr val="000000"/>
              </a:solidFill>
              <a:uFill>
                <a:solidFill>
                  <a:srgbClr val="FFFFFF"/>
                </a:solidFill>
              </a:uFill>
              <a:latin typeface="Arial"/>
            </a:endParaRPr>
          </a:p>
        </p:txBody>
      </p:sp>
      <p:sp>
        <p:nvSpPr>
          <p:cNvPr id="128" name="CustomShape 2"/>
          <p:cNvSpPr/>
          <p:nvPr/>
        </p:nvSpPr>
        <p:spPr>
          <a:xfrm>
            <a:off x="469080" y="1407240"/>
            <a:ext cx="8228880" cy="5117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If you use a Mac use the terminal program:</a:t>
            </a: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ssh </a:t>
            </a:r>
            <a:r>
              <a:rPr lang="en-AU" sz="3200" b="0" u="sng" strike="noStrike" spc="-1">
                <a:solidFill>
                  <a:srgbClr val="0000FF"/>
                </a:solidFill>
                <a:uFill>
                  <a:solidFill>
                    <a:srgbClr val="FFFFFF"/>
                  </a:solidFill>
                </a:uFill>
                <a:latin typeface="Tahoma"/>
                <a:ea typeface="ＭＳ Ｐゴシック"/>
                <a:hlinkClick r:id="rId3"/>
              </a:rPr>
              <a:t>iaa444@raijin.nci.org.au</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a:p>
            <a:pPr marL="343080" indent="-342360">
              <a:lnSpc>
                <a:spcPct val="100000"/>
              </a:lnSpc>
              <a:buClr>
                <a:srgbClr val="E46C0A"/>
              </a:buClr>
              <a:buFont typeface="Arial"/>
              <a:buChar char="•"/>
            </a:pPr>
            <a:r>
              <a:rPr lang="en-AU" sz="3200" b="0" strike="noStrike" spc="-1">
                <a:solidFill>
                  <a:srgbClr val="000000"/>
                </a:solidFill>
                <a:uFill>
                  <a:solidFill>
                    <a:srgbClr val="FFFFFF"/>
                  </a:solidFill>
                </a:uFill>
                <a:latin typeface="Tahoma"/>
                <a:ea typeface="ＭＳ Ｐゴシック"/>
              </a:rPr>
              <a:t>If you use Windows use putty. into Raijin </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1" strike="noStrike" spc="-1">
                <a:solidFill>
                  <a:srgbClr val="000000"/>
                </a:solidFill>
                <a:uFill>
                  <a:solidFill>
                    <a:srgbClr val="FFFFFF"/>
                  </a:solidFill>
                </a:uFill>
                <a:latin typeface="Tahoma"/>
                <a:ea typeface="ＭＳ Ｐゴシック"/>
              </a:rPr>
              <a:t>Account Name: </a:t>
            </a:r>
            <a:r>
              <a:rPr lang="en-AU" sz="2400" b="0" strike="noStrike" spc="-1">
                <a:solidFill>
                  <a:srgbClr val="953735"/>
                </a:solidFill>
                <a:uFill>
                  <a:solidFill>
                    <a:srgbClr val="FFFFFF"/>
                  </a:solidFill>
                </a:uFill>
                <a:latin typeface="Tahoma"/>
                <a:ea typeface="ＭＳ Ｐゴシック"/>
              </a:rPr>
              <a:t>iaa444 – ibx444</a:t>
            </a:r>
            <a:endParaRPr lang="en-AU" sz="1800" b="0" strike="noStrike" spc="-1">
              <a:solidFill>
                <a:srgbClr val="000000"/>
              </a:solidFill>
              <a:uFill>
                <a:solidFill>
                  <a:srgbClr val="FFFFFF"/>
                </a:solidFill>
              </a:uFill>
              <a:latin typeface="Arial"/>
            </a:endParaRPr>
          </a:p>
          <a:p>
            <a:pPr marL="1600200" lvl="3" indent="-227880">
              <a:lnSpc>
                <a:spcPct val="100000"/>
              </a:lnSpc>
              <a:buClr>
                <a:srgbClr val="953735"/>
              </a:buClr>
              <a:buFont typeface="Arial"/>
              <a:buChar char="–"/>
            </a:pPr>
            <a:r>
              <a:rPr lang="en-AU" sz="2000" b="0" strike="noStrike" spc="-1">
                <a:solidFill>
                  <a:srgbClr val="953735"/>
                </a:solidFill>
                <a:uFill>
                  <a:solidFill>
                    <a:srgbClr val="FFFFFF"/>
                  </a:solidFill>
                </a:uFill>
                <a:latin typeface="Tahoma"/>
                <a:ea typeface="ＭＳ Ｐゴシック"/>
              </a:rPr>
              <a:t>iaa, iab, iac… iax, iba, ibb, ibc …ibx</a:t>
            </a:r>
            <a:endParaRPr lang="en-AU" sz="1800" b="0" strike="noStrike" spc="-1">
              <a:solidFill>
                <a:srgbClr val="000000"/>
              </a:solidFill>
              <a:uFill>
                <a:solidFill>
                  <a:srgbClr val="FFFFFF"/>
                </a:solidFill>
              </a:uFill>
              <a:latin typeface="Arial"/>
            </a:endParaRPr>
          </a:p>
          <a:p>
            <a:pPr marL="1143000" lvl="2" indent="-227880">
              <a:lnSpc>
                <a:spcPct val="100000"/>
              </a:lnSpc>
              <a:buClr>
                <a:srgbClr val="E46C0A"/>
              </a:buClr>
              <a:buFont typeface="Arial"/>
              <a:buChar char="•"/>
            </a:pPr>
            <a:r>
              <a:rPr lang="en-AU" sz="2400" b="1" strike="noStrike" spc="-1">
                <a:solidFill>
                  <a:srgbClr val="000000"/>
                </a:solidFill>
                <a:uFill>
                  <a:solidFill>
                    <a:srgbClr val="FFFFFF"/>
                  </a:solidFill>
                </a:uFill>
                <a:latin typeface="Tahoma"/>
                <a:ea typeface="ＭＳ Ｐゴシック"/>
              </a:rPr>
              <a:t>Password: </a:t>
            </a:r>
            <a:r>
              <a:rPr lang="en-AU" sz="2400" b="0" strike="noStrike" spc="-1">
                <a:solidFill>
                  <a:srgbClr val="000000"/>
                </a:solidFill>
                <a:uFill>
                  <a:solidFill>
                    <a:srgbClr val="FFFFFF"/>
                  </a:solidFill>
                </a:uFill>
                <a:latin typeface="Tahoma"/>
                <a:ea typeface="ＭＳ Ｐゴシック"/>
              </a:rPr>
              <a:t>provided by your instructor</a:t>
            </a: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129"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308B5898-65DB-4E7D-8814-B141082A10C5}" type="slidenum">
              <a:rPr lang="en-AU" sz="1200" b="0" strike="noStrike" spc="-1">
                <a:solidFill>
                  <a:srgbClr val="8B8B8B"/>
                </a:solidFill>
                <a:uFill>
                  <a:solidFill>
                    <a:srgbClr val="FFFFFF"/>
                  </a:solidFill>
                </a:uFill>
                <a:latin typeface="Arial"/>
                <a:ea typeface="ＭＳ Ｐゴシック"/>
              </a:rPr>
              <a:t>7</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85800" y="2514600"/>
            <a:ext cx="7771680" cy="1009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000000"/>
                </a:solidFill>
                <a:uFill>
                  <a:solidFill>
                    <a:srgbClr val="FFFFFF"/>
                  </a:solidFill>
                </a:uFill>
                <a:latin typeface="Tahoma"/>
                <a:ea typeface="Tahoma"/>
              </a:rPr>
              <a:t>Shell Primer</a:t>
            </a:r>
            <a:endParaRPr lang="en-AU" sz="1800" b="0" strike="noStrike" spc="-1">
              <a:solidFill>
                <a:srgbClr val="000000"/>
              </a:solidFill>
              <a:uFill>
                <a:solidFill>
                  <a:srgbClr val="FFFFFF"/>
                </a:solidFill>
              </a:uFill>
              <a:latin typeface="Arial"/>
            </a:endParaRPr>
          </a:p>
        </p:txBody>
      </p:sp>
      <p:sp>
        <p:nvSpPr>
          <p:cNvPr id="131" name="CustomShape 2"/>
          <p:cNvSpPr/>
          <p:nvPr/>
        </p:nvSpPr>
        <p:spPr>
          <a:xfrm>
            <a:off x="685800" y="3524400"/>
            <a:ext cx="7771680" cy="1123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3200" b="0" strike="noStrike" spc="-1">
                <a:solidFill>
                  <a:srgbClr val="7F7F7F"/>
                </a:solidFill>
                <a:uFill>
                  <a:solidFill>
                    <a:srgbClr val="FFFFFF"/>
                  </a:solidFill>
                </a:uFill>
                <a:latin typeface="Tahoma"/>
                <a:ea typeface="Tahoma"/>
              </a:rPr>
              <a:t>Introduction to Unix for HPC</a:t>
            </a:r>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743200"/>
            <a:ext cx="8228880" cy="114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AU" sz="4400" b="0" strike="noStrike" spc="-1">
                <a:solidFill>
                  <a:srgbClr val="E46C0A"/>
                </a:solidFill>
                <a:uFill>
                  <a:solidFill>
                    <a:srgbClr val="FFFFFF"/>
                  </a:solidFill>
                </a:uFill>
                <a:latin typeface="Tahoma"/>
                <a:ea typeface="ＭＳ Ｐゴシック"/>
              </a:rPr>
              <a:t>Unit 1: Run Spot, Run</a:t>
            </a:r>
            <a:endParaRPr lang="en-AU" sz="1800" b="0" strike="noStrike" spc="-1">
              <a:solidFill>
                <a:srgbClr val="000000"/>
              </a:solidFill>
              <a:uFill>
                <a:solidFill>
                  <a:srgbClr val="FFFFFF"/>
                </a:solidFill>
              </a:uFill>
              <a:latin typeface="Arial"/>
            </a:endParaRPr>
          </a:p>
        </p:txBody>
      </p:sp>
      <p:sp>
        <p:nvSpPr>
          <p:cNvPr id="133" name="CustomShape 2"/>
          <p:cNvSpPr/>
          <p:nvPr/>
        </p:nvSpPr>
        <p:spPr>
          <a:xfrm>
            <a:off x="304920" y="4572000"/>
            <a:ext cx="79239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ＭＳ Ｐゴシック"/>
              </a:rPr>
              <a:t>Goals: </a:t>
            </a:r>
            <a:endParaRPr lang="en-AU" sz="1800" b="0" strike="noStrike" spc="-1">
              <a:solidFill>
                <a:srgbClr val="000000"/>
              </a:solidFill>
              <a:uFill>
                <a:solidFill>
                  <a:srgbClr val="FFFFFF"/>
                </a:solidFill>
              </a:uFill>
              <a:latin typeface="Arial"/>
            </a:endParaRPr>
          </a:p>
          <a:p>
            <a:pPr marL="622440" lvl="1" indent="-16452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Can run commands, including when there are spaces in arguments</a:t>
            </a:r>
            <a:endParaRPr lang="en-AU" sz="1800" b="0" strike="noStrike" spc="-1">
              <a:solidFill>
                <a:srgbClr val="000000"/>
              </a:solidFill>
              <a:uFill>
                <a:solidFill>
                  <a:srgbClr val="FFFFFF"/>
                </a:solidFill>
              </a:uFill>
              <a:latin typeface="Arial"/>
            </a:endParaRPr>
          </a:p>
          <a:p>
            <a:pPr marL="622440" lvl="1" indent="-164520">
              <a:lnSpc>
                <a:spcPct val="100000"/>
              </a:lnSpc>
              <a:buClr>
                <a:srgbClr val="000000"/>
              </a:buClr>
              <a:buFont typeface="Arial"/>
              <a:buChar char="•"/>
            </a:pPr>
            <a:r>
              <a:rPr lang="en-AU" sz="1800" b="0" strike="noStrike" spc="-1">
                <a:solidFill>
                  <a:srgbClr val="000000"/>
                </a:solidFill>
                <a:uFill>
                  <a:solidFill>
                    <a:srgbClr val="FFFFFF"/>
                  </a:solidFill>
                </a:uFill>
                <a:latin typeface="Arial"/>
                <a:ea typeface="ＭＳ Ｐゴシック"/>
              </a:rPr>
              <a:t>Can use ‘man’ to find out more about commands, including arguments and parameters</a:t>
            </a:r>
            <a:endParaRPr lang="en-AU" sz="1800" b="0" strike="noStrike" spc="-1">
              <a:solidFill>
                <a:srgbClr val="000000"/>
              </a:solidFill>
              <a:uFill>
                <a:solidFill>
                  <a:srgbClr val="FFFFFF"/>
                </a:solidFill>
              </a:uFill>
              <a:latin typeface="Arial"/>
            </a:endParaRPr>
          </a:p>
        </p:txBody>
      </p:sp>
      <p:sp>
        <p:nvSpPr>
          <p:cNvPr id="134" name="CustomShape 3"/>
          <p:cNvSpPr/>
          <p:nvPr/>
        </p:nvSpPr>
        <p:spPr>
          <a:xfrm>
            <a:off x="3757320" y="6328800"/>
            <a:ext cx="9086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AU" sz="1800" b="0" strike="noStrike" spc="-1">
              <a:solidFill>
                <a:srgbClr val="000000"/>
              </a:solidFill>
              <a:uFill>
                <a:solidFill>
                  <a:srgbClr val="FFFFFF"/>
                </a:solidFill>
              </a:uFill>
              <a:latin typeface="Arial"/>
            </a:endParaRPr>
          </a:p>
          <a:p>
            <a:pPr algn="r">
              <a:lnSpc>
                <a:spcPct val="100000"/>
              </a:lnSpc>
            </a:pPr>
            <a:r>
              <a:rPr lang="en-AU" sz="1200" b="0" strike="noStrike" spc="-1">
                <a:solidFill>
                  <a:srgbClr val="8B8B8B"/>
                </a:solidFill>
                <a:uFill>
                  <a:solidFill>
                    <a:srgbClr val="FFFFFF"/>
                  </a:solidFill>
                </a:uFill>
                <a:latin typeface="Arial"/>
                <a:ea typeface="ＭＳ Ｐゴシック"/>
              </a:rPr>
              <a:t>Slide </a:t>
            </a:r>
            <a:fld id="{5DFFE7F9-2B48-4A20-B677-9D12275CF63B}" type="slidenum">
              <a:rPr lang="en-AU" sz="1200" b="0" strike="noStrike" spc="-1">
                <a:solidFill>
                  <a:srgbClr val="8B8B8B"/>
                </a:solidFill>
                <a:uFill>
                  <a:solidFill>
                    <a:srgbClr val="FFFFFF"/>
                  </a:solidFill>
                </a:uFill>
                <a:latin typeface="Arial"/>
                <a:ea typeface="ＭＳ Ｐゴシック"/>
              </a:rPr>
              <a:t>9</a:t>
            </a:fld>
            <a:endParaRPr lang="en-A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intersect02_contrast-4.pot</Template>
  <TotalTime>36403</TotalTime>
  <Words>4074</Words>
  <Application>Microsoft Macintosh PowerPoint</Application>
  <PresentationFormat>On-screen Show (4:3)</PresentationFormat>
  <Paragraphs>818</Paragraphs>
  <Slides>64</Slides>
  <Notes>43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64</vt:i4>
      </vt:variant>
    </vt:vector>
  </HeadingPairs>
  <TitlesOfParts>
    <vt:vector size="75" baseType="lpstr">
      <vt:lpstr>Arial</vt:lpstr>
      <vt:lpstr>Calibri</vt:lpstr>
      <vt:lpstr>Courier New</vt:lpstr>
      <vt:lpstr>DejaVu Sans</vt:lpstr>
      <vt:lpstr>ＭＳ Ｐゴシック</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Intersect Australia Ltd</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subject/>
  <dc:creator>Joe Thurbon</dc:creator>
  <dc:description/>
  <cp:lastModifiedBy>Aidan Wilson</cp:lastModifiedBy>
  <cp:revision>162</cp:revision>
  <dcterms:created xsi:type="dcterms:W3CDTF">2013-02-04T23:37:52Z</dcterms:created>
  <dcterms:modified xsi:type="dcterms:W3CDTF">2017-06-19T23:10:46Z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15.0022</vt:lpwstr>
  </property>
  <property fmtid="{D5CDD505-2E9C-101B-9397-08002B2CF9AE}" pid="3" name="Company">
    <vt:lpwstr>Intersect Australia Ltd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56</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83</vt:i4>
  </property>
</Properties>
</file>