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7.wmf" ContentType="image/x-wmf"/>
  <Override PartName="/ppt/media/image16.wmf" ContentType="image/x-wmf"/>
  <Override PartName="/ppt/media/image15.wmf" ContentType="image/x-wmf"/>
  <Override PartName="/ppt/media/image14.wmf" ContentType="image/x-wmf"/>
  <Override PartName="/ppt/media/image13.png" ContentType="image/png"/>
  <Override PartName="/ppt/media/image12.wmf" ContentType="image/x-wmf"/>
  <Override PartName="/ppt/media/image10.wmf" ContentType="image/x-wmf"/>
  <Override PartName="/ppt/media/image9.wmf" ContentType="image/x-wmf"/>
  <Override PartName="/ppt/media/image8.wmf" ContentType="image/x-wmf"/>
  <Override PartName="/ppt/media/image7.wmf" ContentType="image/x-wmf"/>
  <Override PartName="/ppt/media/image6.png" ContentType="image/png"/>
  <Override PartName="/ppt/media/image11.wmf" ContentType="image/x-wmf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6934320" y="380880"/>
            <a:ext cx="1726560" cy="1370880"/>
          </a:xfrm>
          <a:prstGeom prst="rect">
            <a:avLst/>
          </a:prstGeom>
          <a:ln w="9360">
            <a:noFill/>
          </a:ln>
        </p:spPr>
      </p:pic>
      <p:sp>
        <p:nvSpPr>
          <p:cNvPr id="1" name="Line 1"/>
          <p:cNvSpPr/>
          <p:nvPr/>
        </p:nvSpPr>
        <p:spPr>
          <a:xfrm>
            <a:off x="0" y="5599080"/>
            <a:ext cx="9150120" cy="360"/>
          </a:xfrm>
          <a:prstGeom prst="line">
            <a:avLst/>
          </a:prstGeom>
          <a:ln w="19080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"/>
          <p:cNvSpPr/>
          <p:nvPr/>
        </p:nvSpPr>
        <p:spPr>
          <a:xfrm>
            <a:off x="0" y="5878440"/>
            <a:ext cx="9148680" cy="360"/>
          </a:xfrm>
          <a:prstGeom prst="line">
            <a:avLst/>
          </a:prstGeom>
          <a:ln w="19080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3"/>
          <p:cNvSpPr/>
          <p:nvPr/>
        </p:nvSpPr>
        <p:spPr>
          <a:xfrm>
            <a:off x="1440" y="5740200"/>
            <a:ext cx="9148680" cy="360"/>
          </a:xfrm>
          <a:prstGeom prst="line">
            <a:avLst/>
          </a:prstGeom>
          <a:ln w="19080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4"/>
          <p:cNvSpPr/>
          <p:nvPr/>
        </p:nvSpPr>
        <p:spPr>
          <a:xfrm>
            <a:off x="0" y="5670360"/>
            <a:ext cx="9150120" cy="360"/>
          </a:xfrm>
          <a:prstGeom prst="line">
            <a:avLst/>
          </a:prstGeom>
          <a:ln w="19080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5"/>
          <p:cNvSpPr/>
          <p:nvPr/>
        </p:nvSpPr>
        <p:spPr>
          <a:xfrm>
            <a:off x="0" y="5808600"/>
            <a:ext cx="9148680" cy="360"/>
          </a:xfrm>
          <a:prstGeom prst="line">
            <a:avLst/>
          </a:prstGeom>
          <a:ln w="19080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6"/>
          <p:cNvSpPr/>
          <p:nvPr/>
        </p:nvSpPr>
        <p:spPr>
          <a:xfrm>
            <a:off x="0" y="5949720"/>
            <a:ext cx="9146880" cy="360"/>
          </a:xfrm>
          <a:prstGeom prst="line">
            <a:avLst/>
          </a:prstGeom>
          <a:ln w="19080">
            <a:solidFill>
              <a:schemeClr val="accent6">
                <a:lumMod val="40000"/>
                <a:lumOff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Line 7"/>
          <p:cNvSpPr/>
          <p:nvPr/>
        </p:nvSpPr>
        <p:spPr>
          <a:xfrm>
            <a:off x="0" y="6229080"/>
            <a:ext cx="9145440" cy="360"/>
          </a:xfrm>
          <a:prstGeom prst="line">
            <a:avLst/>
          </a:prstGeom>
          <a:ln w="19080">
            <a:solidFill>
              <a:schemeClr val="accent6">
                <a:lumMod val="40000"/>
                <a:lumOff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Line 8"/>
          <p:cNvSpPr/>
          <p:nvPr/>
        </p:nvSpPr>
        <p:spPr>
          <a:xfrm>
            <a:off x="1440" y="6091200"/>
            <a:ext cx="9145440" cy="360"/>
          </a:xfrm>
          <a:prstGeom prst="line">
            <a:avLst/>
          </a:prstGeom>
          <a:ln w="19080">
            <a:solidFill>
              <a:schemeClr val="accent6">
                <a:lumMod val="40000"/>
                <a:lumOff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Line 9"/>
          <p:cNvSpPr/>
          <p:nvPr/>
        </p:nvSpPr>
        <p:spPr>
          <a:xfrm>
            <a:off x="0" y="6021360"/>
            <a:ext cx="9146880" cy="360"/>
          </a:xfrm>
          <a:prstGeom prst="line">
            <a:avLst/>
          </a:prstGeom>
          <a:ln w="19080">
            <a:solidFill>
              <a:schemeClr val="accent6">
                <a:lumMod val="40000"/>
                <a:lumOff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Line 10"/>
          <p:cNvSpPr/>
          <p:nvPr/>
        </p:nvSpPr>
        <p:spPr>
          <a:xfrm>
            <a:off x="0" y="6159240"/>
            <a:ext cx="9145440" cy="360"/>
          </a:xfrm>
          <a:prstGeom prst="line">
            <a:avLst/>
          </a:prstGeom>
          <a:ln w="19080">
            <a:solidFill>
              <a:schemeClr val="accent6">
                <a:lumMod val="40000"/>
                <a:lumOff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Line 11"/>
          <p:cNvSpPr/>
          <p:nvPr/>
        </p:nvSpPr>
        <p:spPr>
          <a:xfrm>
            <a:off x="0" y="6225840"/>
            <a:ext cx="9150120" cy="360"/>
          </a:xfrm>
          <a:prstGeom prst="line">
            <a:avLst/>
          </a:prstGeom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2"/>
          <p:cNvSpPr/>
          <p:nvPr/>
        </p:nvSpPr>
        <p:spPr>
          <a:xfrm>
            <a:off x="0" y="6507000"/>
            <a:ext cx="9148680" cy="360"/>
          </a:xfrm>
          <a:prstGeom prst="line">
            <a:avLst/>
          </a:prstGeom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Line 13"/>
          <p:cNvSpPr/>
          <p:nvPr/>
        </p:nvSpPr>
        <p:spPr>
          <a:xfrm>
            <a:off x="1440" y="6367320"/>
            <a:ext cx="9148680" cy="360"/>
          </a:xfrm>
          <a:prstGeom prst="line">
            <a:avLst/>
          </a:prstGeom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4"/>
          <p:cNvSpPr/>
          <p:nvPr/>
        </p:nvSpPr>
        <p:spPr>
          <a:xfrm>
            <a:off x="0" y="6298920"/>
            <a:ext cx="9150120" cy="360"/>
          </a:xfrm>
          <a:prstGeom prst="line">
            <a:avLst/>
          </a:prstGeom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5"/>
          <p:cNvSpPr/>
          <p:nvPr/>
        </p:nvSpPr>
        <p:spPr>
          <a:xfrm>
            <a:off x="0" y="6437160"/>
            <a:ext cx="9148680" cy="360"/>
          </a:xfrm>
          <a:prstGeom prst="line">
            <a:avLst/>
          </a:prstGeom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6"/>
          <p:cNvSpPr/>
          <p:nvPr/>
        </p:nvSpPr>
        <p:spPr>
          <a:xfrm>
            <a:off x="0" y="6578280"/>
            <a:ext cx="91440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Line 17"/>
          <p:cNvSpPr/>
          <p:nvPr/>
        </p:nvSpPr>
        <p:spPr>
          <a:xfrm>
            <a:off x="0" y="6858000"/>
            <a:ext cx="91422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Line 18"/>
          <p:cNvSpPr/>
          <p:nvPr/>
        </p:nvSpPr>
        <p:spPr>
          <a:xfrm>
            <a:off x="1440" y="6719760"/>
            <a:ext cx="914256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Line 19"/>
          <p:cNvSpPr/>
          <p:nvPr/>
        </p:nvSpPr>
        <p:spPr>
          <a:xfrm>
            <a:off x="0" y="6649920"/>
            <a:ext cx="91440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Line 20"/>
          <p:cNvSpPr/>
          <p:nvPr/>
        </p:nvSpPr>
        <p:spPr>
          <a:xfrm>
            <a:off x="0" y="6787800"/>
            <a:ext cx="91422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PlaceHolder 2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6721560"/>
            <a:ext cx="9143280" cy="148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8" name="Picture 7" descr=""/>
          <p:cNvPicPr/>
          <p:nvPr/>
        </p:nvPicPr>
        <p:blipFill>
          <a:blip r:embed="rId2"/>
          <a:stretch/>
        </p:blipFill>
        <p:spPr>
          <a:xfrm>
            <a:off x="8229600" y="6095880"/>
            <a:ext cx="685080" cy="543960"/>
          </a:xfrm>
          <a:prstGeom prst="rect">
            <a:avLst/>
          </a:prstGeom>
          <a:ln w="9360">
            <a:noFill/>
          </a:ln>
        </p:spPr>
      </p:pic>
      <p:sp>
        <p:nvSpPr>
          <p:cNvPr id="59" name="Line 2"/>
          <p:cNvSpPr/>
          <p:nvPr/>
        </p:nvSpPr>
        <p:spPr>
          <a:xfrm>
            <a:off x="1440" y="0"/>
            <a:ext cx="914076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3"/>
          <p:cNvSpPr/>
          <p:nvPr/>
        </p:nvSpPr>
        <p:spPr>
          <a:xfrm>
            <a:off x="0" y="153720"/>
            <a:ext cx="91422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4"/>
          <p:cNvSpPr/>
          <p:nvPr/>
        </p:nvSpPr>
        <p:spPr>
          <a:xfrm>
            <a:off x="1440" y="77760"/>
            <a:ext cx="914256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5"/>
          <p:cNvSpPr/>
          <p:nvPr/>
        </p:nvSpPr>
        <p:spPr>
          <a:xfrm>
            <a:off x="1440" y="39600"/>
            <a:ext cx="914076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6"/>
          <p:cNvSpPr/>
          <p:nvPr/>
        </p:nvSpPr>
        <p:spPr>
          <a:xfrm>
            <a:off x="0" y="115560"/>
            <a:ext cx="91422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7"/>
          <p:cNvSpPr/>
          <p:nvPr/>
        </p:nvSpPr>
        <p:spPr>
          <a:xfrm>
            <a:off x="0" y="6807240"/>
            <a:ext cx="9143280" cy="5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85800" y="2514600"/>
            <a:ext cx="7771680" cy="100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Data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85800" y="3524400"/>
            <a:ext cx="7771680" cy="1123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Introduction to Unix for HPC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Raijin version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14B19454-C0D3-4A5D-9C37-DB08EA1DA0F2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SCP and PSCP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Secure Copy (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scp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) is another way to transfer files to and from Raijin.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Like SFTP, it is secure.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Unlike SFTP, we’ll be invoking it from the Windows command line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SCP is non-interactive and, therefore, it can be 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scripted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4" descr=""/>
          <p:cNvPicPr/>
          <p:nvPr/>
        </p:nvPicPr>
        <p:blipFill>
          <a:blip r:embed="rId1"/>
          <a:stretch/>
        </p:blipFill>
        <p:spPr>
          <a:xfrm>
            <a:off x="7683480" y="2305080"/>
            <a:ext cx="1002600" cy="100260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93A42403-5D1C-40C6-8893-42F24CCE165E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SCP vs SFTP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31996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SCP does the same task as SFTP.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Use which- ever tool you feel more comfortable with.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Picture 4" descr=""/>
          <p:cNvPicPr/>
          <p:nvPr/>
        </p:nvPicPr>
        <p:blipFill>
          <a:blip r:embed="rId1"/>
          <a:stretch/>
        </p:blipFill>
        <p:spPr>
          <a:xfrm>
            <a:off x="3261960" y="1600200"/>
            <a:ext cx="5424120" cy="342828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063363BE-CDAB-4895-A991-9C22587D036A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PSCP – An SCP Client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Putty comes with an SCP client 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pscp.exe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– Putty Secure Copy.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We’ll be using PSCP in the exercises.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To use it we need to open a 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Windows Command Prompt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An easy way to do this is to select </a:t>
            </a:r>
            <a:r>
              <a:rPr b="0" i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Run…</a:t>
            </a:r>
            <a:r>
              <a:rPr b="1" i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from the Start menu and type 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cmd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. Then click </a:t>
            </a:r>
            <a:r>
              <a:rPr b="0" i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OK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A0BD6300-2448-4E1D-9DCC-9862F7F98ED2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PSCP Syntax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Transfer file from local machine to the HPC machine: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1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204840" y="2831040"/>
            <a:ext cx="760824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pscp </a:t>
            </a:r>
            <a:r>
              <a:rPr b="1" i="1" lang="en-A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&lt;file_name.ext&gt;</a:t>
            </a:r>
            <a:r>
              <a:rPr b="1" i="1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i="1" lang="en-AU" sz="1600" spc="-1" strike="noStrike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&lt;user_name&gt;</a:t>
            </a:r>
            <a:r>
              <a:rPr b="1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@raijin.nci.org.au:</a:t>
            </a:r>
            <a:r>
              <a:rPr b="1" i="1" lang="en-AU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&lt;dest_dir&gt;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57200" y="4116960"/>
            <a:ext cx="22089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local file you want to copy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2666880" y="4116960"/>
            <a:ext cx="29124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Your training account user name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5991120" y="4116240"/>
            <a:ext cx="236160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Where you want the file to go on the HPC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machine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1447920" y="3352680"/>
            <a:ext cx="456480" cy="763560"/>
          </a:xfrm>
          <a:prstGeom prst="up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3581280" y="3352680"/>
            <a:ext cx="456480" cy="763560"/>
          </a:xfrm>
          <a:prstGeom prst="up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6931080" y="3352320"/>
            <a:ext cx="456480" cy="763560"/>
          </a:xfrm>
          <a:prstGeom prst="up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27B26573-2BB6-41D1-9D24-8F6BCAAC9AFE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PSCP Syntax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160020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Transfer file from the HPC machine to your local machine: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1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55560" y="2983320"/>
            <a:ext cx="74865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pscp </a:t>
            </a:r>
            <a:r>
              <a:rPr b="1" i="1" lang="en-AU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&lt;user_name&gt;</a:t>
            </a:r>
            <a:r>
              <a:rPr b="1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@raijin.nci.org.au:</a:t>
            </a:r>
            <a:r>
              <a:rPr b="1" i="1" lang="en-AU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&lt;path/to/file_name.txt&gt; </a:t>
            </a:r>
            <a:r>
              <a:rPr b="1" lang="en-AU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685800" y="4592520"/>
            <a:ext cx="19044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Your training account user name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2743200" y="4419720"/>
            <a:ext cx="2742480" cy="15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path on the HPC machine to the file you want to copy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5793120" y="4049280"/>
            <a:ext cx="236160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Where to put the file locally. In this case “.” for the current working directory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676520" y="3505320"/>
            <a:ext cx="532800" cy="913680"/>
          </a:xfrm>
          <a:prstGeom prst="up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4991040" y="3581280"/>
            <a:ext cx="532800" cy="1370880"/>
          </a:xfrm>
          <a:prstGeom prst="up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7772400" y="3332520"/>
            <a:ext cx="649080" cy="12592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C43111D3-7212-4397-8A25-B7447D9BCB0D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320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Unit 3: Using Wget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04920" y="4572000"/>
            <a:ext cx="79239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Goals: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Can use the basic </a:t>
            </a:r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wget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syntax to download a dataset from the web.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EA3440B9-98B6-447A-B91D-E2C68A0D1C07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 Problem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We want to use a dataset that’s available on the web.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How do we get it on to Raijin?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89232F5B-BF9A-45A8-96CB-3B0490453879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To do this: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41768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On Raijin type: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wget </a:t>
            </a:r>
            <a:r>
              <a:rPr b="0" i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&lt;URL_to_file&gt;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This will download the dataset to your current working directory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D0FFC3B8-F5E2-498D-916B-669D5700F0B3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Unzip it!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21932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In order to save transfer time many files on the web are bundled in archives and compressed. Often they are zip files.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Other common archive formats have extensions 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tar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, 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tgz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,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gz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,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bz2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It sounds confusing, but try these simple recipes…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20858DBA-B11B-4D39-8478-F59E455DF1C0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Recipes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7" name="Table 2"/>
          <p:cNvGraphicFramePr/>
          <p:nvPr/>
        </p:nvGraphicFramePr>
        <p:xfrm>
          <a:off x="457200" y="1600200"/>
          <a:ext cx="8228880" cy="2508840"/>
        </p:xfrm>
        <a:graphic>
          <a:graphicData uri="http://schemas.openxmlformats.org/drawingml/2006/table">
            <a:tbl>
              <a:tblPr/>
              <a:tblGrid>
                <a:gridCol w="1676160"/>
                <a:gridCol w="6553080"/>
              </a:tblGrid>
              <a:tr h="320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File Extension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 to unzip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3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.zip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unzip </a:t>
                      </a:r>
                      <a:r>
                        <a:rPr b="0" i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&lt;file_name&gt;</a:t>
                      </a:r>
                      <a:r>
                        <a:rPr b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.zip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3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.tar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 xvf </a:t>
                      </a:r>
                      <a:r>
                        <a:rPr b="0" i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&lt;file_name&gt;</a:t>
                      </a:r>
                      <a:r>
                        <a:rPr b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.tar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3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.tgz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 xzvf </a:t>
                      </a:r>
                      <a:r>
                        <a:rPr b="0" i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&lt;file_name&gt;</a:t>
                      </a:r>
                      <a:r>
                        <a:rPr b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.tgz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3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.gz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gunzip </a:t>
                      </a:r>
                      <a:r>
                        <a:rPr b="0" i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&lt;file_name&gt;</a:t>
                      </a:r>
                      <a:r>
                        <a:rPr b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.gz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3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.bz2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bunzip2 </a:t>
                      </a:r>
                      <a:r>
                        <a:rPr b="0" i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&lt;file_name&gt;</a:t>
                      </a:r>
                      <a:r>
                        <a:rPr b="1" lang="en-A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.bz2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78" name="CustomShape 3"/>
          <p:cNvSpPr/>
          <p:nvPr/>
        </p:nvSpPr>
        <p:spPr>
          <a:xfrm>
            <a:off x="469440" y="4725000"/>
            <a:ext cx="8228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 the file ends with an extension in the left column, use the corresponding command in the right column.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FFA2983A-F833-42D2-8182-28142215AFF7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320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Unit 1: Using SFTP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04920" y="4572000"/>
            <a:ext cx="792396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Goals: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Can login via Secure SFTP and see home directory. 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Can transfer a file from local machine via SFTP to home directory. 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Understands the difference between DOS and UNIX formats.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Can convert files between DOS and UNIX formats. 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Can transfer a file created on the server back to local machine.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E06299E5-DC83-4F23-8961-38CF6DA18D3D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320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Unit 4: Editing files in place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04920" y="4572000"/>
            <a:ext cx="79239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Goals: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Can edit a file, save changes, and exit editor.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36332AAE-2A4D-496C-BA61-4854B751A842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 Problem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We want to make a quick change to 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e46c0a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Dataset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e46c0a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Script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A730F1B0-406E-460B-A851-2B42B950FFBE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We could, of course, do this: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802840" y="5517000"/>
            <a:ext cx="22471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But it can get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cumbersome…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Picture 5" descr=""/>
          <p:cNvPicPr/>
          <p:nvPr/>
        </p:nvPicPr>
        <p:blipFill>
          <a:blip r:embed="rId1"/>
          <a:stretch/>
        </p:blipFill>
        <p:spPr>
          <a:xfrm>
            <a:off x="533520" y="1346040"/>
            <a:ext cx="5206320" cy="5282640"/>
          </a:xfrm>
          <a:prstGeom prst="rect">
            <a:avLst/>
          </a:prstGeom>
          <a:ln>
            <a:noFill/>
          </a:ln>
        </p:spPr>
      </p:pic>
      <p:sp>
        <p:nvSpPr>
          <p:cNvPr id="189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6D09DBD9-CD1C-4422-945D-71D75071906E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Instead we can edit in-situ using Nano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Invoke with: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Use the arrow keys to navigate your document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Update the text by typing, backspace, etc.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Use </a:t>
            </a:r>
            <a:r>
              <a:rPr b="0" lang="en-AU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Control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+</a:t>
            </a:r>
            <a:r>
              <a:rPr b="0" lang="en-AU" sz="3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to save the file (^O).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Use </a:t>
            </a:r>
            <a:r>
              <a:rPr b="0" lang="en-AU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Control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+</a:t>
            </a:r>
            <a:r>
              <a:rPr b="0" lang="en-AU" sz="3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X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to quit (^X).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28600" y="2279160"/>
            <a:ext cx="89146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nano </a:t>
            </a:r>
            <a:r>
              <a:rPr b="1" i="1" lang="en-AU" sz="2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&lt;file_name.txt&gt;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FE34B2DA-3FE4-4EBC-A19E-B98789F14B30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8880" cy="1324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Exercise 4(a)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Editing a file in-situ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5" name="Table 2"/>
          <p:cNvGraphicFramePr/>
          <p:nvPr/>
        </p:nvGraphicFramePr>
        <p:xfrm>
          <a:off x="395640" y="2061000"/>
          <a:ext cx="8457480" cy="2379240"/>
        </p:xfrm>
        <a:graphic>
          <a:graphicData uri="http://schemas.openxmlformats.org/drawingml/2006/table">
            <a:tbl>
              <a:tblPr/>
              <a:tblGrid>
                <a:gridCol w="2448000"/>
                <a:gridCol w="6009840"/>
              </a:tblGrid>
              <a:tr h="320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1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nano </a:t>
                      </a:r>
                      <a:r>
                        <a:rPr b="0" i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&lt;file&gt;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Tahoma"/>
                        </a:rPr>
                        <a:t>Will open file </a:t>
                      </a:r>
                      <a:r>
                        <a:rPr b="0" i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ahoma"/>
                        </a:rPr>
                        <a:t>&lt;file&gt;</a:t>
                      </a: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Tahoma"/>
                        </a:rPr>
                        <a:t> in a text file editor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09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CTRL+O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Tahoma"/>
                        </a:rPr>
                        <a:t>Using </a:t>
                      </a: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ahoma"/>
                        </a:rPr>
                        <a:t>CTRL+O</a:t>
                      </a:r>
                      <a:r>
                        <a:rPr b="0" i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ahoma"/>
                        </a:rPr>
                        <a:t> </a:t>
                      </a: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Tahoma"/>
                        </a:rPr>
                        <a:t>within the </a:t>
                      </a: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ahoma"/>
                        </a:rPr>
                        <a:t>nano </a:t>
                      </a: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Tahoma"/>
                        </a:rPr>
                        <a:t>editor will cause any changes made to the file while editing to be saved to the file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098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CTRL+X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Tahoma"/>
                        </a:rPr>
                        <a:t>Using </a:t>
                      </a: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ahoma"/>
                        </a:rPr>
                        <a:t>CTRL+X</a:t>
                      </a:r>
                      <a:r>
                        <a:rPr b="0" i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ahoma"/>
                        </a:rPr>
                        <a:t> </a:t>
                      </a: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Tahoma"/>
                        </a:rPr>
                        <a:t>within the </a:t>
                      </a: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ahoma"/>
                        </a:rPr>
                        <a:t>nano </a:t>
                      </a: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Tahoma"/>
                        </a:rPr>
                        <a:t>editor will cause the editor to close. If you have not already saved your changes you will be asked if you wish to save those changes by answering </a:t>
                      </a: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ahoma"/>
                        </a:rPr>
                        <a:t>Y</a:t>
                      </a: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Tahoma"/>
                        </a:rPr>
                        <a:t> or </a:t>
                      </a: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  <a:ea typeface="Tahoma"/>
                        </a:rPr>
                        <a:t>N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96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C43C61E8-32F1-42C6-A6DD-A3516FBB4130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320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Unit 5: Permissions and Ownership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04920" y="4572000"/>
            <a:ext cx="79239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Goals: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Can make a file private.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Can allow another to read and write to a file. 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Can make a script executable.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A4C0CC78-744A-44BA-B2E1-31115AC2C205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Security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Security is baked right into Unix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e46c0a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All </a:t>
            </a:r>
            <a:r>
              <a:rPr b="1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files </a:t>
            </a: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and </a:t>
            </a:r>
            <a:r>
              <a:rPr b="1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directories </a:t>
            </a: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have security attributes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e46c0a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Access can be limited by </a:t>
            </a:r>
            <a:r>
              <a:rPr b="1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Read</a:t>
            </a: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, </a:t>
            </a:r>
            <a:r>
              <a:rPr b="1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Write</a:t>
            </a: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, and </a:t>
            </a:r>
            <a:r>
              <a:rPr b="1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Execute </a:t>
            </a: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permissions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e46c0a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Based on </a:t>
            </a:r>
            <a:r>
              <a:rPr b="1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Owner </a:t>
            </a: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– </a:t>
            </a:r>
            <a:r>
              <a:rPr b="1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Group </a:t>
            </a: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– </a:t>
            </a:r>
            <a:r>
              <a:rPr b="1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World </a:t>
            </a: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model: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533520" y="4648320"/>
            <a:ext cx="7246800" cy="2044080"/>
          </a:xfrm>
          <a:prstGeom prst="rect">
            <a:avLst/>
          </a:prstGeom>
          <a:ln>
            <a:noFill/>
          </a:ln>
        </p:spPr>
      </p:pic>
      <p:sp>
        <p:nvSpPr>
          <p:cNvPr id="203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32332CC1-7C83-4B91-9A81-4052C1146ACA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For every file and directory: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Picture 4" descr=""/>
          <p:cNvPicPr/>
          <p:nvPr/>
        </p:nvPicPr>
        <p:blipFill>
          <a:blip r:embed="rId1"/>
          <a:stretch/>
        </p:blipFill>
        <p:spPr>
          <a:xfrm>
            <a:off x="685800" y="1593720"/>
            <a:ext cx="7088040" cy="453168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A1569C1F-831A-4A85-AD06-4DFCF6841BF1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Checking file permissions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Picture 6" descr=""/>
          <p:cNvPicPr/>
          <p:nvPr/>
        </p:nvPicPr>
        <p:blipFill>
          <a:blip r:embed="rId1"/>
          <a:stretch/>
        </p:blipFill>
        <p:spPr>
          <a:xfrm>
            <a:off x="457200" y="1905120"/>
            <a:ext cx="8570880" cy="3390120"/>
          </a:xfrm>
          <a:prstGeom prst="rect">
            <a:avLst/>
          </a:prstGeom>
          <a:ln>
            <a:noFill/>
          </a:ln>
        </p:spPr>
      </p:pic>
      <p:sp>
        <p:nvSpPr>
          <p:cNvPr id="209" name="CustomShape 2"/>
          <p:cNvSpPr/>
          <p:nvPr/>
        </p:nvSpPr>
        <p:spPr>
          <a:xfrm>
            <a:off x="853200" y="1295280"/>
            <a:ext cx="29178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ls –ls </a:t>
            </a: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reveals all: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1447920" y="5424840"/>
            <a:ext cx="67050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It may come as a surprise, but by default the text files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 created are “world readable”!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Picture 10" descr=""/>
          <p:cNvPicPr/>
          <p:nvPr/>
        </p:nvPicPr>
        <p:blipFill>
          <a:blip r:embed="rId2"/>
          <a:stretch/>
        </p:blipFill>
        <p:spPr>
          <a:xfrm>
            <a:off x="801360" y="5486400"/>
            <a:ext cx="645480" cy="645480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3B0A84CC-C13C-4710-9A0E-C6B71F580F7F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Handy commands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Ch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ange 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Own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er (chown)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chown </a:t>
            </a:r>
            <a:r>
              <a:rPr b="0" i="1" lang="en-AU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&lt;new_owner&gt; </a:t>
            </a:r>
            <a:r>
              <a:rPr b="0" i="1" lang="en-AU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&lt;file_name&gt;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Ch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ange 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Gr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ou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(chgrp)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chgrp </a:t>
            </a:r>
            <a:r>
              <a:rPr b="0" i="1" lang="en-AU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&lt;new_group&gt; </a:t>
            </a:r>
            <a:r>
              <a:rPr b="0" i="1" lang="en-AU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&lt;file_name&gt;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Ch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ange 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Mod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e (chmod)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chmod </a:t>
            </a:r>
            <a:r>
              <a:rPr b="0" i="1" lang="en-AU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&lt;new_mode&gt; </a:t>
            </a:r>
            <a:r>
              <a:rPr b="0" i="1" lang="en-AU" sz="2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&lt;file_name&gt;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We’ll concentrate on the last one.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D6F6BB9A-C23B-4C24-80D5-D8771FCEEFB1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 Problem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5" descr=""/>
          <p:cNvPicPr/>
          <p:nvPr/>
        </p:nvPicPr>
        <p:blipFill>
          <a:blip r:embed="rId1"/>
          <a:stretch/>
        </p:blipFill>
        <p:spPr>
          <a:xfrm>
            <a:off x="4495680" y="274680"/>
            <a:ext cx="4190400" cy="546516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304920" y="1600200"/>
            <a:ext cx="441900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We can interact with the command line over SSH.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We can create directories (folders), move between them.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We can create files and move them around, delete them, etc.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We can run a program and get some output.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15000" y="4223160"/>
            <a:ext cx="1793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But how can we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304920" y="4692240"/>
            <a:ext cx="54856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Upload files, say our datasets, to the HPC machine?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Download files, say the results of our analysis, from the HPC machine for further analysis locally?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C608F33A-C31D-4194-BEF2-7F781C3865E5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Chmod Recipes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7" name="Table 2"/>
          <p:cNvGraphicFramePr/>
          <p:nvPr/>
        </p:nvGraphicFramePr>
        <p:xfrm>
          <a:off x="457200" y="1600200"/>
          <a:ext cx="8228880" cy="3614040"/>
        </p:xfrm>
        <a:graphic>
          <a:graphicData uri="http://schemas.openxmlformats.org/drawingml/2006/table">
            <a:tbl>
              <a:tblPr/>
              <a:tblGrid>
                <a:gridCol w="5181480"/>
                <a:gridCol w="3047760"/>
              </a:tblGrid>
              <a:tr h="320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Result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4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chmod o-rwx </a:t>
                      </a:r>
                      <a:r>
                        <a:rPr b="0" i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&lt;file_name&gt;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Forbid others (the world) to read, write and execute.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4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chmod u+rwx,g-rwx,o-rwx </a:t>
                      </a:r>
                      <a:r>
                        <a:rPr b="0" i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&lt;file_name&gt;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Grant owner full permissions; deny all others access.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4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chmod a+w </a:t>
                      </a:r>
                      <a:r>
                        <a:rPr b="0" i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&lt;file_name&gt;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Allow everyone (owner, group, and the world) write access.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4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chmod u+x </a:t>
                      </a:r>
                      <a:r>
                        <a:rPr b="0" i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&lt;file_name&gt;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Allow the owner the execute permission.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4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chmod go-w </a:t>
                      </a:r>
                      <a:r>
                        <a:rPr b="0" i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&lt;file_name&gt;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Forbid members of group and the world to write to file.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4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chmod a=r </a:t>
                      </a:r>
                      <a:r>
                        <a:rPr b="0" i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&lt;file_name&gt;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Grant everyone read access (only)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218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ADEE0FCD-4B49-44AE-A218-138488D65133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 Solution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1600200"/>
            <a:ext cx="8228880" cy="1828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Well there are two to choose from: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e46c0a"/>
              </a:buClr>
              <a:buFont typeface="Arial"/>
              <a:buChar char="–"/>
            </a:pPr>
            <a:r>
              <a:rPr b="0"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SFTP = Secure File Transfer Protocol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e46c0a"/>
              </a:buClr>
              <a:buFont typeface="Arial"/>
              <a:buChar char="–"/>
            </a:pPr>
            <a:r>
              <a:rPr b="0"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SCP = Secure Copy (covered later)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4" descr=""/>
          <p:cNvPicPr/>
          <p:nvPr/>
        </p:nvPicPr>
        <p:blipFill>
          <a:blip r:embed="rId1"/>
          <a:stretch/>
        </p:blipFill>
        <p:spPr>
          <a:xfrm>
            <a:off x="588960" y="3064320"/>
            <a:ext cx="5130000" cy="328356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5478840" y="3429000"/>
            <a:ext cx="31906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Let’s start with SFTP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5A00DC13-9B77-4A55-A2D8-EA810B6E3E40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Connecting to an FTP Server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Raijin runs a SFTP server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To connect to it you need an FTP client, such as FileZilla.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You tell the client which server to connect to: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indent="-285120" algn="ctr">
              <a:lnSpc>
                <a:spcPct val="100000"/>
              </a:lnSpc>
            </a:pPr>
            <a:r>
              <a:rPr b="1" lang="en-AU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raijin.nci.org.au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Port: 22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You authenticate with your username and password.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4" descr=""/>
          <p:cNvPicPr/>
          <p:nvPr/>
        </p:nvPicPr>
        <p:blipFill>
          <a:blip r:embed="rId1"/>
          <a:stretch/>
        </p:blipFill>
        <p:spPr>
          <a:xfrm>
            <a:off x="7620120" y="3505320"/>
            <a:ext cx="1218600" cy="121860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0A789642-DA12-49C0-AE7D-6510075DD22E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32000" y="936000"/>
            <a:ext cx="8254080" cy="1401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Exercise 1(a)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Connecting to Raijin and see your local files as well as the files in your home on Raijin.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348B2AAE-DBC7-4DD3-A336-D653D2359CE1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4952880"/>
            <a:ext cx="8228880" cy="117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Because Raijin is a Linux machine and our local machines run Windows, we need to convert our text files.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4" descr=""/>
          <p:cNvPicPr/>
          <p:nvPr/>
        </p:nvPicPr>
        <p:blipFill>
          <a:blip r:embed="rId1"/>
          <a:stretch/>
        </p:blipFill>
        <p:spPr>
          <a:xfrm>
            <a:off x="1447920" y="533520"/>
            <a:ext cx="5794920" cy="396180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A4CC5252-DE57-413F-B5D9-B76E216AA6EF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47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Exercise 1(b)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Transfer a text file to Raijin and convert.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8" name="Table 2"/>
          <p:cNvGraphicFramePr/>
          <p:nvPr/>
        </p:nvGraphicFramePr>
        <p:xfrm>
          <a:off x="380880" y="1783080"/>
          <a:ext cx="8457480" cy="2379240"/>
        </p:xfrm>
        <a:graphic>
          <a:graphicData uri="http://schemas.openxmlformats.org/drawingml/2006/table">
            <a:tbl>
              <a:tblPr/>
              <a:tblGrid>
                <a:gridCol w="3686760"/>
                <a:gridCol w="4771080"/>
              </a:tblGrid>
              <a:tr h="320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51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file </a:t>
                      </a:r>
                      <a:r>
                        <a:rPr b="0" i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&lt;file&gt;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Determines the file type of </a:t>
                      </a:r>
                      <a:r>
                        <a:rPr b="0" i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&lt;file&gt;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4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dos2unix </a:t>
                      </a:r>
                      <a:r>
                        <a:rPr b="0" i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&lt;file&gt;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Converts files from DOS/MAC to UNIX text file format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49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recode </a:t>
                      </a:r>
                      <a:r>
                        <a:rPr b="0" i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&lt;file&gt;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Converts files between various character sets and surfaces, e.g. from UNIX to DOS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09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recode latin1..dos </a:t>
                      </a:r>
                      <a:r>
                        <a:rPr b="0" i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&lt;file&gt;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Converts file </a:t>
                      </a:r>
                      <a:r>
                        <a:rPr b="0" i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&lt;file&gt;</a:t>
                      </a:r>
                      <a:r>
                        <a:rPr b="0" i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 </a:t>
                      </a: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to DOS format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29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90143B78-4E3B-4265-BA9A-393AA401D0A1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3200"/>
            <a:ext cx="8228880" cy="114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Unit 2: Using SCP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04920" y="4572000"/>
            <a:ext cx="79239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Goals: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Can use </a:t>
            </a:r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pscp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to upload multiple files at once. 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Can use </a:t>
            </a:r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pscp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to download multiple files at once.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564000" y="6328440"/>
            <a:ext cx="1161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Slide </a:t>
            </a:r>
            <a:fld id="{359C735F-D21B-4E4F-AF18-EDE12B754FA9}" type="slidenum">
              <a:rPr b="0" lang="en-A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intersect02_contrast-4.pot</Template>
  <TotalTime>8325</TotalTime>
  <Application>LibreOffice/5.2.5.1$MacOSX_X86_64 LibreOffice_project/0312e1a284a7d50ca85a365c316c7abbf20a4d22</Application>
  <Words>1663</Words>
  <Paragraphs>280</Paragraphs>
  <Company>Intersect Australia Ltd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2013-02-05T00:30:22Z</dcterms:created>
  <dc:creator>Joe Thurbon</dc:creator>
  <dc:description/>
  <dc:language>en-AU</dc:language>
  <cp:lastModifiedBy/>
  <dcterms:modified xsi:type="dcterms:W3CDTF">2017-06-07T11:35:10Z</dcterms:modified>
  <cp:revision>177</cp:revision>
  <dc:subject/>
  <dc:title>Title of presentation here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Company">
    <vt:lpwstr>Intersect Australia Ltd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43</vt:i4>
  </property>
</Properties>
</file>