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9"/>
  </p:notesMasterIdLst>
  <p:sldIdLst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E3F8CDB-D3B7-4071-9D14-AFC36C565780}" type="slidenum"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115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E3F8CDB-D3B7-4071-9D14-AFC36C565780}" type="slidenum">
              <a:rPr lang="en-A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3019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DC5479F-AF06-4B22-A20A-23AEF41D8DCE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91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Whole slide needs changing.</a:t>
            </a:r>
          </a:p>
        </p:txBody>
      </p:sp>
      <p:sp>
        <p:nvSpPr>
          <p:cNvPr id="284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5477FE0-CFC3-4024-A9FD-A123F3B8FBD4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880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0B5D71-0795-4331-93B4-2299DE33BD5A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2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AD743D-9CBF-4CC3-A87B-3B55F19F7B8A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97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9C27EE-2BAC-4B01-A73A-B1A28FB8DBE8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8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A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TRAINER TO DO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Show them the form to add accounts to an existing project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Notes to Students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Pick INTERSECT under partner/scheme on the first page of the project registration form or else you won’t get access to Orange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If you are unsure about which machine to use, email hpc_support first as they can advi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IF they are applying outside the Merit Allocation Scheme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Mid term applications can be made at any time, but are limited to 20K SUs/q. More can be allocated during the midterm adjustment 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They can be allocated a small project (max 500) outside of the RAR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Mention Orange in the 1</a:t>
            </a:r>
            <a:r>
              <a:rPr lang="en-AU" sz="1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st</a:t>
            </a: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line of the description field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526C73E-3A7F-44CA-A087-45D0E96EBD01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36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A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Parallelism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HPC systems often derive their computational power from exploiting </a:t>
            </a:r>
            <a:r>
              <a:rPr lang="en-A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parallelism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meaning the ability to work on many computational tasks at the same time. An application or algorithm that does not exploit parallelism is usually called </a:t>
            </a:r>
            <a:r>
              <a:rPr lang="en-A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A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because it has to execute tasks individually in a sequence or series.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laptops and desktops have some limited support for parallelism because of the popularity of multi-core processors. These processors can run a handful of concurrent tasks, which improves the performance of multi-tasking, e.g. running your web browser, word processor, email client, and other desktop applications at the same time.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HPC systems typically offer parallelism at a much larger scale, with hundreds, thousands, or (soon) even millions of tasks running concurrently. Parallelism at this scale poses many challenges. Some algorithms have difficult-to-remove bottlenecks, or serialization points, where a single task must complete before any other tasks can begin. In other cases, tasks may need to share the same data or modify data in a carefully coordinated order. Writing parallel software can be challenging, and many existing software packages do not already support parallelism. Sometimes “parallelizing” an existing software package or algorithm requires a substantial investment in research and development. 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other cases, computational problems parallelize easily, because the nature of the problem is such that it can be broken into many small task that are independent of each other. A problem of this type is sometimes called “embarrassingly parallel,” because it is so straightforward or simple to implement that it does not require substantial research</a:t>
            </a:r>
          </a:p>
        </p:txBody>
      </p:sp>
      <p:sp>
        <p:nvSpPr>
          <p:cNvPr id="268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EF3FBB2-F67C-46FB-A647-6F1378565575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80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67D5C1D-94C0-441B-AC56-DC7284F12BB7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42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program that can be recompiled or reconfigured to use optimized numerical libraries that are available on NCI systems but not on your own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want to run a software package that is impractical to install or support on your own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"parallel” problem: for instance, you have a single application that needs to be rerun many times with different parameters.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serial application that you would like to run faster, and you are prepared to invest in rewriting or redesigning it to expose more parallelism; you may also need access to a parallel platform to test and debug the program during development.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an application that has already been designed with parallelism and you would like to put it into production on NCI's cluster.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an application that requires a large allocation of memory and it can fit on NCI's large-memory nodes, which have 64GB or 128GB of system memory.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an I/O-intensive application that will benefit from NCI's high-performance file-systems, which can access data at much higher rates than conventional laptops and workstations</a:t>
            </a:r>
          </a:p>
        </p:txBody>
      </p:sp>
      <p:sp>
        <p:nvSpPr>
          <p:cNvPr id="270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4426A4-EA2B-4EBC-9D17-BAB0027D1454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0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631A6C-68E7-4710-81AE-B77218FB823D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26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989FF4-BC1C-4E98-9C19-418459AA90DC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11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5FF988-F67A-4A2C-8209-DB325D046351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21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A3569A-2A90-4C82-96D0-7576D15A0AD9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913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E693DE0-4EA3-40DE-9147-E922860FCE1B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23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/>
          <p:cNvPicPr/>
          <p:nvPr/>
        </p:nvPicPr>
        <p:blipFill>
          <a:blip r:embed="rId14"/>
          <a:stretch/>
        </p:blipFill>
        <p:spPr>
          <a:xfrm>
            <a:off x="6934320" y="380880"/>
            <a:ext cx="1726560" cy="1370880"/>
          </a:xfrm>
          <a:prstGeom prst="rect">
            <a:avLst/>
          </a:prstGeom>
          <a:ln w="9360">
            <a:noFill/>
          </a:ln>
        </p:spPr>
      </p:pic>
      <p:sp>
        <p:nvSpPr>
          <p:cNvPr id="24" name="Line 1"/>
          <p:cNvSpPr/>
          <p:nvPr/>
        </p:nvSpPr>
        <p:spPr>
          <a:xfrm>
            <a:off x="0" y="5599080"/>
            <a:ext cx="915012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587844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1440" y="574020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4"/>
          <p:cNvSpPr/>
          <p:nvPr/>
        </p:nvSpPr>
        <p:spPr>
          <a:xfrm>
            <a:off x="0" y="5670360"/>
            <a:ext cx="915012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5"/>
          <p:cNvSpPr/>
          <p:nvPr/>
        </p:nvSpPr>
        <p:spPr>
          <a:xfrm>
            <a:off x="0" y="580860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0" y="5949720"/>
            <a:ext cx="914688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7"/>
          <p:cNvSpPr/>
          <p:nvPr/>
        </p:nvSpPr>
        <p:spPr>
          <a:xfrm>
            <a:off x="0" y="622908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8"/>
          <p:cNvSpPr/>
          <p:nvPr/>
        </p:nvSpPr>
        <p:spPr>
          <a:xfrm>
            <a:off x="1440" y="609120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9"/>
          <p:cNvSpPr/>
          <p:nvPr/>
        </p:nvSpPr>
        <p:spPr>
          <a:xfrm>
            <a:off x="0" y="6021360"/>
            <a:ext cx="914688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0"/>
          <p:cNvSpPr/>
          <p:nvPr/>
        </p:nvSpPr>
        <p:spPr>
          <a:xfrm>
            <a:off x="0" y="615924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1"/>
          <p:cNvSpPr/>
          <p:nvPr/>
        </p:nvSpPr>
        <p:spPr>
          <a:xfrm>
            <a:off x="0" y="6225840"/>
            <a:ext cx="915012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0" y="650700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3"/>
          <p:cNvSpPr/>
          <p:nvPr/>
        </p:nvSpPr>
        <p:spPr>
          <a:xfrm>
            <a:off x="1440" y="636732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4"/>
          <p:cNvSpPr/>
          <p:nvPr/>
        </p:nvSpPr>
        <p:spPr>
          <a:xfrm>
            <a:off x="0" y="6298920"/>
            <a:ext cx="915012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5"/>
          <p:cNvSpPr/>
          <p:nvPr/>
        </p:nvSpPr>
        <p:spPr>
          <a:xfrm>
            <a:off x="0" y="643716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6"/>
          <p:cNvSpPr/>
          <p:nvPr/>
        </p:nvSpPr>
        <p:spPr>
          <a:xfrm>
            <a:off x="0" y="6578280"/>
            <a:ext cx="91440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7"/>
          <p:cNvSpPr/>
          <p:nvPr/>
        </p:nvSpPr>
        <p:spPr>
          <a:xfrm>
            <a:off x="0" y="685800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8"/>
          <p:cNvSpPr/>
          <p:nvPr/>
        </p:nvSpPr>
        <p:spPr>
          <a:xfrm>
            <a:off x="1440" y="6719760"/>
            <a:ext cx="91425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9"/>
          <p:cNvSpPr/>
          <p:nvPr/>
        </p:nvSpPr>
        <p:spPr>
          <a:xfrm>
            <a:off x="0" y="6649920"/>
            <a:ext cx="91440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20"/>
          <p:cNvSpPr/>
          <p:nvPr/>
        </p:nvSpPr>
        <p:spPr>
          <a:xfrm>
            <a:off x="0" y="678780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PlaceHolder 2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6721560"/>
            <a:ext cx="9143280" cy="148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4" name="Picture 7"/>
          <p:cNvPicPr/>
          <p:nvPr/>
        </p:nvPicPr>
        <p:blipFill>
          <a:blip r:embed="rId14"/>
          <a:stretch/>
        </p:blipFill>
        <p:spPr>
          <a:xfrm>
            <a:off x="8229600" y="6095880"/>
            <a:ext cx="685080" cy="543960"/>
          </a:xfrm>
          <a:prstGeom prst="rect">
            <a:avLst/>
          </a:prstGeom>
          <a:ln w="9360">
            <a:noFill/>
          </a:ln>
        </p:spPr>
      </p:pic>
      <p:sp>
        <p:nvSpPr>
          <p:cNvPr id="95" name="Line 2"/>
          <p:cNvSpPr/>
          <p:nvPr/>
        </p:nvSpPr>
        <p:spPr>
          <a:xfrm>
            <a:off x="1440" y="0"/>
            <a:ext cx="91407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3"/>
          <p:cNvSpPr/>
          <p:nvPr/>
        </p:nvSpPr>
        <p:spPr>
          <a:xfrm>
            <a:off x="0" y="15372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4"/>
          <p:cNvSpPr/>
          <p:nvPr/>
        </p:nvSpPr>
        <p:spPr>
          <a:xfrm>
            <a:off x="1440" y="77760"/>
            <a:ext cx="91425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5"/>
          <p:cNvSpPr/>
          <p:nvPr/>
        </p:nvSpPr>
        <p:spPr>
          <a:xfrm>
            <a:off x="1440" y="39600"/>
            <a:ext cx="91407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6"/>
          <p:cNvSpPr/>
          <p:nvPr/>
        </p:nvSpPr>
        <p:spPr>
          <a:xfrm>
            <a:off x="0" y="11556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0" y="6807240"/>
            <a:ext cx="9143280" cy="5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pus.nci.org.au/display/Help/Application+Softwar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hpc@intersect.org.au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s://goo.gl/EbC9eO" TargetMode="External"/><Relationship Id="rId3" Type="http://schemas.openxmlformats.org/officeDocument/2006/relationships/hyperlink" Target="mailto:training@intersect.org.a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85800" y="2514600"/>
            <a:ext cx="777132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Intermediate HPC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85800" y="3524400"/>
            <a:ext cx="7771320" cy="11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Introduction to Unix for HPC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Raijin version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Head Node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085360" y="1989000"/>
            <a:ext cx="342792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Head Node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Queuing jobs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481320" y="1268640"/>
            <a:ext cx="4318200" cy="508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Compute Nodes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860000" y="1600200"/>
            <a:ext cx="382572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These nodes run your jobs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Managed by the </a:t>
            </a:r>
            <a:r>
              <a:rPr lang="en-A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scheduler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Typically you won’t interact with the nodes directly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2"/>
          <p:cNvPicPr/>
          <p:nvPr/>
        </p:nvPicPr>
        <p:blipFill>
          <a:blip r:embed="rId2"/>
          <a:stretch/>
        </p:blipFill>
        <p:spPr>
          <a:xfrm>
            <a:off x="428760" y="1268640"/>
            <a:ext cx="4316400" cy="510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Queuing Systems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83640" y="1600200"/>
            <a:ext cx="800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611640" y="1595880"/>
            <a:ext cx="7848000" cy="28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Portable Batch System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(PBS) is a scheduler that performs job management. Its primary task is to </a:t>
            </a: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allocate computational tasks, i.e., batch jobs, among the available computing resources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Other schedulers are available such as SLURM.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Schedulers can be highly customised. So expect differences between data centres.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Batch Queuing System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2"/>
          <a:stretch/>
        </p:blipFill>
        <p:spPr>
          <a:xfrm>
            <a:off x="156600" y="1417680"/>
            <a:ext cx="891000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Batch Queuing component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98080" y="1600200"/>
            <a:ext cx="47876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batch system is a normal program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Lets you add and remove jobs from the queue and monitor the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Script/command line driven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4"/>
          <p:cNvPicPr/>
          <p:nvPr/>
        </p:nvPicPr>
        <p:blipFill>
          <a:blip r:embed="rId2"/>
          <a:stretch/>
        </p:blipFill>
        <p:spPr>
          <a:xfrm>
            <a:off x="457200" y="1417680"/>
            <a:ext cx="3439800" cy="470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Scheduler component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417680"/>
            <a:ext cx="3610080" cy="47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Allocates jobs to compute nodes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Optimizes usage of resources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“Optimize” can mean many things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Non-trivial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Never interact with directly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Picture 3"/>
          <p:cNvPicPr/>
          <p:nvPr/>
        </p:nvPicPr>
        <p:blipFill>
          <a:blip r:embed="rId2"/>
          <a:stretch/>
        </p:blipFill>
        <p:spPr>
          <a:xfrm>
            <a:off x="3809880" y="1447920"/>
            <a:ext cx="5314320" cy="441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PBS Pro Commands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4" name="Table 2"/>
          <p:cNvGraphicFramePr/>
          <p:nvPr/>
        </p:nvGraphicFramePr>
        <p:xfrm>
          <a:off x="1259640" y="3732480"/>
          <a:ext cx="6927120" cy="2183400"/>
        </p:xfrm>
        <a:graphic>
          <a:graphicData uri="http://schemas.openxmlformats.org/drawingml/2006/table">
            <a:tbl>
              <a:tblPr/>
              <a:tblGrid>
                <a:gridCol w="2913120"/>
                <a:gridCol w="4014000"/>
              </a:tblGrid>
              <a:tr h="40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qsub &lt;job-script&gt;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Submit a job (add to queue)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Returns a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qdel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job (remove from the queue)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Monitor jobs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qalter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Modifies the attributes of the job or jobs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457200" y="1417680"/>
            <a:ext cx="822852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order to use the batch system productively, we need to know how to perform three actions: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 a job to the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Remove a job from the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See where our job is in the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Exercise 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Monitoring the queue with qstat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757320" y="6328800"/>
            <a:ext cx="90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A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</a:t>
            </a:r>
            <a:fld id="{26BEFA6C-5CF2-4DF1-A905-54CEFC8FEC4D}" type="slidenum">
              <a:rPr lang="en-A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9" name="Table 3"/>
          <p:cNvGraphicFramePr/>
          <p:nvPr/>
        </p:nvGraphicFramePr>
        <p:xfrm>
          <a:off x="381960" y="1761120"/>
          <a:ext cx="8457840" cy="1482480"/>
        </p:xfrm>
        <a:graphic>
          <a:graphicData uri="http://schemas.openxmlformats.org/drawingml/2006/table">
            <a:tbl>
              <a:tblPr/>
              <a:tblGrid>
                <a:gridCol w="3470760"/>
                <a:gridCol w="49870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 -a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all jobs in the queue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 -u &lt;username&gt;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all jobs of a particular user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 -f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Show detailed information about a job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00" name="TextShape 4"/>
          <p:cNvSpPr txBox="1"/>
          <p:nvPr/>
        </p:nvSpPr>
        <p:spPr>
          <a:xfrm>
            <a:off x="504000" y="3816000"/>
            <a:ext cx="8280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Log into Raijin</a:t>
            </a:r>
          </a:p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List all jobs on Raijin</a:t>
            </a:r>
          </a:p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Pick a user and list jobs of this user</a:t>
            </a:r>
          </a:p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Pick a job and see all details about this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All about Modules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1417320"/>
            <a:ext cx="8228520" cy="50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What do Modules do?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Set up the environment for a software package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Adds paths to executables to $PATH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May change other shell variables, and/or load other modules.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Allow you to have different versions of the same software package, e.g. load the Intel compilers v12 or v15.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All about Modules (cont.)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417320"/>
            <a:ext cx="8228520" cy="50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Things to know about modules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Only the PBS module is loaded when you login.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Some modules exclude each other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e.g.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can’t load Intel compilers v8 &amp; v9. You can only load one.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can only load 1 MPI (Intel MPI or OpenMPI) and only in one version.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Parallelism on HPC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45116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 systems often derive their computational power by </a:t>
            </a:r>
            <a:r>
              <a:rPr lang="en-AU" sz="27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exploiting parallelism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Programs for HPC systems must be split up into many sub processes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 systems can offer parallelism at a large scale, with 1000’s, or even </a:t>
            </a:r>
            <a:r>
              <a:rPr lang="en-AU" sz="27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millions of tasks running concurrently</a:t>
            </a: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Writing </a:t>
            </a:r>
            <a:r>
              <a:rPr lang="en-AU" sz="27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parallel software can be challenging</a:t>
            </a: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and might not even be possible if dependencies exist.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27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NOTE: Many tasks cannot be parallelised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Module Commands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8" name="Table 2"/>
          <p:cNvGraphicFramePr/>
          <p:nvPr/>
        </p:nvGraphicFramePr>
        <p:xfrm>
          <a:off x="971640" y="1700640"/>
          <a:ext cx="7416360" cy="2956680"/>
        </p:xfrm>
        <a:graphic>
          <a:graphicData uri="http://schemas.openxmlformats.org/drawingml/2006/table">
            <a:tbl>
              <a:tblPr/>
              <a:tblGrid>
                <a:gridCol w="2746440"/>
                <a:gridCol w="4669920"/>
              </a:tblGrid>
              <a:tr h="40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avail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Will list all available module files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load/unload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Will load/unload a modulefile into the shell environment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e.g. </a:t>
                      </a: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load mpt/2.06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list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all loaded modules which are loaded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show [modulefile]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Will show what the modulefile will do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209" name="CustomShape 3"/>
          <p:cNvSpPr/>
          <p:nvPr/>
        </p:nvSpPr>
        <p:spPr>
          <a:xfrm>
            <a:off x="457200" y="1417680"/>
            <a:ext cx="822852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Add a job to the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43520" y="1268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To add a job to the queue, we write a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job script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. A job script is a simply a script.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The # symbol signifies a comment for the Shell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It has some special comments that pass info to PBS Pro.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#PBS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is a keyword for PBS and specifies that this line is for PBS. The Shell will ignore it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When we want to queue the job, we pass its filename as a parameter to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qsub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e.g.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qsub &lt;job-script&gt;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The batch queuing system will return a number that uniquely identifies the job.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Useful Environment Variables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1600200"/>
            <a:ext cx="822852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These are available in the context of your job script.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6" name="Table 3"/>
          <p:cNvGraphicFramePr/>
          <p:nvPr/>
        </p:nvGraphicFramePr>
        <p:xfrm>
          <a:off x="1152000" y="2997000"/>
          <a:ext cx="6839280" cy="1335240"/>
        </p:xfrm>
        <a:graphic>
          <a:graphicData uri="http://schemas.openxmlformats.org/drawingml/2006/table">
            <a:tbl>
              <a:tblPr/>
              <a:tblGrid>
                <a:gridCol w="1877400"/>
                <a:gridCol w="4961880"/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PBS_O_WORKDIR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directory the job was submitted from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PBS_JOBID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job number given when the job was submitted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79640" y="274680"/>
            <a:ext cx="878436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 sample PBS job script for Orange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272240" y="1602000"/>
            <a:ext cx="7400160" cy="40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#!/bin/bash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* Specify your project code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-P do18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Request resources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* 10 minutes wall time to run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</a:t>
            </a:r>
            <a:r>
              <a:rPr lang="en-AU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-l</a:t>
            </a: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walltime=00:10:00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* 1 node, 1 processor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* 100 megabytes physical memory allocated to job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</a:t>
            </a:r>
            <a:r>
              <a:rPr lang="en-AU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-l</a:t>
            </a: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ncpus=1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</a:t>
            </a:r>
            <a:r>
              <a:rPr lang="en-AU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-l</a:t>
            </a: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mem=100mb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Specify the express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-q express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cd $PBS_O_WORKDIR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Specify the job to be done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sleep 60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470520" y="1232640"/>
            <a:ext cx="8202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Note the </a:t>
            </a:r>
            <a:r>
              <a:rPr lang="en-AU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“</a:t>
            </a:r>
            <a:r>
              <a:rPr lang="en-AU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ahoma"/>
              </a:rPr>
              <a:t>-l</a:t>
            </a:r>
            <a:r>
              <a:rPr lang="en-AU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”</a:t>
            </a: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below is a lowercase letter “L” not a one “1”!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Exercise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Create the previous script and submit it as a very simple job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757320" y="6328800"/>
            <a:ext cx="908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A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</a:t>
            </a:r>
            <a:fld id="{F9E72CBF-6654-46CA-9928-2F8C8E8C573B}" type="slidenum">
              <a:rPr lang="en-A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4" name="Table 3"/>
          <p:cNvGraphicFramePr/>
          <p:nvPr/>
        </p:nvGraphicFramePr>
        <p:xfrm>
          <a:off x="755640" y="1772640"/>
          <a:ext cx="7627320" cy="3897720"/>
        </p:xfrm>
        <a:graphic>
          <a:graphicData uri="http://schemas.openxmlformats.org/drawingml/2006/table">
            <a:tbl>
              <a:tblPr/>
              <a:tblGrid>
                <a:gridCol w="2640240"/>
                <a:gridCol w="49870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6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#PBS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#PBS </a:t>
                      </a: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is a keyword for PBS and specifies that this line is for PBS. The Shell will ignore it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Signifies a comment for the Shell, e.g. 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# Next line will create a job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qsub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Submit a job to PBS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List jobs in the queue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cat </a:t>
                      </a:r>
                      <a:r>
                        <a:rPr lang="en-AU" sz="1800" b="0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&lt;filename&gt; 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Print a file to the terminal (catenate)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less</a:t>
                      </a: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lang="en-AU" sz="1800" b="0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&lt;filename&gt;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Like </a:t>
                      </a: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cat</a:t>
                      </a: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, but less at a time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nano </a:t>
                      </a:r>
                      <a:r>
                        <a:rPr lang="en-AU" sz="1800" b="0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&lt;filename&gt;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Will open file </a:t>
                      </a:r>
                      <a:r>
                        <a:rPr lang="en-AU" sz="1800" b="0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&lt;filename&gt;</a:t>
                      </a: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 in a text file editor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Sample PBS Script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ahoma"/>
                        </a:rPr>
                        <a:t>see exercises document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Job limits on Raijin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48hours of </a:t>
            </a:r>
            <a:r>
              <a:rPr lang="en-AU" sz="3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walltime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32GB, 64GB, 128GB, 256GB nodes are standard (scheduler will decide)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3 x 1TB available via hugemem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3 x 3TB coming soon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NOTE</a:t>
            </a: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: If you grab a node with 64GB, you can effectively use about 60GB as the OS uses memory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Raijin queues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9" name="Table 2"/>
          <p:cNvGraphicFramePr/>
          <p:nvPr/>
        </p:nvGraphicFramePr>
        <p:xfrm>
          <a:off x="491760" y="1395360"/>
          <a:ext cx="8194320" cy="4175760"/>
        </p:xfrm>
        <a:graphic>
          <a:graphicData uri="http://schemas.openxmlformats.org/drawingml/2006/table">
            <a:tbl>
              <a:tblPr/>
              <a:tblGrid>
                <a:gridCol w="1415880"/>
                <a:gridCol w="1152000"/>
                <a:gridCol w="5626440"/>
              </a:tblGrid>
              <a:tr h="70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Queue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Charge weight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Comments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1.00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 queue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express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3.00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Express queue. Jobs are submitted faster.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normalbw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1.25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Queue using Broadwell nodes (can be cost effective)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expressbw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3.75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Express queue using Broadwell 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knl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0.25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Intel KNL nodes, 64 cores per node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gpu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3.00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 x K80 per node. 30 nodes.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gpupascal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4.00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 x P100 per node. Just 2 nodes.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hugemem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1.25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For access to the 3 x 1TB and 3 x 3TB 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NCI Facilities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491760" y="1417320"/>
          <a:ext cx="8194320" cy="4243680"/>
        </p:xfrm>
        <a:graphic>
          <a:graphicData uri="http://schemas.openxmlformats.org/drawingml/2006/table">
            <a:tbl>
              <a:tblPr/>
              <a:tblGrid>
                <a:gridCol w="1631880"/>
                <a:gridCol w="6562440"/>
              </a:tblGrid>
              <a:tr h="49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Disk Type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Disk Usage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65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NCI Raijin Sandy Bridge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sockets with 8-core CPUs = 16 cores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57,472 cores in the compute 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Approximately 160 TBytes of main memory;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Infiniband </a:t>
                      </a:r>
                      <a:r>
                        <a:rPr lang="en-A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FDR</a:t>
                      </a: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(five data rate) interconnect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116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NCI Raijin Broadwell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sockets with 14-core CPUs = 28 cores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27,184 cores in the compute 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Infiniband </a:t>
                      </a:r>
                      <a:r>
                        <a:rPr lang="en-A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EDR</a:t>
                      </a: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(eight data rate) interconnect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92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NCI Raijin Lustre Filesystem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Approximately 42 PBytes of usable fast file system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Software on Raijin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5" name="Table 2"/>
          <p:cNvGraphicFramePr/>
          <p:nvPr/>
        </p:nvGraphicFramePr>
        <p:xfrm>
          <a:off x="491760" y="1417320"/>
          <a:ext cx="8194320" cy="3870960"/>
        </p:xfrm>
        <a:graphic>
          <a:graphicData uri="http://schemas.openxmlformats.org/drawingml/2006/table">
            <a:tbl>
              <a:tblPr/>
              <a:tblGrid>
                <a:gridCol w="2495880"/>
                <a:gridCol w="569844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Area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Software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2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Computational Chemistry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ABINIT, Amber, CPMD*, GULP*, NAMD*, Molpro etc.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72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Bioinformatics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AbySS, BEAST, BIOPERL, Cufflinks, MAW, etc.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72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Math Libraries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ARPACK, BLACS, Boost, FFTW, GSL, MKL, Tao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72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Statistics &amp; Maths Env’s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Maple*, Mathematica*, MatLab*, Octave*, R, Stata*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237" name="CustomShape 4"/>
          <p:cNvSpPr/>
          <p:nvPr/>
        </p:nvSpPr>
        <p:spPr>
          <a:xfrm>
            <a:off x="156960" y="5519160"/>
            <a:ext cx="850608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Asterisked items indicates that discussion with NCI facility staff is required before use (Licensing issues)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AU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3"/>
              </a:rPr>
              <a:t>https://opus.nci.org.au/display/Help/Application+Software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Disk Partitions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9" name="Table 2"/>
          <p:cNvGraphicFramePr/>
          <p:nvPr/>
        </p:nvGraphicFramePr>
        <p:xfrm>
          <a:off x="457200" y="1600200"/>
          <a:ext cx="8228880" cy="1972440"/>
        </p:xfrm>
        <a:graphic>
          <a:graphicData uri="http://schemas.openxmlformats.org/drawingml/2006/table">
            <a:tbl>
              <a:tblPr/>
              <a:tblGrid>
                <a:gridCol w="2530440"/>
                <a:gridCol w="5698440"/>
              </a:tblGrid>
              <a:tr h="46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/home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Mounted under: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/home/{username}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2GB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Backed up: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Life time: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Permanent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4"/>
          <p:cNvGraphicFramePr/>
          <p:nvPr/>
        </p:nvGraphicFramePr>
        <p:xfrm>
          <a:off x="457200" y="3861000"/>
          <a:ext cx="8228880" cy="1972440"/>
        </p:xfrm>
        <a:graphic>
          <a:graphicData uri="http://schemas.openxmlformats.org/drawingml/2006/table">
            <a:tbl>
              <a:tblPr/>
              <a:tblGrid>
                <a:gridCol w="2530440"/>
                <a:gridCol w="5698440"/>
              </a:tblGrid>
              <a:tr h="46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/short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Mounted under: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/short/{project_code}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Depending on the project allocation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Backed up: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Life time: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60 days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What is HPC?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45116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HPC, or high-performance computing, refers to the application of supercomputers or compute clusters to computational problems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 is useful when a computational problem: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Is too large</a:t>
            </a:r>
            <a:r>
              <a:rPr lang="en-AU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lang="en-A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to solve on a conventional laptop or workstation (because it requires too much memory or disk space) or 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Would take too long </a:t>
            </a:r>
            <a:r>
              <a:rPr lang="en-A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(because the algorithm is complex, the dataset is large, or data access is slow) or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Are too many</a:t>
            </a:r>
            <a:r>
              <a:rPr lang="en-A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– High Throughput Computing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Disk Partitions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3" name="Table 2"/>
          <p:cNvGraphicFramePr/>
          <p:nvPr/>
        </p:nvGraphicFramePr>
        <p:xfrm>
          <a:off x="457200" y="1600200"/>
          <a:ext cx="8228880" cy="1972440"/>
        </p:xfrm>
        <a:graphic>
          <a:graphicData uri="http://schemas.openxmlformats.org/drawingml/2006/table">
            <a:tbl>
              <a:tblPr/>
              <a:tblGrid>
                <a:gridCol w="2530440"/>
                <a:gridCol w="5698440"/>
              </a:tblGrid>
              <a:tr h="46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/g/data1, 2, 3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Mounted under: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/g/data[1,2,3]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Depending on project allocation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Backed up: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Life time: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Permanent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Table 4"/>
          <p:cNvGraphicFramePr/>
          <p:nvPr/>
        </p:nvGraphicFramePr>
        <p:xfrm>
          <a:off x="457200" y="4005000"/>
          <a:ext cx="8228880" cy="1594800"/>
        </p:xfrm>
        <a:graphic>
          <a:graphicData uri="http://schemas.openxmlformats.org/drawingml/2006/table">
            <a:tbl>
              <a:tblPr/>
              <a:tblGrid>
                <a:gridCol w="2530440"/>
                <a:gridCol w="5698440"/>
              </a:tblGrid>
              <a:tr h="46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Massdata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Mounted under: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/mdss 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Depending on project allocation. Intended to be a backup.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Life time: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Permanent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Disk Partitions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7" name="Table 2"/>
          <p:cNvGraphicFramePr/>
          <p:nvPr/>
        </p:nvGraphicFramePr>
        <p:xfrm>
          <a:off x="457200" y="2438280"/>
          <a:ext cx="8229240" cy="740520"/>
        </p:xfrm>
        <a:graphic>
          <a:graphicData uri="http://schemas.openxmlformats.org/drawingml/2006/table">
            <a:tbl>
              <a:tblPr/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lquota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Shows disk quota and usage in all partitions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248" name="CustomShape 3"/>
          <p:cNvSpPr/>
          <p:nvPr/>
        </p:nvSpPr>
        <p:spPr>
          <a:xfrm>
            <a:off x="457200" y="1523880"/>
            <a:ext cx="76950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Find out your quotas and usage.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9" name="Table 4"/>
          <p:cNvGraphicFramePr/>
          <p:nvPr/>
        </p:nvGraphicFramePr>
        <p:xfrm>
          <a:off x="457200" y="4363560"/>
          <a:ext cx="8229240" cy="740520"/>
        </p:xfrm>
        <a:graphic>
          <a:graphicData uri="http://schemas.openxmlformats.org/drawingml/2006/table">
            <a:tbl>
              <a:tblPr/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du -hs 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Show disk usage of current directory in human readable format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250" name="CustomShape 5"/>
          <p:cNvSpPr/>
          <p:nvPr/>
        </p:nvSpPr>
        <p:spPr>
          <a:xfrm>
            <a:off x="457200" y="3821760"/>
            <a:ext cx="7695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You can find out more about current disk usage of files or directories: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To Apply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Create an ID in NCI Mancini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Apply for a new project (</a:t>
            </a:r>
            <a:r>
              <a:rPr lang="en-AU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propose a project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Select Intersect under allocation scheme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83640" y="1917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1"/>
          <p:cNvPicPr/>
          <p:nvPr/>
        </p:nvPicPr>
        <p:blipFill>
          <a:blip r:embed="rId2"/>
          <a:stretch/>
        </p:blipFill>
        <p:spPr>
          <a:xfrm>
            <a:off x="1403640" y="3215880"/>
            <a:ext cx="6613200" cy="287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Applications continued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10480" y="1124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If you have any problems requesting resources, email </a:t>
            </a:r>
            <a:r>
              <a:rPr lang="en-AU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  <a:hlinkClick r:id="rId3"/>
              </a:rPr>
              <a:t>help@</a:t>
            </a:r>
            <a:r>
              <a:rPr lang="en-AU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  <a:hlinkClick r:id="rId3"/>
              </a:rPr>
              <a:t>intersect.org.au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</a:rPr>
              <a:t>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who can advise you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can also add accounts to an existing project via Mancini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can also add various software groups (e.g., MATLAB) via Mancini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Check usage and allocation on Raijin via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nci_account -P project-code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Conclusion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57200" y="1268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 this course we have covered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the basics of the Unix command line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transferring data onto Raijin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how to queue a job on Raijin and get the output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Thanks for attending!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920" y="158976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	Please complete our </a:t>
            </a:r>
            <a:r>
              <a:rPr lang="en-AU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course survey </a:t>
            </a: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at: 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  <a:hlinkClick r:id="rId2"/>
              </a:rPr>
              <a:t>https://</a:t>
            </a:r>
            <a:r>
              <a:rPr lang="en-AU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  <a:hlinkClick r:id="rId2"/>
              </a:rPr>
              <a:t>goo.gl/EbC9eO</a:t>
            </a: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&lt;- Capital ‘Oh’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Any </a:t>
            </a:r>
            <a:r>
              <a:rPr lang="en-AU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further questions</a:t>
            </a: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, contact us at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  <a:hlinkClick r:id="rId3"/>
              </a:rPr>
              <a:t>training@intersect.org.au</a:t>
            </a: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 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Reasons to use HPC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66920" y="1268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 program that can be recompiled or reconfigured to use optimized numerical libraries that are available on HPC systems but not on your own system.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 applications are already installed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on the HPC machines which is a non-trivial task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 "parallel” problem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e.g. you have a single application that needs to be rerun many times with different parameters.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an application that has already been </a:t>
            </a: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designed with parallelism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To make use of the </a:t>
            </a: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large memory/disk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available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Our facilities are </a:t>
            </a: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reliable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and regularly backed up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When not to use HPC?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66920" y="1556640"/>
            <a:ext cx="8228520" cy="42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 single </a:t>
            </a:r>
            <a:r>
              <a:rPr lang="en-A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single threaded job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which will only run one job at a time (typical of MatLab users)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need interactive use.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 lot of </a:t>
            </a:r>
            <a:r>
              <a:rPr lang="en-A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data to transfer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between your local machine and the HPC on a continuous basis (e.g. per job)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</a:t>
            </a:r>
            <a:r>
              <a:rPr lang="en-A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need to have a GUI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to interact with your program or graphics.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HPC machines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457200" y="1600200"/>
          <a:ext cx="8229240" cy="1316160"/>
        </p:xfrm>
        <a:graphic>
          <a:graphicData uri="http://schemas.openxmlformats.org/drawingml/2006/table">
            <a:tbl>
              <a:tblPr/>
              <a:tblGrid>
                <a:gridCol w="2666880"/>
                <a:gridCol w="2209680"/>
                <a:gridCol w="1143000"/>
                <a:gridCol w="990360"/>
                <a:gridCol w="1219320"/>
              </a:tblGrid>
              <a:tr h="8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 Architecture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Cores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82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Raijin (NCI)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Distributed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84,656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4416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300 TB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typical HPC workflow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 HPC we talk about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jobs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these are simply commands we wish to run and requests for resources (e.g. compute time, disk space, memory requirements, setup of s/w env’s etc.)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Jobs are typically run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non-interactively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Can be run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interactively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for testing purposes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We add our jobs to a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queue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When machines have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free resources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jobs run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HPC “Cluster”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827640" y="1268640"/>
            <a:ext cx="7416000" cy="506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Login Node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233320" y="1417320"/>
            <a:ext cx="34279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Login Node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Interactive programs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SSH sessions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Testing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Compiling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2"/>
          <p:cNvPicPr/>
          <p:nvPr/>
        </p:nvPicPr>
        <p:blipFill>
          <a:blip r:embed="rId2"/>
          <a:stretch/>
        </p:blipFill>
        <p:spPr>
          <a:xfrm>
            <a:off x="457200" y="1253520"/>
            <a:ext cx="4434480" cy="524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9218</TotalTime>
  <Words>2452</Words>
  <Application>Microsoft Macintosh PowerPoint</Application>
  <PresentationFormat>On-screen Show (4:3)</PresentationFormat>
  <Paragraphs>365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Courier New</vt:lpstr>
      <vt:lpstr>DejaVu Sans</vt:lpstr>
      <vt:lpstr>ＭＳ Ｐゴシック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Mairead</dc:creator>
  <dc:description/>
  <cp:lastModifiedBy>Aidan Wilson</cp:lastModifiedBy>
  <cp:revision>104</cp:revision>
  <cp:lastPrinted>2015-09-28T06:01:51Z</cp:lastPrinted>
  <dcterms:modified xsi:type="dcterms:W3CDTF">2017-06-19T23:16:01Z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