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5"/>
  </p:notesMasterIdLst>
  <p:sldIdLst>
    <p:sldId id="345" r:id="rId2"/>
    <p:sldId id="349" r:id="rId3"/>
    <p:sldId id="362" r:id="rId4"/>
    <p:sldId id="351" r:id="rId5"/>
    <p:sldId id="361" r:id="rId6"/>
    <p:sldId id="360" r:id="rId7"/>
    <p:sldId id="359" r:id="rId8"/>
    <p:sldId id="260" r:id="rId9"/>
    <p:sldId id="358" r:id="rId10"/>
    <p:sldId id="256" r:id="rId11"/>
    <p:sldId id="267" r:id="rId12"/>
    <p:sldId id="363" r:id="rId13"/>
    <p:sldId id="259" r:id="rId14"/>
    <p:sldId id="258" r:id="rId15"/>
    <p:sldId id="343" r:id="rId16"/>
    <p:sldId id="264" r:id="rId17"/>
    <p:sldId id="261" r:id="rId18"/>
    <p:sldId id="342" r:id="rId19"/>
    <p:sldId id="316" r:id="rId20"/>
    <p:sldId id="262" r:id="rId21"/>
    <p:sldId id="341" r:id="rId22"/>
    <p:sldId id="356" r:id="rId23"/>
    <p:sldId id="364" r:id="rId24"/>
    <p:sldId id="344" r:id="rId25"/>
    <p:sldId id="355" r:id="rId26"/>
    <p:sldId id="265" r:id="rId27"/>
    <p:sldId id="340" r:id="rId28"/>
    <p:sldId id="266" r:id="rId29"/>
    <p:sldId id="268" r:id="rId30"/>
    <p:sldId id="270" r:id="rId31"/>
    <p:sldId id="269" r:id="rId32"/>
    <p:sldId id="272" r:id="rId33"/>
    <p:sldId id="321" r:id="rId34"/>
    <p:sldId id="322" r:id="rId35"/>
    <p:sldId id="330" r:id="rId36"/>
    <p:sldId id="323" r:id="rId37"/>
    <p:sldId id="324" r:id="rId38"/>
    <p:sldId id="325" r:id="rId39"/>
    <p:sldId id="331" r:id="rId40"/>
    <p:sldId id="326" r:id="rId41"/>
    <p:sldId id="365" r:id="rId42"/>
    <p:sldId id="327" r:id="rId43"/>
    <p:sldId id="320" r:id="rId44"/>
    <p:sldId id="329" r:id="rId45"/>
    <p:sldId id="332" r:id="rId46"/>
    <p:sldId id="333" r:id="rId47"/>
    <p:sldId id="328" r:id="rId48"/>
    <p:sldId id="276" r:id="rId49"/>
    <p:sldId id="281" r:id="rId50"/>
    <p:sldId id="274" r:id="rId51"/>
    <p:sldId id="334" r:id="rId52"/>
    <p:sldId id="278" r:id="rId53"/>
    <p:sldId id="279" r:id="rId54"/>
    <p:sldId id="335" r:id="rId55"/>
    <p:sldId id="283" r:id="rId56"/>
    <p:sldId id="284" r:id="rId57"/>
    <p:sldId id="285" r:id="rId58"/>
    <p:sldId id="287" r:id="rId59"/>
    <p:sldId id="286" r:id="rId60"/>
    <p:sldId id="289" r:id="rId61"/>
    <p:sldId id="290" r:id="rId62"/>
    <p:sldId id="291" r:id="rId63"/>
    <p:sldId id="301" r:id="rId64"/>
    <p:sldId id="293" r:id="rId65"/>
    <p:sldId id="294" r:id="rId66"/>
    <p:sldId id="296" r:id="rId67"/>
    <p:sldId id="295" r:id="rId68"/>
    <p:sldId id="297" r:id="rId69"/>
    <p:sldId id="298" r:id="rId70"/>
    <p:sldId id="336" r:id="rId71"/>
    <p:sldId id="303" r:id="rId72"/>
    <p:sldId id="304" r:id="rId73"/>
    <p:sldId id="305" r:id="rId74"/>
    <p:sldId id="317" r:id="rId75"/>
    <p:sldId id="310" r:id="rId76"/>
    <p:sldId id="309" r:id="rId77"/>
    <p:sldId id="338" r:id="rId78"/>
    <p:sldId id="312" r:id="rId79"/>
    <p:sldId id="313" r:id="rId80"/>
    <p:sldId id="339" r:id="rId81"/>
    <p:sldId id="318" r:id="rId82"/>
    <p:sldId id="353" r:id="rId83"/>
    <p:sldId id="319" r:id="rId8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9" autoAdjust="0"/>
    <p:restoredTop sz="88552" autoAdjust="0"/>
  </p:normalViewPr>
  <p:slideViewPr>
    <p:cSldViewPr snapToObjects="1">
      <p:cViewPr>
        <p:scale>
          <a:sx n="140" d="100"/>
          <a:sy n="140" d="100"/>
        </p:scale>
        <p:origin x="144" y="144"/>
      </p:cViewPr>
      <p:guideLst>
        <p:guide orient="horz" pos="2160"/>
        <p:guide pos="2880"/>
      </p:guideLst>
    </p:cSldViewPr>
  </p:slideViewPr>
  <p:outlineViewPr>
    <p:cViewPr>
      <p:scale>
        <a:sx n="33" d="100"/>
        <a:sy n="33" d="100"/>
      </p:scale>
      <p:origin x="0" y="3041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8BB486-BCA8-DD45-A489-59CF3E192B5B}" type="datetimeFigureOut">
              <a:rPr lang="en-US" smtClean="0"/>
              <a:pPr/>
              <a:t>4/13/17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9CAC7-8986-3A42-93CA-F2A198CCBCBE}" type="slidenum">
              <a:rPr lang="en-US" smtClean="0"/>
              <a:pPr/>
              <a:t>‹#›</a:t>
            </a:fld>
            <a:endParaRPr lang="en-US"/>
          </a:p>
        </p:txBody>
      </p:sp>
    </p:spTree>
    <p:extLst>
      <p:ext uri="{BB962C8B-B14F-4D97-AF65-F5344CB8AC3E}">
        <p14:creationId xmlns:p14="http://schemas.microsoft.com/office/powerpoint/2010/main" val="5684584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4</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83905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79CAC7-8986-3A42-93CA-F2A198CCBCBE}" type="slidenum">
              <a:rPr lang="en-US" smtClean="0"/>
              <a:pPr/>
              <a:t>18</a:t>
            </a:fld>
            <a:endParaRPr lang="en-US"/>
          </a:p>
        </p:txBody>
      </p:sp>
    </p:spTree>
    <p:extLst>
      <p:ext uri="{BB962C8B-B14F-4D97-AF65-F5344CB8AC3E}">
        <p14:creationId xmlns:p14="http://schemas.microsoft.com/office/powerpoint/2010/main" val="330379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 the difference between using a program (e.g. </a:t>
            </a:r>
            <a:r>
              <a:rPr lang="en-AU" dirty="0" err="1" smtClean="0"/>
              <a:t>powerpoint</a:t>
            </a:r>
            <a:r>
              <a:rPr lang="en-AU" dirty="0" smtClean="0"/>
              <a:t>) which has a huge set of commands</a:t>
            </a:r>
            <a:r>
              <a:rPr lang="en-AU" baseline="0" dirty="0" smtClean="0"/>
              <a:t> in-built</a:t>
            </a:r>
          </a:p>
          <a:p>
            <a:endParaRPr lang="en-AU" baseline="0" dirty="0" smtClean="0"/>
          </a:p>
          <a:p>
            <a:r>
              <a:rPr lang="en-AU" baseline="0" dirty="0" smtClean="0"/>
              <a:t>versus</a:t>
            </a:r>
          </a:p>
          <a:p>
            <a:endParaRPr lang="en-AU" baseline="0" dirty="0" smtClean="0"/>
          </a:p>
          <a:p>
            <a:r>
              <a:rPr lang="en-AU" baseline="0" dirty="0" smtClean="0"/>
              <a:t>Running individual commands which all together can be very powerful</a:t>
            </a:r>
          </a:p>
        </p:txBody>
      </p:sp>
      <p:sp>
        <p:nvSpPr>
          <p:cNvPr id="4" name="Slide Number Placeholder 3"/>
          <p:cNvSpPr>
            <a:spLocks noGrp="1"/>
          </p:cNvSpPr>
          <p:nvPr>
            <p:ph type="sldNum" sz="quarter" idx="10"/>
          </p:nvPr>
        </p:nvSpPr>
        <p:spPr/>
        <p:txBody>
          <a:bodyPr/>
          <a:lstStyle/>
          <a:p>
            <a:fld id="{0179CAC7-8986-3A42-93CA-F2A198CCBCBE}" type="slidenum">
              <a:rPr lang="en-US" smtClean="0"/>
              <a:pPr/>
              <a:t>19</a:t>
            </a:fld>
            <a:endParaRPr lang="en-US"/>
          </a:p>
        </p:txBody>
      </p:sp>
    </p:spTree>
    <p:extLst>
      <p:ext uri="{BB962C8B-B14F-4D97-AF65-F5344CB8AC3E}">
        <p14:creationId xmlns:p14="http://schemas.microsoft.com/office/powerpoint/2010/main" val="242392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also conventions – the</a:t>
            </a:r>
            <a:r>
              <a:rPr lang="en-US" baseline="0" dirty="0" smtClean="0"/>
              <a:t> community of Linux developers got together and said “let’s do it like this.” Like all conventions, there are plenty to choose from.</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22</a:t>
            </a:fld>
            <a:endParaRPr lang="en-US"/>
          </a:p>
        </p:txBody>
      </p:sp>
    </p:spTree>
    <p:extLst>
      <p:ext uri="{BB962C8B-B14F-4D97-AF65-F5344CB8AC3E}">
        <p14:creationId xmlns:p14="http://schemas.microsoft.com/office/powerpoint/2010/main" val="213222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also conventions – the</a:t>
            </a:r>
            <a:r>
              <a:rPr lang="en-US" baseline="0" dirty="0" smtClean="0"/>
              <a:t> community of Linux developers got together and said “let’s do it like this.” Like all conventions, there are plenty to choose from.</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23</a:t>
            </a:fld>
            <a:endParaRPr lang="en-US"/>
          </a:p>
        </p:txBody>
      </p:sp>
    </p:spTree>
    <p:extLst>
      <p:ext uri="{BB962C8B-B14F-4D97-AF65-F5344CB8AC3E}">
        <p14:creationId xmlns:p14="http://schemas.microsoft.com/office/powerpoint/2010/main" val="124136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26</a:t>
            </a:fld>
            <a:endParaRPr lang="en-US"/>
          </a:p>
        </p:txBody>
      </p:sp>
    </p:spTree>
    <p:extLst>
      <p:ext uri="{BB962C8B-B14F-4D97-AF65-F5344CB8AC3E}">
        <p14:creationId xmlns:p14="http://schemas.microsoft.com/office/powerpoint/2010/main" val="888513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[These are important for the exercises.]</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28</a:t>
            </a:fld>
            <a:endParaRPr lang="en-US"/>
          </a:p>
        </p:txBody>
      </p:sp>
    </p:spTree>
    <p:extLst>
      <p:ext uri="{BB962C8B-B14F-4D97-AF65-F5344CB8AC3E}">
        <p14:creationId xmlns:p14="http://schemas.microsoft.com/office/powerpoint/2010/main" val="1797554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30</a:t>
            </a:fld>
            <a:endParaRPr lang="en-US"/>
          </a:p>
        </p:txBody>
      </p:sp>
    </p:spTree>
    <p:extLst>
      <p:ext uri="{BB962C8B-B14F-4D97-AF65-F5344CB8AC3E}">
        <p14:creationId xmlns:p14="http://schemas.microsoft.com/office/powerpoint/2010/main" val="283306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concept of a working directory is there in</a:t>
            </a:r>
            <a:r>
              <a:rPr lang="en-US" baseline="0" smtClean="0"/>
              <a:t> every program, but you often don’t </a:t>
            </a:r>
            <a:r>
              <a:rPr lang="en-US" baseline="0" err="1" smtClean="0"/>
              <a:t>realise</a:t>
            </a:r>
            <a:r>
              <a:rPr lang="en-US" baseline="0" smtClean="0"/>
              <a:t> it under windows.</a:t>
            </a:r>
          </a:p>
          <a:p>
            <a:endParaRPr lang="en-US" baseline="0" smtClean="0"/>
          </a:p>
          <a:p>
            <a:r>
              <a:rPr lang="en-US" smtClean="0"/>
              <a:t>Directories</a:t>
            </a:r>
            <a:r>
              <a:rPr lang="en-US" baseline="0" smtClean="0"/>
              <a:t> are the de-facto way of managing and </a:t>
            </a:r>
            <a:r>
              <a:rPr lang="en-US" baseline="0" err="1" smtClean="0"/>
              <a:t>organising</a:t>
            </a:r>
            <a:r>
              <a:rPr lang="en-US" baseline="0" smtClean="0"/>
              <a:t> data in Linux. Making your HPC life easy will in a large part depend on keeping files and directories clean. Many of you have already learned this lesson on windows. This module is intended to give you to tools to do the same thing.</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31</a:t>
            </a:fld>
            <a:endParaRPr lang="en-US"/>
          </a:p>
        </p:txBody>
      </p:sp>
    </p:spTree>
    <p:extLst>
      <p:ext uri="{BB962C8B-B14F-4D97-AF65-F5344CB8AC3E}">
        <p14:creationId xmlns:p14="http://schemas.microsoft.com/office/powerpoint/2010/main" val="56027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directory is a container for files and other directories. There’s lots of ways to </a:t>
            </a:r>
            <a:r>
              <a:rPr lang="en-US" dirty="0" err="1" smtClean="0"/>
              <a:t>visualise</a:t>
            </a:r>
            <a:r>
              <a:rPr lang="en-US" dirty="0" smtClean="0"/>
              <a:t> it, but a common one is as a tree view. Another</a:t>
            </a:r>
            <a:r>
              <a:rPr lang="en-US" baseline="0" dirty="0" smtClean="0"/>
              <a:t> is as a graph of boxes, with arrows representing directories. And yet another is as stacked boxes one within another.</a:t>
            </a:r>
          </a:p>
          <a:p>
            <a:endParaRPr lang="en-US" baseline="0" dirty="0" smtClean="0"/>
          </a:p>
          <a:p>
            <a:r>
              <a:rPr lang="en-US" baseline="0" dirty="0" smtClean="0"/>
              <a:t>One of the things that a directory can contain is other directories. </a:t>
            </a:r>
          </a:p>
          <a:p>
            <a:endParaRPr lang="en-US" baseline="0" dirty="0" smtClean="0"/>
          </a:p>
          <a:p>
            <a:r>
              <a:rPr lang="en-US" b="1" baseline="0" dirty="0" smtClean="0"/>
              <a:t>[Introduce the notation – closed and open directories.]</a:t>
            </a:r>
          </a:p>
          <a:p>
            <a:endParaRPr lang="en-US" baseline="0" dirty="0" smtClean="0"/>
          </a:p>
          <a:p>
            <a:r>
              <a:rPr lang="en-US" baseline="0" dirty="0" smtClean="0"/>
              <a:t>Question 1: What is the contents of the directory called “/”</a:t>
            </a:r>
          </a:p>
          <a:p>
            <a:r>
              <a:rPr lang="en-US" baseline="0" dirty="0" smtClean="0"/>
              <a:t>Answer: ac3, bin, </a:t>
            </a:r>
            <a:r>
              <a:rPr lang="en-US" baseline="0" dirty="0" err="1" smtClean="0"/>
              <a:t>etc</a:t>
            </a:r>
            <a:r>
              <a:rPr lang="en-US" baseline="0" dirty="0" smtClean="0"/>
              <a:t>, home, </a:t>
            </a:r>
            <a:r>
              <a:rPr lang="en-US" baseline="0" dirty="0" err="1" smtClean="0"/>
              <a:t>usr</a:t>
            </a:r>
            <a:endParaRPr lang="en-US" baseline="0" dirty="0" smtClean="0"/>
          </a:p>
          <a:p>
            <a:endParaRPr lang="en-US" dirty="0" smtClean="0"/>
          </a:p>
          <a:p>
            <a:endParaRPr lang="en-US" baseline="0" dirty="0" smtClean="0"/>
          </a:p>
          <a:p>
            <a:r>
              <a:rPr lang="en-US" b="1" baseline="0" dirty="0" smtClean="0"/>
              <a:t>[Here is where we bring up absolute and relative paths.]</a:t>
            </a:r>
          </a:p>
          <a:p>
            <a:r>
              <a:rPr lang="en-US" b="1" baseline="0" dirty="0" smtClean="0"/>
              <a:t>[Make note of case sensitivity.]</a:t>
            </a:r>
            <a:endParaRPr lang="en-US" b="1"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32</a:t>
            </a:fld>
            <a:endParaRPr lang="en-US"/>
          </a:p>
        </p:txBody>
      </p:sp>
    </p:spTree>
    <p:extLst>
      <p:ext uri="{BB962C8B-B14F-4D97-AF65-F5344CB8AC3E}">
        <p14:creationId xmlns:p14="http://schemas.microsoft.com/office/powerpoint/2010/main" val="1999801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Opening the home directory, we can see</a:t>
            </a:r>
            <a:r>
              <a:rPr lang="en-US" baseline="0" smtClean="0"/>
              <a:t> the contents (there will be more in real life).</a:t>
            </a:r>
          </a:p>
          <a:p>
            <a:endParaRPr lang="en-US" b="1" smtClean="0"/>
          </a:p>
          <a:p>
            <a:r>
              <a:rPr lang="en-US" b="1" smtClean="0"/>
              <a:t>[Introduce</a:t>
            </a:r>
            <a:r>
              <a:rPr lang="en-US" b="1" baseline="0" smtClean="0"/>
              <a:t> the notion of a PATH.]</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33</a:t>
            </a:fld>
            <a:endParaRPr lang="en-US"/>
          </a:p>
        </p:txBody>
      </p:sp>
    </p:spTree>
    <p:extLst>
      <p:ext uri="{BB962C8B-B14F-4D97-AF65-F5344CB8AC3E}">
        <p14:creationId xmlns:p14="http://schemas.microsoft.com/office/powerpoint/2010/main" val="40326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5</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normAutofit fontScale="92500" lnSpcReduction="20000"/>
          </a:bodyPr>
          <a:lstStyle/>
          <a:p>
            <a:r>
              <a:rPr lang="en-AU" sz="1200" b="1" i="0" u="none" strike="noStrike" kern="1200" baseline="0" smtClean="0">
                <a:solidFill>
                  <a:schemeClr val="tx1"/>
                </a:solidFill>
                <a:latin typeface="+mn-lt"/>
                <a:ea typeface="+mn-ea"/>
                <a:cs typeface="+mn-cs"/>
              </a:rPr>
              <a:t> Who is this course for? </a:t>
            </a:r>
          </a:p>
          <a:p>
            <a:r>
              <a:rPr lang="en-AU" sz="1200" b="0" i="0" u="none" strike="noStrike" kern="1200" baseline="0" smtClean="0">
                <a:solidFill>
                  <a:schemeClr val="tx1"/>
                </a:solidFill>
                <a:latin typeface="+mn-lt"/>
                <a:ea typeface="+mn-ea"/>
                <a:cs typeface="+mn-cs"/>
              </a:rPr>
              <a:t>This is a two day general introductory course for researchers and PhD students who have never used high performance computing before or have had only limited exposure. It assumes only basic Windows competence (W.I.M.P.), and will teach participants how to interact via the command line, move data between different locations and prepare and run it through the HPC facilities. It will be delivered in a small group workshop including presentations and hands-on exercises with tutors. </a:t>
            </a:r>
          </a:p>
          <a:p>
            <a:endParaRPr lang="en-AU" sz="1200" b="0" i="0" u="none" strike="noStrike" kern="1200" baseline="0" smtClean="0">
              <a:solidFill>
                <a:schemeClr val="tx1"/>
              </a:solidFill>
              <a:latin typeface="+mn-lt"/>
              <a:ea typeface="+mn-ea"/>
              <a:cs typeface="+mn-cs"/>
            </a:endParaRPr>
          </a:p>
          <a:p>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a:t>
            </a:r>
            <a:r>
              <a:rPr lang="en-AU" sz="1200" b="1" i="0" u="none" strike="noStrike" kern="1200" baseline="0" smtClean="0">
                <a:solidFill>
                  <a:schemeClr val="tx1"/>
                </a:solidFill>
                <a:latin typeface="+mn-lt"/>
                <a:ea typeface="+mn-ea"/>
                <a:cs typeface="+mn-cs"/>
              </a:rPr>
              <a:t>Shell competence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how to connect to the Intersect HPC facility by connecting/establishing a session in a command line environment using a Linux shell </a:t>
            </a:r>
          </a:p>
          <a:p>
            <a:r>
              <a:rPr lang="en-AU" sz="1200" b="0" i="0" u="none" strike="noStrike" kern="1200" baseline="0" smtClean="0">
                <a:solidFill>
                  <a:schemeClr val="tx1"/>
                </a:solidFill>
                <a:latin typeface="+mn-lt"/>
                <a:ea typeface="+mn-ea"/>
                <a:cs typeface="+mn-cs"/>
              </a:rPr>
              <a:t> the basics of using Putty and Secure Shell (SSH) to log in to the HPC machine </a:t>
            </a:r>
          </a:p>
          <a:p>
            <a:r>
              <a:rPr lang="en-AU" sz="1200" b="0" i="0" u="none" strike="noStrike" kern="1200" baseline="0" smtClean="0">
                <a:solidFill>
                  <a:schemeClr val="tx1"/>
                </a:solidFill>
                <a:latin typeface="+mn-lt"/>
                <a:ea typeface="+mn-ea"/>
                <a:cs typeface="+mn-cs"/>
              </a:rPr>
              <a:t> the basics of how a shell works (commands, arguments) </a:t>
            </a:r>
          </a:p>
          <a:p>
            <a:r>
              <a:rPr lang="en-AU" sz="1200" b="0" i="0" u="none" strike="noStrike" kern="1200" baseline="0" smtClean="0">
                <a:solidFill>
                  <a:schemeClr val="tx1"/>
                </a:solidFill>
                <a:latin typeface="+mn-lt"/>
                <a:ea typeface="+mn-ea"/>
                <a:cs typeface="+mn-cs"/>
              </a:rPr>
              <a:t> how to navigate and create a directory hierarchy using Bourne Again Shell (BASH) commands </a:t>
            </a:r>
          </a:p>
          <a:p>
            <a:r>
              <a:rPr lang="en-AU" sz="1200" b="0" i="0" u="none" strike="noStrike" kern="1200" baseline="0" smtClean="0">
                <a:solidFill>
                  <a:schemeClr val="tx1"/>
                </a:solidFill>
                <a:latin typeface="+mn-lt"/>
                <a:ea typeface="+mn-ea"/>
                <a:cs typeface="+mn-cs"/>
              </a:rPr>
              <a:t> how to inspect and summarise the contents of files using BASH commands </a:t>
            </a:r>
          </a:p>
          <a:p>
            <a:r>
              <a:rPr lang="en-AU" sz="1200" b="0" i="0" u="none" strike="noStrike" kern="1200" baseline="0" smtClean="0">
                <a:solidFill>
                  <a:schemeClr val="tx1"/>
                </a:solidFill>
                <a:latin typeface="+mn-lt"/>
                <a:ea typeface="+mn-ea"/>
                <a:cs typeface="+mn-cs"/>
              </a:rPr>
              <a:t> how to save the output of commands, and how to link commands together </a:t>
            </a:r>
          </a:p>
          <a:p>
            <a:endParaRPr lang="en-AU" sz="1200" b="1" i="0" u="none" strike="noStrike" kern="1200" baseline="0" smtClean="0">
              <a:solidFill>
                <a:schemeClr val="tx1"/>
              </a:solidFill>
              <a:latin typeface="+mn-lt"/>
              <a:ea typeface="+mn-ea"/>
              <a:cs typeface="+mn-cs"/>
            </a:endParaRPr>
          </a:p>
          <a:p>
            <a:r>
              <a:rPr lang="en-AU" sz="1200" b="1" i="0" u="none" strike="noStrike" kern="1200" baseline="0" smtClean="0">
                <a:solidFill>
                  <a:schemeClr val="tx1"/>
                </a:solidFill>
                <a:latin typeface="+mn-lt"/>
                <a:ea typeface="+mn-ea"/>
                <a:cs typeface="+mn-cs"/>
              </a:rPr>
              <a:t>Data Handling for HPC usage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how to transfer data to and from the HPC machine. </a:t>
            </a:r>
          </a:p>
          <a:p>
            <a:r>
              <a:rPr lang="en-AU" sz="1200" b="0" i="0" u="none" strike="noStrike" kern="1200" baseline="0" smtClean="0">
                <a:solidFill>
                  <a:schemeClr val="tx1"/>
                </a:solidFill>
                <a:latin typeface="+mn-lt"/>
                <a:ea typeface="+mn-ea"/>
                <a:cs typeface="+mn-cs"/>
              </a:rPr>
              <a:t> how to perform in-situ editing of files on the HPC machine </a:t>
            </a:r>
          </a:p>
          <a:p>
            <a:r>
              <a:rPr lang="en-AU" sz="1200" b="0" i="0" u="none" strike="noStrike" kern="1200" baseline="0" smtClean="0">
                <a:solidFill>
                  <a:schemeClr val="tx1"/>
                </a:solidFill>
                <a:latin typeface="+mn-lt"/>
                <a:ea typeface="+mn-ea"/>
                <a:cs typeface="+mn-cs"/>
              </a:rPr>
              <a:t> how to change permissions on files and folders on the HPC machine for individual users and groups </a:t>
            </a:r>
          </a:p>
          <a:p>
            <a:r>
              <a:rPr lang="en-AU" sz="1200" b="0" i="0" u="none" strike="noStrike" kern="1200" baseline="0" smtClean="0">
                <a:solidFill>
                  <a:schemeClr val="tx1"/>
                </a:solidFill>
                <a:latin typeface="+mn-lt"/>
                <a:ea typeface="+mn-ea"/>
                <a:cs typeface="+mn-cs"/>
              </a:rPr>
              <a:t> how to install and configure an FTP program </a:t>
            </a:r>
          </a:p>
          <a:p>
            <a:r>
              <a:rPr lang="en-AU" sz="1200" b="0" i="0" u="none" strike="noStrike" kern="1200" baseline="0" smtClean="0">
                <a:solidFill>
                  <a:schemeClr val="tx1"/>
                </a:solidFill>
                <a:latin typeface="+mn-lt"/>
                <a:ea typeface="+mn-ea"/>
                <a:cs typeface="+mn-cs"/>
              </a:rPr>
              <a:t> how to navigate around local and remote folders. </a:t>
            </a:r>
          </a:p>
          <a:p>
            <a:r>
              <a:rPr lang="en-AU" sz="1200" b="0" i="0" u="none" strike="noStrike" kern="1200" baseline="0" smtClean="0">
                <a:solidFill>
                  <a:schemeClr val="tx1"/>
                </a:solidFill>
                <a:latin typeface="+mn-lt"/>
                <a:ea typeface="+mn-ea"/>
                <a:cs typeface="+mn-cs"/>
              </a:rPr>
              <a:t> how to transfer files between local and remote folders. </a:t>
            </a:r>
          </a:p>
          <a:p>
            <a:r>
              <a:rPr lang="en-AU" sz="1200" b="0" i="0" u="none" strike="noStrike" kern="1200" baseline="0" smtClean="0">
                <a:solidFill>
                  <a:schemeClr val="tx1"/>
                </a:solidFill>
                <a:latin typeface="+mn-lt"/>
                <a:ea typeface="+mn-ea"/>
                <a:cs typeface="+mn-cs"/>
              </a:rPr>
              <a:t> different file types: text, binary, DOS, Unix. </a:t>
            </a:r>
          </a:p>
          <a:p>
            <a:r>
              <a:rPr lang="en-AU" sz="1200" b="0" i="0" u="none" strike="noStrike" kern="1200" baseline="0" smtClean="0">
                <a:solidFill>
                  <a:schemeClr val="tx1"/>
                </a:solidFill>
                <a:latin typeface="+mn-lt"/>
                <a:ea typeface="+mn-ea"/>
                <a:cs typeface="+mn-cs"/>
              </a:rPr>
              <a:t> using Putty Secure Copy (PSCP) for bulk transfers on the command line. </a:t>
            </a:r>
          </a:p>
          <a:p>
            <a:r>
              <a:rPr lang="en-AU" sz="1200" b="0" i="0" u="none" strike="noStrike" kern="1200" baseline="0" smtClean="0">
                <a:solidFill>
                  <a:schemeClr val="tx1"/>
                </a:solidFill>
                <a:latin typeface="+mn-lt"/>
                <a:ea typeface="+mn-ea"/>
                <a:cs typeface="+mn-cs"/>
              </a:rPr>
              <a:t> how to get a dataset off the web and onto the server. </a:t>
            </a:r>
          </a:p>
          <a:p>
            <a:endParaRPr lang="en-AU" sz="1200" b="1" i="0" u="none" strike="noStrike" kern="1200" baseline="0" smtClean="0">
              <a:solidFill>
                <a:schemeClr val="tx1"/>
              </a:solidFill>
              <a:latin typeface="+mn-lt"/>
              <a:ea typeface="+mn-ea"/>
              <a:cs typeface="+mn-cs"/>
            </a:endParaRPr>
          </a:p>
          <a:p>
            <a:r>
              <a:rPr lang="en-AU" sz="1200" b="1" i="0" u="none" strike="noStrike" kern="1200" baseline="0" smtClean="0">
                <a:solidFill>
                  <a:schemeClr val="tx1"/>
                </a:solidFill>
                <a:latin typeface="+mn-lt"/>
                <a:ea typeface="+mn-ea"/>
                <a:cs typeface="+mn-cs"/>
              </a:rPr>
              <a:t>Using the HPC to run jobs </a:t>
            </a:r>
            <a:endParaRPr lang="en-AU" sz="1200" b="0" i="0" u="none" strike="noStrike" kern="1200" baseline="0" smtClean="0">
              <a:solidFill>
                <a:schemeClr val="tx1"/>
              </a:solidFill>
              <a:latin typeface="+mn-lt"/>
              <a:ea typeface="+mn-ea"/>
              <a:cs typeface="+mn-cs"/>
            </a:endParaRPr>
          </a:p>
          <a:p>
            <a:r>
              <a:rPr lang="en-AU" sz="1200" b="0" i="0" u="none" strike="noStrike" kern="1200" baseline="0" smtClean="0">
                <a:solidFill>
                  <a:schemeClr val="tx1"/>
                </a:solidFill>
                <a:latin typeface="+mn-lt"/>
                <a:ea typeface="+mn-ea"/>
                <a:cs typeface="+mn-cs"/>
              </a:rPr>
              <a:t> manage jobs on the HPC machine using Portable Batch System (PBS) </a:t>
            </a:r>
          </a:p>
          <a:p>
            <a:r>
              <a:rPr lang="en-AU" sz="1200" b="0" i="0" u="none" strike="noStrike" kern="1200" baseline="0" smtClean="0">
                <a:solidFill>
                  <a:schemeClr val="tx1"/>
                </a:solidFill>
                <a:latin typeface="+mn-lt"/>
                <a:ea typeface="+mn-ea"/>
                <a:cs typeface="+mn-cs"/>
              </a:rPr>
              <a:t> understand the disk partitions, properties and when to use them </a:t>
            </a:r>
          </a:p>
          <a:p>
            <a:r>
              <a:rPr lang="en-AU" sz="1200" b="0" i="0" u="none" strike="noStrike" kern="1200" baseline="0" smtClean="0">
                <a:solidFill>
                  <a:schemeClr val="tx1"/>
                </a:solidFill>
                <a:latin typeface="+mn-lt"/>
                <a:ea typeface="+mn-ea"/>
                <a:cs typeface="+mn-cs"/>
              </a:rPr>
              <a:t> write job scripts </a:t>
            </a:r>
          </a:p>
          <a:p>
            <a:r>
              <a:rPr lang="en-AU" sz="1200" b="0" i="0" u="none" strike="noStrike" kern="1200" baseline="0" smtClean="0">
                <a:solidFill>
                  <a:schemeClr val="tx1"/>
                </a:solidFill>
                <a:latin typeface="+mn-lt"/>
                <a:ea typeface="+mn-ea"/>
                <a:cs typeface="+mn-cs"/>
              </a:rPr>
              <a:t> submit and delete jobs </a:t>
            </a:r>
          </a:p>
          <a:p>
            <a:r>
              <a:rPr lang="en-AU" sz="1200" b="0" i="0" u="none" strike="noStrike" kern="1200" baseline="0" smtClean="0">
                <a:solidFill>
                  <a:schemeClr val="tx1"/>
                </a:solidFill>
                <a:latin typeface="+mn-lt"/>
                <a:ea typeface="+mn-ea"/>
                <a:cs typeface="+mn-cs"/>
              </a:rPr>
              <a:t> understand some PBS environment variables </a:t>
            </a:r>
          </a:p>
          <a:p>
            <a:r>
              <a:rPr lang="en-AU" sz="1200" b="0" i="0" u="none" strike="noStrike" kern="1200" baseline="0" smtClean="0">
                <a:solidFill>
                  <a:schemeClr val="tx1"/>
                </a:solidFill>
                <a:latin typeface="+mn-lt"/>
                <a:ea typeface="+mn-ea"/>
                <a:cs typeface="+mn-cs"/>
              </a:rPr>
              <a:t> understand machine limits </a:t>
            </a:r>
          </a:p>
          <a:p>
            <a:endParaRPr lang="en-US"/>
          </a:p>
        </p:txBody>
      </p:sp>
    </p:spTree>
    <p:extLst>
      <p:ext uri="{BB962C8B-B14F-4D97-AF65-F5344CB8AC3E}">
        <p14:creationId xmlns:p14="http://schemas.microsoft.com/office/powerpoint/2010/main" val="484226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a:t>
            </a:r>
            <a:r>
              <a:rPr lang="en-US" baseline="0" smtClean="0"/>
              <a:t> can also put files into a directory.</a:t>
            </a:r>
          </a:p>
          <a:p>
            <a:endParaRPr lang="en-US" baseline="0" smtClean="0"/>
          </a:p>
          <a:p>
            <a:r>
              <a:rPr lang="en-US" baseline="0" smtClean="0"/>
              <a:t>Every file on your computer has a unique name (it starts with a /, and tells you exactly where the file lives).</a:t>
            </a:r>
          </a:p>
          <a:p>
            <a:endParaRPr lang="en-US" baseline="0" smtClean="0"/>
          </a:p>
          <a:p>
            <a:r>
              <a:rPr lang="en-US" smtClean="0"/>
              <a:t>Note that files can have the same name, as long as</a:t>
            </a:r>
            <a:r>
              <a:rPr lang="en-US" baseline="0" smtClean="0"/>
              <a:t> they are in different directories.</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34</a:t>
            </a:fld>
            <a:endParaRPr lang="en-US"/>
          </a:p>
        </p:txBody>
      </p:sp>
    </p:spTree>
    <p:extLst>
      <p:ext uri="{BB962C8B-B14F-4D97-AF65-F5344CB8AC3E}">
        <p14:creationId xmlns:p14="http://schemas.microsoft.com/office/powerpoint/2010/main" val="270398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[Anatomy of a path]</a:t>
            </a:r>
            <a:endParaRPr lang="en-US" b="1"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35</a:t>
            </a:fld>
            <a:endParaRPr lang="en-US"/>
          </a:p>
        </p:txBody>
      </p:sp>
    </p:spTree>
    <p:extLst>
      <p:ext uri="{BB962C8B-B14F-4D97-AF65-F5344CB8AC3E}">
        <p14:creationId xmlns:p14="http://schemas.microsoft.com/office/powerpoint/2010/main" val="516074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[Make note of C: D: vs just /….]</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36</a:t>
            </a:fld>
            <a:endParaRPr lang="en-US"/>
          </a:p>
        </p:txBody>
      </p:sp>
    </p:spTree>
    <p:extLst>
      <p:ext uri="{BB962C8B-B14F-4D97-AF65-F5344CB8AC3E}">
        <p14:creationId xmlns:p14="http://schemas.microsoft.com/office/powerpoint/2010/main" val="2131289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37</a:t>
            </a:fld>
            <a:endParaRPr lang="en-US"/>
          </a:p>
        </p:txBody>
      </p:sp>
    </p:spTree>
    <p:extLst>
      <p:ext uri="{BB962C8B-B14F-4D97-AF65-F5344CB8AC3E}">
        <p14:creationId xmlns:p14="http://schemas.microsoft.com/office/powerpoint/2010/main" val="554873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You</a:t>
            </a:r>
            <a:r>
              <a:rPr lang="en-US" baseline="0" smtClean="0"/>
              <a:t> can also put files into a directory.</a:t>
            </a:r>
          </a:p>
          <a:p>
            <a:endParaRPr lang="en-US" baseline="0" smtClean="0"/>
          </a:p>
          <a:p>
            <a:r>
              <a:rPr lang="en-US" baseline="0" smtClean="0"/>
              <a:t>Every file on your computer has a unique name (it starts with a /, and tells you exactly where the file lives).</a:t>
            </a:r>
          </a:p>
          <a:p>
            <a:endParaRPr lang="en-US" baseline="0" smtClean="0"/>
          </a:p>
          <a:p>
            <a:r>
              <a:rPr lang="en-US" smtClean="0"/>
              <a:t>Note that files can have the same name, as long as</a:t>
            </a:r>
            <a:r>
              <a:rPr lang="en-US" baseline="0" smtClean="0"/>
              <a:t> they are in different directories.</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38</a:t>
            </a:fld>
            <a:endParaRPr lang="en-US"/>
          </a:p>
        </p:txBody>
      </p:sp>
    </p:spTree>
    <p:extLst>
      <p:ext uri="{BB962C8B-B14F-4D97-AF65-F5344CB8AC3E}">
        <p14:creationId xmlns:p14="http://schemas.microsoft.com/office/powerpoint/2010/main" val="1385305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smtClean="0"/>
              <a:t>Also works for just a ~, but you have to know which user is running the command.</a:t>
            </a:r>
          </a:p>
        </p:txBody>
      </p:sp>
      <p:sp>
        <p:nvSpPr>
          <p:cNvPr id="4" name="Slide Number Placeholder 3"/>
          <p:cNvSpPr>
            <a:spLocks noGrp="1"/>
          </p:cNvSpPr>
          <p:nvPr>
            <p:ph type="sldNum" sz="quarter" idx="10"/>
          </p:nvPr>
        </p:nvSpPr>
        <p:spPr/>
        <p:txBody>
          <a:bodyPr/>
          <a:lstStyle/>
          <a:p>
            <a:fld id="{0179CAC7-8986-3A42-93CA-F2A198CCBCBE}" type="slidenum">
              <a:rPr lang="en-US" smtClean="0"/>
              <a:pPr/>
              <a:t>39</a:t>
            </a:fld>
            <a:endParaRPr lang="en-US"/>
          </a:p>
        </p:txBody>
      </p:sp>
    </p:spTree>
    <p:extLst>
      <p:ext uri="{BB962C8B-B14F-4D97-AF65-F5344CB8AC3E}">
        <p14:creationId xmlns:p14="http://schemas.microsoft.com/office/powerpoint/2010/main" val="2065595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40</a:t>
            </a:fld>
            <a:endParaRPr lang="en-US"/>
          </a:p>
        </p:txBody>
      </p:sp>
    </p:spTree>
    <p:extLst>
      <p:ext uri="{BB962C8B-B14F-4D97-AF65-F5344CB8AC3E}">
        <p14:creationId xmlns:p14="http://schemas.microsoft.com/office/powerpoint/2010/main" val="238544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Make note of C: D: vs just /….</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42</a:t>
            </a:fld>
            <a:endParaRPr lang="en-US"/>
          </a:p>
        </p:txBody>
      </p:sp>
    </p:spTree>
    <p:extLst>
      <p:ext uri="{BB962C8B-B14F-4D97-AF65-F5344CB8AC3E}">
        <p14:creationId xmlns:p14="http://schemas.microsoft.com/office/powerpoint/2010/main" val="2012438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[Keep asking the</a:t>
            </a:r>
            <a:r>
              <a:rPr lang="en-US" b="1" baseline="0" dirty="0" smtClean="0"/>
              <a:t> question and click three times.]</a:t>
            </a:r>
          </a:p>
          <a:p>
            <a:r>
              <a:rPr lang="en-US" baseline="0" dirty="0" smtClean="0"/>
              <a:t> - what is the answer to “what is inside ‘file one’?”</a:t>
            </a:r>
          </a:p>
          <a:p>
            <a:r>
              <a:rPr lang="en-US" baseline="0" dirty="0" smtClean="0"/>
              <a:t> - it depends on the answer to “what directory am I in?”</a:t>
            </a:r>
          </a:p>
          <a:p>
            <a:endParaRPr lang="en-US" baseline="0" dirty="0" smtClean="0"/>
          </a:p>
          <a:p>
            <a:r>
              <a:rPr lang="en-US" b="1" baseline="0" dirty="0" smtClean="0"/>
              <a:t>[Here is where we bring up absolute and relative paths.]</a:t>
            </a:r>
          </a:p>
          <a:p>
            <a:r>
              <a:rPr lang="en-US" b="1" baseline="0" dirty="0" smtClean="0"/>
              <a:t>[Make note of case sensitivity.] </a:t>
            </a:r>
            <a:endParaRPr lang="en-US" b="1"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43</a:t>
            </a:fld>
            <a:endParaRPr lang="en-US"/>
          </a:p>
        </p:txBody>
      </p:sp>
    </p:spTree>
    <p:extLst>
      <p:ext uri="{BB962C8B-B14F-4D97-AF65-F5344CB8AC3E}">
        <p14:creationId xmlns:p14="http://schemas.microsoft.com/office/powerpoint/2010/main" val="191387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[Keep asking the</a:t>
            </a:r>
            <a:r>
              <a:rPr lang="en-US" b="1" baseline="0" smtClean="0"/>
              <a:t> question and click three times.]</a:t>
            </a:r>
          </a:p>
          <a:p>
            <a:r>
              <a:rPr lang="en-US" baseline="0" smtClean="0"/>
              <a:t> - what is the answer to “what is inside ‘file one?”</a:t>
            </a:r>
          </a:p>
          <a:p>
            <a:r>
              <a:rPr lang="en-US" baseline="0" smtClean="0"/>
              <a:t> - it depends on the answer to “what directory am I in?”</a:t>
            </a:r>
          </a:p>
          <a:p>
            <a:endParaRPr lang="en-US" baseline="0" smtClean="0"/>
          </a:p>
          <a:p>
            <a:r>
              <a:rPr lang="en-US" b="1" baseline="0" smtClean="0"/>
              <a:t>[Here is where we bring up absolute and relative paths.]</a:t>
            </a:r>
          </a:p>
          <a:p>
            <a:r>
              <a:rPr lang="en-US" b="1" baseline="0" smtClean="0"/>
              <a:t>[Make note of case sensitivity. ]</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45</a:t>
            </a:fld>
            <a:endParaRPr lang="en-US"/>
          </a:p>
        </p:txBody>
      </p:sp>
    </p:spTree>
    <p:extLst>
      <p:ext uri="{BB962C8B-B14F-4D97-AF65-F5344CB8AC3E}">
        <p14:creationId xmlns:p14="http://schemas.microsoft.com/office/powerpoint/2010/main" val="1863583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6</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574507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[Keep asking the</a:t>
            </a:r>
            <a:r>
              <a:rPr lang="en-US" b="1" baseline="0" smtClean="0"/>
              <a:t> question and click three times.]</a:t>
            </a:r>
          </a:p>
          <a:p>
            <a:r>
              <a:rPr lang="en-US" baseline="0" smtClean="0"/>
              <a:t> - what is the answer to “what is inside ‘file one’?”</a:t>
            </a:r>
          </a:p>
          <a:p>
            <a:r>
              <a:rPr lang="en-US" baseline="0" smtClean="0"/>
              <a:t> - it depends on the answer to “what directory am I in?”</a:t>
            </a:r>
          </a:p>
          <a:p>
            <a:endParaRPr lang="en-US" baseline="0" smtClean="0"/>
          </a:p>
          <a:p>
            <a:r>
              <a:rPr lang="en-US" b="1" baseline="0" smtClean="0"/>
              <a:t>[Here is where we bring up absolute and relative paths.]</a:t>
            </a:r>
          </a:p>
          <a:p>
            <a:r>
              <a:rPr lang="en-US" b="1" baseline="0" smtClean="0"/>
              <a:t>[Make note of case sensitivity. ]</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46</a:t>
            </a:fld>
            <a:endParaRPr lang="en-US"/>
          </a:p>
        </p:txBody>
      </p:sp>
    </p:spTree>
    <p:extLst>
      <p:ext uri="{BB962C8B-B14F-4D97-AF65-F5344CB8AC3E}">
        <p14:creationId xmlns:p14="http://schemas.microsoft.com/office/powerpoint/2010/main" val="201346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47</a:t>
            </a:fld>
            <a:endParaRPr lang="en-US"/>
          </a:p>
        </p:txBody>
      </p:sp>
    </p:spTree>
    <p:extLst>
      <p:ext uri="{BB962C8B-B14F-4D97-AF65-F5344CB8AC3E}">
        <p14:creationId xmlns:p14="http://schemas.microsoft.com/office/powerpoint/2010/main" val="1749377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 path/to/new/directory has a</a:t>
            </a:r>
            <a:r>
              <a:rPr lang="en-US" baseline="0" smtClean="0"/>
              <a:t> very special property: path, path/to and path/to/new all have to exist, but path/to/new/directory must not exist.</a:t>
            </a:r>
          </a:p>
          <a:p>
            <a:endParaRPr lang="en-US" baseline="0" smtClean="0"/>
          </a:p>
          <a:p>
            <a:r>
              <a:rPr lang="en-US" b="1" smtClean="0"/>
              <a:t>[***JOE:</a:t>
            </a:r>
            <a:r>
              <a:rPr lang="en-US" b="1" baseline="0" smtClean="0"/>
              <a:t> FIX THIS***]</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49</a:t>
            </a:fld>
            <a:endParaRPr lang="en-US"/>
          </a:p>
        </p:txBody>
      </p:sp>
    </p:spTree>
    <p:extLst>
      <p:ext uri="{BB962C8B-B14F-4D97-AF65-F5344CB8AC3E}">
        <p14:creationId xmlns:p14="http://schemas.microsoft.com/office/powerpoint/2010/main" val="586745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50</a:t>
            </a:fld>
            <a:endParaRPr lang="en-US"/>
          </a:p>
        </p:txBody>
      </p:sp>
    </p:spTree>
    <p:extLst>
      <p:ext uri="{BB962C8B-B14F-4D97-AF65-F5344CB8AC3E}">
        <p14:creationId xmlns:p14="http://schemas.microsoft.com/office/powerpoint/2010/main" val="189585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53</a:t>
            </a:fld>
            <a:endParaRPr lang="en-US"/>
          </a:p>
        </p:txBody>
      </p:sp>
    </p:spTree>
    <p:extLst>
      <p:ext uri="{BB962C8B-B14F-4D97-AF65-F5344CB8AC3E}">
        <p14:creationId xmlns:p14="http://schemas.microsoft.com/office/powerpoint/2010/main" val="1644796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55</a:t>
            </a:fld>
            <a:endParaRPr lang="en-US"/>
          </a:p>
        </p:txBody>
      </p:sp>
    </p:spTree>
    <p:extLst>
      <p:ext uri="{BB962C8B-B14F-4D97-AF65-F5344CB8AC3E}">
        <p14:creationId xmlns:p14="http://schemas.microsoft.com/office/powerpoint/2010/main" val="1680397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is a dump</a:t>
            </a:r>
            <a:r>
              <a:rPr lang="en-US" baseline="0" smtClean="0"/>
              <a:t> from a text file containing the above poem…</a:t>
            </a:r>
          </a:p>
          <a:p>
            <a:endParaRPr lang="en-US" smtClean="0"/>
          </a:p>
          <a:p>
            <a:r>
              <a:rPr lang="en-US" smtClean="0"/>
              <a:t>It’s all</a:t>
            </a:r>
            <a:r>
              <a:rPr lang="en-US" baseline="0" smtClean="0"/>
              <a:t> just 0’s and 1’s. </a:t>
            </a:r>
          </a:p>
          <a:p>
            <a:endParaRPr lang="en-US" baseline="0" smtClean="0"/>
          </a:p>
          <a:p>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56</a:t>
            </a:fld>
            <a:endParaRPr lang="en-US"/>
          </a:p>
        </p:txBody>
      </p:sp>
    </p:spTree>
    <p:extLst>
      <p:ext uri="{BB962C8B-B14F-4D97-AF65-F5344CB8AC3E}">
        <p14:creationId xmlns:p14="http://schemas.microsoft.com/office/powerpoint/2010/main" val="879744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bunch of people get together</a:t>
            </a:r>
            <a:r>
              <a:rPr lang="en-US" baseline="0" smtClean="0"/>
              <a:t> and say</a:t>
            </a:r>
          </a:p>
          <a:p>
            <a:endParaRPr lang="en-US" baseline="0" smtClean="0"/>
          </a:p>
          <a:p>
            <a:r>
              <a:rPr lang="en-US" baseline="0" smtClean="0"/>
              <a:t>“Let’s define a mapping from 0’s and 1’s to a way to display them”</a:t>
            </a:r>
          </a:p>
          <a:p>
            <a:r>
              <a:rPr lang="en-US" baseline="0" smtClean="0"/>
              <a:t> </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58</a:t>
            </a:fld>
            <a:endParaRPr lang="en-US"/>
          </a:p>
        </p:txBody>
      </p:sp>
    </p:spTree>
    <p:extLst>
      <p:ext uri="{BB962C8B-B14F-4D97-AF65-F5344CB8AC3E}">
        <p14:creationId xmlns:p14="http://schemas.microsoft.com/office/powerpoint/2010/main" val="434263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[Probably</a:t>
            </a:r>
            <a:r>
              <a:rPr lang="en-US" b="1" baseline="0" smtClean="0"/>
              <a:t> worth noting that only 7 bits are used here.]</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59</a:t>
            </a:fld>
            <a:endParaRPr lang="en-US"/>
          </a:p>
        </p:txBody>
      </p:sp>
    </p:spTree>
    <p:extLst>
      <p:ext uri="{BB962C8B-B14F-4D97-AF65-F5344CB8AC3E}">
        <p14:creationId xmlns:p14="http://schemas.microsoft.com/office/powerpoint/2010/main" val="1511161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There are two levels of encoding here. An</a:t>
            </a:r>
            <a:r>
              <a:rPr lang="en-US" baseline="0" smtClean="0"/>
              <a:t> editor that supports RTF can make sense of these. Because it is a text format, people can (maybe) understand it too. Ha!</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60</a:t>
            </a:fld>
            <a:endParaRPr lang="en-US"/>
          </a:p>
        </p:txBody>
      </p:sp>
    </p:spTree>
    <p:extLst>
      <p:ext uri="{BB962C8B-B14F-4D97-AF65-F5344CB8AC3E}">
        <p14:creationId xmlns:p14="http://schemas.microsoft.com/office/powerpoint/2010/main" val="194928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837B11-46AA-7C46-AA86-E04595331938}" type="slidenum">
              <a:rPr lang="en-US"/>
              <a:pPr/>
              <a:t>7</a:t>
            </a:fld>
            <a:endParaRPr lang="en-US"/>
          </a:p>
        </p:txBody>
      </p:sp>
      <p:sp>
        <p:nvSpPr>
          <p:cNvPr id="19457" name="Text Box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bwMode="auto">
          <a:xfrm>
            <a:off x="777875" y="4776788"/>
            <a:ext cx="6218238" cy="4525962"/>
          </a:xfrm>
          <a:prstGeom prst="rect">
            <a:avLst/>
          </a:prstGeom>
          <a:noFill/>
          <a:ln>
            <a:round/>
            <a:headEnd/>
            <a:tailEnd/>
          </a:ln>
        </p:spPr>
        <p:txBody>
          <a:bodyPr wrap="none" anchor="ctr">
            <a:prstTxWarp prst="textNoShape">
              <a:avLst/>
            </a:prstTxWarp>
          </a:bodyPr>
          <a:lstStyle/>
          <a:p>
            <a:r>
              <a:rPr lang="en-US" smtClean="0"/>
              <a:t>Explain about SSH &amp; Telnet, and explain what</a:t>
            </a:r>
            <a:r>
              <a:rPr lang="en-US" baseline="0" smtClean="0"/>
              <a:t> the Putty client is used for</a:t>
            </a:r>
            <a:endParaRPr lang="en-US"/>
          </a:p>
        </p:txBody>
      </p:sp>
    </p:spTree>
    <p:extLst>
      <p:ext uri="{BB962C8B-B14F-4D97-AF65-F5344CB8AC3E}">
        <p14:creationId xmlns:p14="http://schemas.microsoft.com/office/powerpoint/2010/main" val="1453096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We’re going to focus on text files, since more or less binary</a:t>
            </a:r>
            <a:r>
              <a:rPr lang="en-US" baseline="0" smtClean="0"/>
              <a:t> files are just moved about on Linux, or have custom apps to deal with them</a:t>
            </a:r>
            <a:r>
              <a:rPr lang="en-US" smtClean="0"/>
              <a:t>.</a:t>
            </a:r>
          </a:p>
          <a:p>
            <a:endParaRPr lang="en-US" smtClean="0"/>
          </a:p>
          <a:p>
            <a:r>
              <a:rPr lang="en-US" smtClean="0"/>
              <a:t>BUT: remember that when someone says “Text File”, they may or may not mean the same thing as you. (Never mind,</a:t>
            </a:r>
            <a:r>
              <a:rPr lang="en-US" baseline="0" smtClean="0"/>
              <a:t> in HPC, it means ASCII tables and LF as the line feed).</a:t>
            </a:r>
          </a:p>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61</a:t>
            </a:fld>
            <a:endParaRPr lang="en-US"/>
          </a:p>
        </p:txBody>
      </p:sp>
    </p:spTree>
    <p:extLst>
      <p:ext uri="{BB962C8B-B14F-4D97-AF65-F5344CB8AC3E}">
        <p14:creationId xmlns:p14="http://schemas.microsoft.com/office/powerpoint/2010/main" val="1754766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62</a:t>
            </a:fld>
            <a:endParaRPr lang="en-US"/>
          </a:p>
        </p:txBody>
      </p:sp>
    </p:spTree>
    <p:extLst>
      <p:ext uri="{BB962C8B-B14F-4D97-AF65-F5344CB8AC3E}">
        <p14:creationId xmlns:p14="http://schemas.microsoft.com/office/powerpoint/2010/main" val="967422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[Make note about the philosophy again – smaller number of concepts</a:t>
            </a:r>
            <a:r>
              <a:rPr lang="en-US" b="1" baseline="0" dirty="0" smtClean="0"/>
              <a:t> – this time console and keyboard are just files. Flexible, but confusing.</a:t>
            </a:r>
            <a:r>
              <a:rPr lang="en-US" b="1" baseline="0" dirty="0"/>
              <a:t>]</a:t>
            </a:r>
            <a:endParaRPr lang="en-US" b="1" baseline="0" dirty="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63</a:t>
            </a:fld>
            <a:endParaRPr lang="en-US"/>
          </a:p>
        </p:txBody>
      </p:sp>
    </p:spTree>
    <p:extLst>
      <p:ext uri="{BB962C8B-B14F-4D97-AF65-F5344CB8AC3E}">
        <p14:creationId xmlns:p14="http://schemas.microsoft.com/office/powerpoint/2010/main" val="875602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write</a:t>
            </a:r>
            <a:r>
              <a:rPr lang="en-US" baseline="0" dirty="0" smtClean="0"/>
              <a:t> to other places if it wants to, but every Linux program has access to STDIN, STDOUT and STDERR</a:t>
            </a:r>
            <a:endParaRPr lang="en-US" dirty="0"/>
          </a:p>
        </p:txBody>
      </p:sp>
      <p:sp>
        <p:nvSpPr>
          <p:cNvPr id="4" name="Slide Number Placeholder 3"/>
          <p:cNvSpPr>
            <a:spLocks noGrp="1"/>
          </p:cNvSpPr>
          <p:nvPr>
            <p:ph type="sldNum" sz="quarter" idx="10"/>
          </p:nvPr>
        </p:nvSpPr>
        <p:spPr/>
        <p:txBody>
          <a:bodyPr/>
          <a:lstStyle/>
          <a:p>
            <a:fld id="{0179CAC7-8986-3A42-93CA-F2A198CCBCBE}" type="slidenum">
              <a:rPr lang="en-US" smtClean="0"/>
              <a:pPr/>
              <a:t>65</a:t>
            </a:fld>
            <a:endParaRPr lang="en-US"/>
          </a:p>
        </p:txBody>
      </p:sp>
    </p:spTree>
    <p:extLst>
      <p:ext uri="{BB962C8B-B14F-4D97-AF65-F5344CB8AC3E}">
        <p14:creationId xmlns:p14="http://schemas.microsoft.com/office/powerpoint/2010/main" val="1689385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66</a:t>
            </a:fld>
            <a:endParaRPr lang="en-US"/>
          </a:p>
        </p:txBody>
      </p:sp>
    </p:spTree>
    <p:extLst>
      <p:ext uri="{BB962C8B-B14F-4D97-AF65-F5344CB8AC3E}">
        <p14:creationId xmlns:p14="http://schemas.microsoft.com/office/powerpoint/2010/main" val="1626499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67</a:t>
            </a:fld>
            <a:endParaRPr lang="en-US"/>
          </a:p>
        </p:txBody>
      </p:sp>
    </p:spTree>
    <p:extLst>
      <p:ext uri="{BB962C8B-B14F-4D97-AF65-F5344CB8AC3E}">
        <p14:creationId xmlns:p14="http://schemas.microsoft.com/office/powerpoint/2010/main" val="12507957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Won’t overwrite</a:t>
            </a:r>
            <a:r>
              <a:rPr lang="en-US" baseline="0" smtClean="0"/>
              <a:t> the file, but rather append.</a:t>
            </a:r>
          </a:p>
          <a:p>
            <a:endParaRPr lang="en-US" baseline="0" smtClean="0"/>
          </a:p>
          <a:p>
            <a:r>
              <a:rPr lang="en-US" b="1" baseline="0" smtClean="0"/>
              <a:t>[Mention &lt; as well.]</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68</a:t>
            </a:fld>
            <a:endParaRPr lang="en-US"/>
          </a:p>
        </p:txBody>
      </p:sp>
    </p:spTree>
    <p:extLst>
      <p:ext uri="{BB962C8B-B14F-4D97-AF65-F5344CB8AC3E}">
        <p14:creationId xmlns:p14="http://schemas.microsoft.com/office/powerpoint/2010/main" val="4065648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This is the glue that allows lots of little</a:t>
            </a:r>
            <a:r>
              <a:rPr lang="en-US" baseline="0" smtClean="0"/>
              <a:t> programs to work together.</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69</a:t>
            </a:fld>
            <a:endParaRPr lang="en-US"/>
          </a:p>
        </p:txBody>
      </p:sp>
    </p:spTree>
    <p:extLst>
      <p:ext uri="{BB962C8B-B14F-4D97-AF65-F5344CB8AC3E}">
        <p14:creationId xmlns:p14="http://schemas.microsoft.com/office/powerpoint/2010/main" val="1990625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70</a:t>
            </a:fld>
            <a:endParaRPr lang="en-US"/>
          </a:p>
        </p:txBody>
      </p:sp>
    </p:spTree>
    <p:extLst>
      <p:ext uri="{BB962C8B-B14F-4D97-AF65-F5344CB8AC3E}">
        <p14:creationId xmlns:p14="http://schemas.microsoft.com/office/powerpoint/2010/main" val="7887056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71</a:t>
            </a:fld>
            <a:endParaRPr lang="en-US"/>
          </a:p>
        </p:txBody>
      </p:sp>
    </p:spTree>
    <p:extLst>
      <p:ext uri="{BB962C8B-B14F-4D97-AF65-F5344CB8AC3E}">
        <p14:creationId xmlns:p14="http://schemas.microsoft.com/office/powerpoint/2010/main" val="150675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[Instructions</a:t>
            </a:r>
            <a:r>
              <a:rPr lang="en-US" b="1" baseline="0" smtClean="0"/>
              <a:t> to the instructor are in brackets and bold]</a:t>
            </a:r>
          </a:p>
          <a:p>
            <a:r>
              <a:rPr lang="en-US" b="0" baseline="0" smtClean="0"/>
              <a:t>Users may be presented with a security warning for the first time they connect from their machine (accept </a:t>
            </a:r>
            <a:r>
              <a:rPr lang="en-US" b="0" baseline="0" err="1" smtClean="0"/>
              <a:t>ssh</a:t>
            </a:r>
            <a:r>
              <a:rPr lang="en-US" b="0" baseline="0" smtClean="0"/>
              <a:t> key). They should click OK to accept.</a:t>
            </a:r>
          </a:p>
        </p:txBody>
      </p:sp>
      <p:sp>
        <p:nvSpPr>
          <p:cNvPr id="4" name="Slide Number Placeholder 3"/>
          <p:cNvSpPr>
            <a:spLocks noGrp="1"/>
          </p:cNvSpPr>
          <p:nvPr>
            <p:ph type="sldNum" sz="quarter" idx="10"/>
          </p:nvPr>
        </p:nvSpPr>
        <p:spPr/>
        <p:txBody>
          <a:bodyPr/>
          <a:lstStyle/>
          <a:p>
            <a:fld id="{0179CAC7-8986-3A42-93CA-F2A198CCBCBE}" type="slidenum">
              <a:rPr lang="en-US" smtClean="0"/>
              <a:pPr/>
              <a:t>8</a:t>
            </a:fld>
            <a:endParaRPr lang="en-US"/>
          </a:p>
        </p:txBody>
      </p:sp>
    </p:spTree>
    <p:extLst>
      <p:ext uri="{BB962C8B-B14F-4D97-AF65-F5344CB8AC3E}">
        <p14:creationId xmlns:p14="http://schemas.microsoft.com/office/powerpoint/2010/main" val="100324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So, how does the shell work out what program you</a:t>
            </a:r>
            <a:r>
              <a:rPr lang="en-US" baseline="0" smtClean="0"/>
              <a:t> are using?</a:t>
            </a:r>
          </a:p>
          <a:p>
            <a:endParaRPr lang="en-US" baseline="0" smtClean="0"/>
          </a:p>
          <a:p>
            <a:r>
              <a:rPr lang="en-US" baseline="0" smtClean="0"/>
              <a:t>What is the difference between all of these invocations – especially the first two?</a:t>
            </a:r>
          </a:p>
          <a:p>
            <a:endParaRPr lang="en-US" baseline="0" smtClean="0"/>
          </a:p>
          <a:p>
            <a:r>
              <a:rPr lang="en-US" baseline="0" smtClean="0"/>
              <a:t>The answer is that the first one will inspect the path!</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72</a:t>
            </a:fld>
            <a:endParaRPr lang="en-US"/>
          </a:p>
        </p:txBody>
      </p:sp>
    </p:spTree>
    <p:extLst>
      <p:ext uri="{BB962C8B-B14F-4D97-AF65-F5344CB8AC3E}">
        <p14:creationId xmlns:p14="http://schemas.microsoft.com/office/powerpoint/2010/main" val="9318847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encoded</a:t>
            </a:r>
            <a:r>
              <a:rPr lang="en-US" baseline="0" dirty="0" smtClean="0"/>
              <a:t> aspect</a:t>
            </a:r>
            <a:r>
              <a:rPr lang="en-US" dirty="0" smtClean="0"/>
              <a:t> in there</a:t>
            </a:r>
            <a:r>
              <a:rPr lang="en-US" baseline="0" dirty="0" smtClean="0"/>
              <a:t> are variables, and the operating system will manage them for you.</a:t>
            </a:r>
          </a:p>
          <a:p>
            <a:endParaRPr lang="en-US" baseline="0" dirty="0" smtClean="0"/>
          </a:p>
          <a:p>
            <a:r>
              <a:rPr lang="en-US" baseline="0" dirty="0" smtClean="0"/>
              <a:t>The convention part is that one of the variables is called PATH, and that is where most things (e.g. shells like BASH) will look for programs to run.</a:t>
            </a:r>
          </a:p>
        </p:txBody>
      </p:sp>
      <p:sp>
        <p:nvSpPr>
          <p:cNvPr id="4" name="Slide Number Placeholder 3"/>
          <p:cNvSpPr>
            <a:spLocks noGrp="1"/>
          </p:cNvSpPr>
          <p:nvPr>
            <p:ph type="sldNum" sz="quarter" idx="10"/>
          </p:nvPr>
        </p:nvSpPr>
        <p:spPr/>
        <p:txBody>
          <a:bodyPr/>
          <a:lstStyle/>
          <a:p>
            <a:fld id="{0179CAC7-8986-3A42-93CA-F2A198CCBCBE}" type="slidenum">
              <a:rPr lang="en-US" smtClean="0"/>
              <a:pPr/>
              <a:t>73</a:t>
            </a:fld>
            <a:endParaRPr lang="en-US"/>
          </a:p>
        </p:txBody>
      </p:sp>
    </p:spTree>
    <p:extLst>
      <p:ext uri="{BB962C8B-B14F-4D97-AF65-F5344CB8AC3E}">
        <p14:creationId xmlns:p14="http://schemas.microsoft.com/office/powerpoint/2010/main" val="588587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Search order. First one found wins.</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74</a:t>
            </a:fld>
            <a:endParaRPr lang="en-US"/>
          </a:p>
        </p:txBody>
      </p:sp>
    </p:spTree>
    <p:extLst>
      <p:ext uri="{BB962C8B-B14F-4D97-AF65-F5344CB8AC3E}">
        <p14:creationId xmlns:p14="http://schemas.microsoft.com/office/powerpoint/2010/main" val="1082266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[Recall from very early in the module.]</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75</a:t>
            </a:fld>
            <a:endParaRPr lang="en-US"/>
          </a:p>
        </p:txBody>
      </p:sp>
    </p:spTree>
    <p:extLst>
      <p:ext uri="{BB962C8B-B14F-4D97-AF65-F5344CB8AC3E}">
        <p14:creationId xmlns:p14="http://schemas.microsoft.com/office/powerpoint/2010/main" val="4645753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77</a:t>
            </a:fld>
            <a:endParaRPr lang="en-US"/>
          </a:p>
        </p:txBody>
      </p:sp>
    </p:spTree>
    <p:extLst>
      <p:ext uri="{BB962C8B-B14F-4D97-AF65-F5344CB8AC3E}">
        <p14:creationId xmlns:p14="http://schemas.microsoft.com/office/powerpoint/2010/main" val="20153043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[Bring special attention to where</a:t>
            </a:r>
            <a:r>
              <a:rPr lang="en-US" b="1" baseline="0" smtClean="0"/>
              <a:t> the $ sign is used, typically.]</a:t>
            </a:r>
            <a:endParaRPr lang="en-US" b="1"/>
          </a:p>
        </p:txBody>
      </p:sp>
      <p:sp>
        <p:nvSpPr>
          <p:cNvPr id="4" name="Slide Number Placeholder 3"/>
          <p:cNvSpPr>
            <a:spLocks noGrp="1"/>
          </p:cNvSpPr>
          <p:nvPr>
            <p:ph type="sldNum" sz="quarter" idx="10"/>
          </p:nvPr>
        </p:nvSpPr>
        <p:spPr/>
        <p:txBody>
          <a:bodyPr/>
          <a:lstStyle/>
          <a:p>
            <a:fld id="{0179CAC7-8986-3A42-93CA-F2A198CCBCBE}" type="slidenum">
              <a:rPr lang="en-US" smtClean="0"/>
              <a:pPr/>
              <a:t>79</a:t>
            </a:fld>
            <a:endParaRPr lang="en-US"/>
          </a:p>
        </p:txBody>
      </p:sp>
    </p:spTree>
    <p:extLst>
      <p:ext uri="{BB962C8B-B14F-4D97-AF65-F5344CB8AC3E}">
        <p14:creationId xmlns:p14="http://schemas.microsoft.com/office/powerpoint/2010/main" val="1108869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80</a:t>
            </a:fld>
            <a:endParaRPr lang="en-US"/>
          </a:p>
        </p:txBody>
      </p:sp>
    </p:spTree>
    <p:extLst>
      <p:ext uri="{BB962C8B-B14F-4D97-AF65-F5344CB8AC3E}">
        <p14:creationId xmlns:p14="http://schemas.microsoft.com/office/powerpoint/2010/main" val="90616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smtClean="0"/>
              <a:t>[Instructions</a:t>
            </a:r>
            <a:r>
              <a:rPr lang="en-US" b="1" baseline="0" smtClean="0"/>
              <a:t> to the instructor are in brackets and bold]</a:t>
            </a:r>
          </a:p>
          <a:p>
            <a:endParaRPr lang="en-US" baseline="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9</a:t>
            </a:fld>
            <a:endParaRPr lang="en-US"/>
          </a:p>
        </p:txBody>
      </p:sp>
    </p:spTree>
    <p:extLst>
      <p:ext uri="{BB962C8B-B14F-4D97-AF65-F5344CB8AC3E}">
        <p14:creationId xmlns:p14="http://schemas.microsoft.com/office/powerpoint/2010/main" val="164603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a:t>
            </a:r>
            <a:r>
              <a:rPr lang="en-US" baseline="0" smtClean="0"/>
              <a:t> computer runs programs/commands. That’s what it’s for. </a:t>
            </a:r>
          </a:p>
          <a:p>
            <a:endParaRPr lang="en-US" baseline="0" smtClean="0"/>
          </a:p>
          <a:p>
            <a:r>
              <a:rPr lang="en-US" baseline="0" smtClean="0"/>
              <a:t>A shell is a program that allows users to ask the computer to run other programs. </a:t>
            </a:r>
          </a:p>
          <a:p>
            <a:endParaRPr lang="en-US" baseline="0" smtClean="0"/>
          </a:p>
          <a:p>
            <a:r>
              <a:rPr lang="en-US" baseline="0" smtClean="0"/>
              <a:t>On a windows system, the philosophy is that commands are big things, and you run them once to do your work. They are easy to use, but not very flexible.</a:t>
            </a:r>
          </a:p>
          <a:p>
            <a:r>
              <a:rPr lang="en-US" baseline="0" smtClean="0"/>
              <a:t>On a Linux/Unix system, the philosophy is that commands are small things that do one small thing. They are hard to use, but very flexible.</a:t>
            </a:r>
          </a:p>
          <a:p>
            <a:endParaRPr lang="en-US" baseline="0" smtClean="0"/>
          </a:p>
          <a:p>
            <a:r>
              <a:rPr lang="en-US" baseline="0" smtClean="0"/>
              <a:t>BASH is the shell that we use, and is more or less the de-facto standard shell for Linux. </a:t>
            </a:r>
          </a:p>
          <a:p>
            <a:endParaRPr lang="en-US" baseline="0" smtClean="0"/>
          </a:p>
          <a:p>
            <a:r>
              <a:rPr lang="en-US" baseline="0" smtClean="0"/>
              <a:t>Everything you do on the HPC system involves either telling a shell to run commands, or getting ready to tell a shell to run commands.</a:t>
            </a:r>
          </a:p>
          <a:p>
            <a:endParaRPr lang="en-US" smtClean="0"/>
          </a:p>
          <a:p>
            <a:r>
              <a:rPr lang="en-US" smtClean="0"/>
              <a:t>When you first log in to an HPC system,</a:t>
            </a:r>
            <a:r>
              <a:rPr lang="en-US" baseline="0" smtClean="0"/>
              <a:t> you will be presented with the command prompt.</a:t>
            </a:r>
            <a:endParaRPr lang="en-US" smtClean="0"/>
          </a:p>
          <a:p>
            <a:endParaRPr lang="en-US" smtClean="0"/>
          </a:p>
          <a:p>
            <a:r>
              <a:rPr lang="en-US" smtClean="0"/>
              <a:t>You</a:t>
            </a:r>
            <a:r>
              <a:rPr lang="en-US" baseline="0" smtClean="0"/>
              <a:t> have already run commands before – for example when you installed this module.</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13</a:t>
            </a:fld>
            <a:endParaRPr lang="en-US"/>
          </a:p>
        </p:txBody>
      </p:sp>
    </p:spTree>
    <p:extLst>
      <p:ext uri="{BB962C8B-B14F-4D97-AF65-F5344CB8AC3E}">
        <p14:creationId xmlns:p14="http://schemas.microsoft.com/office/powerpoint/2010/main" val="958642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picture of what shells look like for me.</a:t>
            </a:r>
          </a:p>
          <a:p>
            <a:endParaRPr lang="en-US" baseline="0" dirty="0" smtClean="0"/>
          </a:p>
          <a:p>
            <a:r>
              <a:rPr lang="en-US" b="1" baseline="0" dirty="0" smtClean="0"/>
              <a:t>[Point out]</a:t>
            </a:r>
          </a:p>
          <a:p>
            <a:pPr>
              <a:buFont typeface="Arial"/>
              <a:buChar char="•"/>
            </a:pPr>
            <a:r>
              <a:rPr lang="en-US" baseline="0" dirty="0" smtClean="0"/>
              <a:t> the shell runs inside a window called a ‘terminal’</a:t>
            </a:r>
          </a:p>
          <a:p>
            <a:pPr>
              <a:buFont typeface="Arial"/>
              <a:buChar char="•"/>
            </a:pPr>
            <a:r>
              <a:rPr lang="en-US" baseline="0" dirty="0" smtClean="0"/>
              <a:t> the shell has a prompt that is waiting for your input</a:t>
            </a:r>
          </a:p>
          <a:p>
            <a:pPr lvl="1">
              <a:buFont typeface="Arial"/>
              <a:buChar char="•"/>
            </a:pPr>
            <a:r>
              <a:rPr lang="en-US" baseline="0" dirty="0" smtClean="0"/>
              <a:t> The prompt can vary – I use it to keep track of where I am (more on this later)</a:t>
            </a:r>
          </a:p>
          <a:p>
            <a:endParaRPr lang="en-US" baseline="0" dirty="0" smtClean="0"/>
          </a:p>
        </p:txBody>
      </p:sp>
      <p:sp>
        <p:nvSpPr>
          <p:cNvPr id="4" name="Slide Number Placeholder 3"/>
          <p:cNvSpPr>
            <a:spLocks noGrp="1"/>
          </p:cNvSpPr>
          <p:nvPr>
            <p:ph type="sldNum" sz="quarter" idx="10"/>
          </p:nvPr>
        </p:nvSpPr>
        <p:spPr/>
        <p:txBody>
          <a:bodyPr/>
          <a:lstStyle/>
          <a:p>
            <a:fld id="{0179CAC7-8986-3A42-93CA-F2A198CCBCBE}" type="slidenum">
              <a:rPr lang="en-US" smtClean="0"/>
              <a:pPr/>
              <a:t>14</a:t>
            </a:fld>
            <a:endParaRPr lang="en-US"/>
          </a:p>
        </p:txBody>
      </p:sp>
    </p:spTree>
    <p:extLst>
      <p:ext uri="{BB962C8B-B14F-4D97-AF65-F5344CB8AC3E}">
        <p14:creationId xmlns:p14="http://schemas.microsoft.com/office/powerpoint/2010/main" val="1486076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Each time you enter something on the command line and hit return, BASH will do something.</a:t>
            </a:r>
            <a:r>
              <a:rPr lang="en-US" baseline="0" smtClean="0"/>
              <a:t> </a:t>
            </a:r>
          </a:p>
          <a:p>
            <a:endParaRPr lang="en-US" baseline="0" smtClean="0"/>
          </a:p>
          <a:p>
            <a:r>
              <a:rPr lang="en-US" baseline="0" smtClean="0"/>
              <a:t>Almost every time, it will run the command specified by the first word on the command line, and pass it the arguments specified by the rest of the words on the command line.</a:t>
            </a:r>
          </a:p>
          <a:p>
            <a:endParaRPr lang="en-US" baseline="0" smtClean="0"/>
          </a:p>
          <a:p>
            <a:r>
              <a:rPr lang="en-US" baseline="0" smtClean="0"/>
              <a:t>Discuss use of white space in arguments</a:t>
            </a:r>
            <a:endParaRPr lang="en-US"/>
          </a:p>
        </p:txBody>
      </p:sp>
      <p:sp>
        <p:nvSpPr>
          <p:cNvPr id="4" name="Slide Number Placeholder 3"/>
          <p:cNvSpPr>
            <a:spLocks noGrp="1"/>
          </p:cNvSpPr>
          <p:nvPr>
            <p:ph type="sldNum" sz="quarter" idx="10"/>
          </p:nvPr>
        </p:nvSpPr>
        <p:spPr/>
        <p:txBody>
          <a:bodyPr/>
          <a:lstStyle/>
          <a:p>
            <a:fld id="{0179CAC7-8986-3A42-93CA-F2A198CCBCBE}" type="slidenum">
              <a:rPr lang="en-US" smtClean="0"/>
              <a:pPr/>
              <a:t>17</a:t>
            </a:fld>
            <a:endParaRPr lang="en-US"/>
          </a:p>
        </p:txBody>
      </p:sp>
    </p:spTree>
    <p:extLst>
      <p:ext uri="{BB962C8B-B14F-4D97-AF65-F5344CB8AC3E}">
        <p14:creationId xmlns:p14="http://schemas.microsoft.com/office/powerpoint/2010/main" val="12601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Untitled-1.tif"/>
          <p:cNvPicPr>
            <a:picLocks noChangeAspect="1"/>
          </p:cNvPicPr>
          <p:nvPr userDrawn="1"/>
        </p:nvPicPr>
        <p:blipFill>
          <a:blip r:embed="rId2"/>
          <a:srcRect/>
          <a:stretch>
            <a:fillRect/>
          </a:stretch>
        </p:blipFill>
        <p:spPr bwMode="auto">
          <a:xfrm>
            <a:off x="6934200" y="381000"/>
            <a:ext cx="1727200" cy="1371600"/>
          </a:xfrm>
          <a:prstGeom prst="rect">
            <a:avLst/>
          </a:prstGeom>
          <a:noFill/>
          <a:ln w="9525">
            <a:noFill/>
            <a:miter lim="800000"/>
            <a:headEnd/>
            <a:tailEnd/>
          </a:ln>
        </p:spPr>
      </p:pic>
      <p:grpSp>
        <p:nvGrpSpPr>
          <p:cNvPr id="5" name="Group 24"/>
          <p:cNvGrpSpPr>
            <a:grpSpLocks/>
          </p:cNvGrpSpPr>
          <p:nvPr userDrawn="1"/>
        </p:nvGrpSpPr>
        <p:grpSpPr bwMode="auto">
          <a:xfrm>
            <a:off x="0" y="5599113"/>
            <a:ext cx="9150350" cy="279400"/>
            <a:chOff x="1" y="6253341"/>
            <a:chExt cx="685799" cy="154319"/>
          </a:xfrm>
        </p:grpSpPr>
        <p:sp>
          <p:nvSpPr>
            <p:cNvPr id="6" name="Line 3"/>
            <p:cNvSpPr>
              <a:spLocks noChangeShapeType="1"/>
            </p:cNvSpPr>
            <p:nvPr/>
          </p:nvSpPr>
          <p:spPr bwMode="auto">
            <a:xfrm>
              <a:off x="1" y="6253341"/>
              <a:ext cx="685799"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7" name="Line 4"/>
            <p:cNvSpPr>
              <a:spLocks noChangeShapeType="1"/>
            </p:cNvSpPr>
            <p:nvPr/>
          </p:nvSpPr>
          <p:spPr bwMode="auto">
            <a:xfrm>
              <a:off x="1" y="6407660"/>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8" name="Line 5"/>
            <p:cNvSpPr>
              <a:spLocks noChangeShapeType="1"/>
            </p:cNvSpPr>
            <p:nvPr/>
          </p:nvSpPr>
          <p:spPr bwMode="auto">
            <a:xfrm>
              <a:off x="120" y="6331377"/>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9" name="Line 6"/>
            <p:cNvSpPr>
              <a:spLocks noChangeShapeType="1"/>
            </p:cNvSpPr>
            <p:nvPr/>
          </p:nvSpPr>
          <p:spPr bwMode="auto">
            <a:xfrm>
              <a:off x="1" y="6292797"/>
              <a:ext cx="685799"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0" name="Line 7"/>
            <p:cNvSpPr>
              <a:spLocks noChangeShapeType="1"/>
            </p:cNvSpPr>
            <p:nvPr/>
          </p:nvSpPr>
          <p:spPr bwMode="auto">
            <a:xfrm>
              <a:off x="1" y="6369080"/>
              <a:ext cx="685680" cy="0"/>
            </a:xfrm>
            <a:prstGeom prst="line">
              <a:avLst/>
            </a:prstGeom>
            <a:noFill/>
            <a:ln w="19050">
              <a:solidFill>
                <a:schemeClr val="accent6">
                  <a:lumMod val="20000"/>
                  <a:lumOff val="8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11" name="Group 24"/>
          <p:cNvGrpSpPr>
            <a:grpSpLocks/>
          </p:cNvGrpSpPr>
          <p:nvPr userDrawn="1"/>
        </p:nvGrpSpPr>
        <p:grpSpPr bwMode="auto">
          <a:xfrm>
            <a:off x="0" y="5949950"/>
            <a:ext cx="9147175" cy="279400"/>
            <a:chOff x="1" y="6253341"/>
            <a:chExt cx="685799" cy="154319"/>
          </a:xfrm>
        </p:grpSpPr>
        <p:sp>
          <p:nvSpPr>
            <p:cNvPr id="12" name="Line 3"/>
            <p:cNvSpPr>
              <a:spLocks noChangeShapeType="1"/>
            </p:cNvSpPr>
            <p:nvPr/>
          </p:nvSpPr>
          <p:spPr bwMode="auto">
            <a:xfrm>
              <a:off x="1" y="6253341"/>
              <a:ext cx="685799"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3" name="Line 4"/>
            <p:cNvSpPr>
              <a:spLocks noChangeShapeType="1"/>
            </p:cNvSpPr>
            <p:nvPr/>
          </p:nvSpPr>
          <p:spPr bwMode="auto">
            <a:xfrm>
              <a:off x="1" y="6407660"/>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4" name="Line 5"/>
            <p:cNvSpPr>
              <a:spLocks noChangeShapeType="1"/>
            </p:cNvSpPr>
            <p:nvPr/>
          </p:nvSpPr>
          <p:spPr bwMode="auto">
            <a:xfrm>
              <a:off x="120" y="6331378"/>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5" name="Line 6"/>
            <p:cNvSpPr>
              <a:spLocks noChangeShapeType="1"/>
            </p:cNvSpPr>
            <p:nvPr/>
          </p:nvSpPr>
          <p:spPr bwMode="auto">
            <a:xfrm>
              <a:off x="1" y="6292798"/>
              <a:ext cx="685799"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6" name="Line 7"/>
            <p:cNvSpPr>
              <a:spLocks noChangeShapeType="1"/>
            </p:cNvSpPr>
            <p:nvPr/>
          </p:nvSpPr>
          <p:spPr bwMode="auto">
            <a:xfrm>
              <a:off x="1" y="6369080"/>
              <a:ext cx="685680" cy="0"/>
            </a:xfrm>
            <a:prstGeom prst="line">
              <a:avLst/>
            </a:prstGeom>
            <a:noFill/>
            <a:ln w="19050">
              <a:solidFill>
                <a:schemeClr val="accent6">
                  <a:lumMod val="40000"/>
                  <a:lumOff val="6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17" name="Group 24"/>
          <p:cNvGrpSpPr>
            <a:grpSpLocks/>
          </p:cNvGrpSpPr>
          <p:nvPr userDrawn="1"/>
        </p:nvGrpSpPr>
        <p:grpSpPr bwMode="auto">
          <a:xfrm>
            <a:off x="0" y="6226175"/>
            <a:ext cx="9150350" cy="280988"/>
            <a:chOff x="1" y="6253341"/>
            <a:chExt cx="685799" cy="154319"/>
          </a:xfrm>
        </p:grpSpPr>
        <p:sp>
          <p:nvSpPr>
            <p:cNvPr id="18" name="Line 3"/>
            <p:cNvSpPr>
              <a:spLocks noChangeShapeType="1"/>
            </p:cNvSpPr>
            <p:nvPr/>
          </p:nvSpPr>
          <p:spPr bwMode="auto">
            <a:xfrm>
              <a:off x="1" y="6253341"/>
              <a:ext cx="685799"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9" name="Line 4"/>
            <p:cNvSpPr>
              <a:spLocks noChangeShapeType="1"/>
            </p:cNvSpPr>
            <p:nvPr/>
          </p:nvSpPr>
          <p:spPr bwMode="auto">
            <a:xfrm>
              <a:off x="1" y="6407660"/>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0" name="Line 5"/>
            <p:cNvSpPr>
              <a:spLocks noChangeShapeType="1"/>
            </p:cNvSpPr>
            <p:nvPr/>
          </p:nvSpPr>
          <p:spPr bwMode="auto">
            <a:xfrm>
              <a:off x="120" y="6330937"/>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1" name="Line 6"/>
            <p:cNvSpPr>
              <a:spLocks noChangeShapeType="1"/>
            </p:cNvSpPr>
            <p:nvPr/>
          </p:nvSpPr>
          <p:spPr bwMode="auto">
            <a:xfrm>
              <a:off x="1" y="6293446"/>
              <a:ext cx="685799"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2" name="Line 7"/>
            <p:cNvSpPr>
              <a:spLocks noChangeShapeType="1"/>
            </p:cNvSpPr>
            <p:nvPr/>
          </p:nvSpPr>
          <p:spPr bwMode="auto">
            <a:xfrm>
              <a:off x="1" y="6369298"/>
              <a:ext cx="685680" cy="0"/>
            </a:xfrm>
            <a:prstGeom prst="line">
              <a:avLst/>
            </a:prstGeom>
            <a:noFill/>
            <a:ln w="19050">
              <a:solidFill>
                <a:schemeClr val="accent6">
                  <a:lumMod val="60000"/>
                  <a:lumOff val="40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grpSp>
        <p:nvGrpSpPr>
          <p:cNvPr id="23" name="Group 24"/>
          <p:cNvGrpSpPr>
            <a:grpSpLocks/>
          </p:cNvGrpSpPr>
          <p:nvPr userDrawn="1"/>
        </p:nvGrpSpPr>
        <p:grpSpPr bwMode="auto">
          <a:xfrm>
            <a:off x="0" y="6578600"/>
            <a:ext cx="9144000" cy="279400"/>
            <a:chOff x="1" y="6253341"/>
            <a:chExt cx="685799" cy="154319"/>
          </a:xfrm>
        </p:grpSpPr>
        <p:sp>
          <p:nvSpPr>
            <p:cNvPr id="24" name="Line 3"/>
            <p:cNvSpPr>
              <a:spLocks noChangeShapeType="1"/>
            </p:cNvSpPr>
            <p:nvPr/>
          </p:nvSpPr>
          <p:spPr bwMode="auto">
            <a:xfrm>
              <a:off x="1" y="6253341"/>
              <a:ext cx="685799"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5" name="Line 4"/>
            <p:cNvSpPr>
              <a:spLocks noChangeShapeType="1"/>
            </p:cNvSpPr>
            <p:nvPr/>
          </p:nvSpPr>
          <p:spPr bwMode="auto">
            <a:xfrm>
              <a:off x="1" y="640766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6" name="Line 5"/>
            <p:cNvSpPr>
              <a:spLocks noChangeShapeType="1"/>
            </p:cNvSpPr>
            <p:nvPr/>
          </p:nvSpPr>
          <p:spPr bwMode="auto">
            <a:xfrm>
              <a:off x="120" y="6331378"/>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7" name="Line 6"/>
            <p:cNvSpPr>
              <a:spLocks noChangeShapeType="1"/>
            </p:cNvSpPr>
            <p:nvPr/>
          </p:nvSpPr>
          <p:spPr bwMode="auto">
            <a:xfrm>
              <a:off x="1" y="6292798"/>
              <a:ext cx="685799"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28" name="Line 7"/>
            <p:cNvSpPr>
              <a:spLocks noChangeShapeType="1"/>
            </p:cNvSpPr>
            <p:nvPr/>
          </p:nvSpPr>
          <p:spPr bwMode="auto">
            <a:xfrm>
              <a:off x="1" y="636908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sp>
        <p:nvSpPr>
          <p:cNvPr id="2" name="Title 1"/>
          <p:cNvSpPr>
            <a:spLocks noGrp="1"/>
          </p:cNvSpPr>
          <p:nvPr>
            <p:ph type="ctrTitle"/>
          </p:nvPr>
        </p:nvSpPr>
        <p:spPr>
          <a:xfrm>
            <a:off x="685800" y="2514600"/>
            <a:ext cx="7772400" cy="1009650"/>
          </a:xfrm>
        </p:spPr>
        <p:txBody>
          <a:bodyPr/>
          <a:lstStyle>
            <a:lvl1pPr algn="l">
              <a:defRPr>
                <a:latin typeface="Tahoma"/>
                <a:cs typeface="Tahoma"/>
              </a:defRPr>
            </a:lvl1pPr>
          </a:lstStyle>
          <a:p>
            <a:r>
              <a:rPr lang="en-AU" dirty="0" smtClean="0"/>
              <a:t>Click to edit Master title style</a:t>
            </a:r>
            <a:endParaRPr lang="en-US" dirty="0"/>
          </a:p>
        </p:txBody>
      </p:sp>
      <p:sp>
        <p:nvSpPr>
          <p:cNvPr id="3" name="Subtitle 2"/>
          <p:cNvSpPr>
            <a:spLocks noGrp="1"/>
          </p:cNvSpPr>
          <p:nvPr>
            <p:ph type="subTitle" idx="1"/>
          </p:nvPr>
        </p:nvSpPr>
        <p:spPr>
          <a:xfrm>
            <a:off x="685800" y="3524250"/>
            <a:ext cx="7772400" cy="1123950"/>
          </a:xfrm>
        </p:spPr>
        <p:txBody>
          <a:bodyPr/>
          <a:lstStyle>
            <a:lvl1pPr marL="0" indent="0" algn="l">
              <a:buNone/>
              <a:defRPr>
                <a:solidFill>
                  <a:schemeClr val="tx1">
                    <a:lumMod val="50000"/>
                    <a:lumOff val="50000"/>
                  </a:schemeClr>
                </a:solidFill>
                <a:latin typeface="Tahoma"/>
                <a:cs typeface="Tahom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
        <p:nvSpPr>
          <p:cNvPr id="32" name="Footer Placeholder 31"/>
          <p:cNvSpPr>
            <a:spLocks noGrp="1"/>
          </p:cNvSpPr>
          <p:nvPr>
            <p:ph type="ftr" sz="quarter" idx="10"/>
          </p:nvPr>
        </p:nvSpPr>
        <p:spPr/>
        <p:txBody>
          <a:bodyPr/>
          <a:lstStyle/>
          <a:p>
            <a:endParaRPr lang="en-AU" dirty="0"/>
          </a:p>
        </p:txBody>
      </p:sp>
      <p:sp>
        <p:nvSpPr>
          <p:cNvPr id="33" name="Slide Number Placeholder 3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721475"/>
            <a:ext cx="9144000" cy="14922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charset="-128"/>
              <a:cs typeface="ＭＳ Ｐゴシック" charset="-128"/>
            </a:endParaRPr>
          </a:p>
        </p:txBody>
      </p:sp>
      <p:pic>
        <p:nvPicPr>
          <p:cNvPr id="5" name="Picture 7" descr="Untitled-1.tif"/>
          <p:cNvPicPr>
            <a:picLocks noChangeAspect="1"/>
          </p:cNvPicPr>
          <p:nvPr userDrawn="1"/>
        </p:nvPicPr>
        <p:blipFill>
          <a:blip r:embed="rId2"/>
          <a:srcRect/>
          <a:stretch>
            <a:fillRect/>
          </a:stretch>
        </p:blipFill>
        <p:spPr bwMode="auto">
          <a:xfrm>
            <a:off x="8229600" y="6096000"/>
            <a:ext cx="685800" cy="544513"/>
          </a:xfrm>
          <a:prstGeom prst="rect">
            <a:avLst/>
          </a:prstGeom>
          <a:noFill/>
          <a:ln w="9525">
            <a:noFill/>
            <a:miter lim="800000"/>
            <a:headEnd/>
            <a:tailEnd/>
          </a:ln>
        </p:spPr>
      </p:pic>
      <p:grpSp>
        <p:nvGrpSpPr>
          <p:cNvPr id="6" name="Group 14"/>
          <p:cNvGrpSpPr>
            <a:grpSpLocks/>
          </p:cNvGrpSpPr>
          <p:nvPr userDrawn="1"/>
        </p:nvGrpSpPr>
        <p:grpSpPr bwMode="auto">
          <a:xfrm>
            <a:off x="0" y="0"/>
            <a:ext cx="9144000" cy="153988"/>
            <a:chOff x="1" y="6253341"/>
            <a:chExt cx="685799" cy="154319"/>
          </a:xfrm>
        </p:grpSpPr>
        <p:sp>
          <p:nvSpPr>
            <p:cNvPr id="7" name="Line 3"/>
            <p:cNvSpPr>
              <a:spLocks noChangeShapeType="1"/>
            </p:cNvSpPr>
            <p:nvPr/>
          </p:nvSpPr>
          <p:spPr bwMode="auto">
            <a:xfrm>
              <a:off x="120" y="6253341"/>
              <a:ext cx="685561"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8" name="Line 4"/>
            <p:cNvSpPr>
              <a:spLocks noChangeShapeType="1"/>
            </p:cNvSpPr>
            <p:nvPr/>
          </p:nvSpPr>
          <p:spPr bwMode="auto">
            <a:xfrm>
              <a:off x="1" y="6407660"/>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9" name="Line 5"/>
            <p:cNvSpPr>
              <a:spLocks noChangeShapeType="1"/>
            </p:cNvSpPr>
            <p:nvPr/>
          </p:nvSpPr>
          <p:spPr bwMode="auto">
            <a:xfrm>
              <a:off x="120" y="6331296"/>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0" name="Line 6"/>
            <p:cNvSpPr>
              <a:spLocks noChangeShapeType="1"/>
            </p:cNvSpPr>
            <p:nvPr/>
          </p:nvSpPr>
          <p:spPr bwMode="auto">
            <a:xfrm>
              <a:off x="120" y="6293114"/>
              <a:ext cx="685561"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sp>
          <p:nvSpPr>
            <p:cNvPr id="11" name="Line 7"/>
            <p:cNvSpPr>
              <a:spLocks noChangeShapeType="1"/>
            </p:cNvSpPr>
            <p:nvPr/>
          </p:nvSpPr>
          <p:spPr bwMode="auto">
            <a:xfrm>
              <a:off x="1" y="6369478"/>
              <a:ext cx="685680" cy="0"/>
            </a:xfrm>
            <a:prstGeom prst="line">
              <a:avLst/>
            </a:prstGeom>
            <a:noFill/>
            <a:ln w="19050">
              <a:solidFill>
                <a:schemeClr val="accent6">
                  <a:lumMod val="75000"/>
                </a:schemeClr>
              </a:solidFill>
              <a:round/>
              <a:headEnd/>
              <a:tailEnd/>
            </a:ln>
            <a:effectLst/>
          </p:spPr>
          <p:txBody>
            <a:bodyPr tIns="91440" bIns="91440">
              <a:prstTxWarp prst="textNoShape">
                <a:avLst/>
              </a:prstTxWarp>
            </a:bodyPr>
            <a:lstStyle/>
            <a:p>
              <a:pPr fontAlgn="auto">
                <a:spcBef>
                  <a:spcPts val="0"/>
                </a:spcBef>
                <a:spcAft>
                  <a:spcPts val="0"/>
                </a:spcAft>
                <a:defRPr/>
              </a:pPr>
              <a:endParaRPr lang="en-US">
                <a:latin typeface="+mn-lt"/>
                <a:ea typeface="+mn-ea"/>
                <a:cs typeface="+mn-cs"/>
              </a:endParaRPr>
            </a:p>
          </p:txBody>
        </p:sp>
      </p:grpSp>
      <p:sp>
        <p:nvSpPr>
          <p:cNvPr id="12" name="Rectangle 11"/>
          <p:cNvSpPr/>
          <p:nvPr userDrawn="1"/>
        </p:nvSpPr>
        <p:spPr>
          <a:xfrm>
            <a:off x="0" y="6807200"/>
            <a:ext cx="9144000" cy="50800"/>
          </a:xfrm>
          <a:prstGeom prst="rect">
            <a:avLst/>
          </a:prstGeom>
          <a:solidFill>
            <a:schemeClr val="tx1">
              <a:lumMod val="85000"/>
              <a:lumOff val="15000"/>
            </a:schemeClr>
          </a:solidFill>
          <a:ln>
            <a:no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endParaRPr lang="en-US">
              <a:solidFill>
                <a:srgbClr val="FFFFFF"/>
              </a:solidFill>
              <a:ea typeface="ＭＳ Ｐゴシック" charset="-128"/>
              <a:cs typeface="ＭＳ Ｐゴシック" charset="-128"/>
            </a:endParaRPr>
          </a:p>
        </p:txBody>
      </p:sp>
      <p:sp>
        <p:nvSpPr>
          <p:cNvPr id="2" name="Title 1"/>
          <p:cNvSpPr>
            <a:spLocks noGrp="1"/>
          </p:cNvSpPr>
          <p:nvPr>
            <p:ph type="title"/>
          </p:nvPr>
        </p:nvSpPr>
        <p:spPr/>
        <p:txBody>
          <a:bodyPr/>
          <a:lstStyle>
            <a:lvl1pPr algn="l">
              <a:defRPr>
                <a:solidFill>
                  <a:srgbClr val="E46C0A"/>
                </a:solidFill>
                <a:latin typeface="Tahoma"/>
                <a:cs typeface="Tahoma"/>
              </a:defRPr>
            </a:lvl1pPr>
          </a:lstStyle>
          <a:p>
            <a:r>
              <a:rPr lang="en-AU"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6">
                  <a:lumMod val="75000"/>
                </a:schemeClr>
              </a:buClr>
              <a:defRPr>
                <a:latin typeface="Tahoma"/>
                <a:cs typeface="Tahoma"/>
              </a:defRPr>
            </a:lvl1pPr>
            <a:lvl2pPr>
              <a:buClr>
                <a:schemeClr val="accent6">
                  <a:lumMod val="75000"/>
                </a:schemeClr>
              </a:buClr>
              <a:defRPr>
                <a:latin typeface="Tahoma"/>
                <a:cs typeface="Tahoma"/>
              </a:defRPr>
            </a:lvl2pPr>
            <a:lvl3pPr>
              <a:buClr>
                <a:schemeClr val="accent6">
                  <a:lumMod val="75000"/>
                </a:schemeClr>
              </a:buClr>
              <a:defRPr>
                <a:latin typeface="Tahoma"/>
                <a:cs typeface="Tahoma"/>
              </a:defRPr>
            </a:lvl3pPr>
            <a:lvl4pPr>
              <a:defRPr>
                <a:latin typeface="Tahoma"/>
                <a:cs typeface="Tahoma"/>
              </a:defRPr>
            </a:lvl4pPr>
            <a:lvl5pPr>
              <a:defRPr>
                <a:latin typeface="Tahoma"/>
                <a:cs typeface="Tahoma"/>
              </a:defRPr>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Footer Placeholder 14"/>
          <p:cNvSpPr>
            <a:spLocks noGrp="1"/>
          </p:cNvSpPr>
          <p:nvPr>
            <p:ph type="ftr" sz="quarter" idx="10"/>
          </p:nvPr>
        </p:nvSpPr>
        <p:spPr/>
        <p:txBody>
          <a:bodyPr/>
          <a:lstStyle/>
          <a:p>
            <a:endParaRPr lang="en-AU" dirty="0"/>
          </a:p>
        </p:txBody>
      </p:sp>
      <p:sp>
        <p:nvSpPr>
          <p:cNvPr id="16" name="Slide Number Placeholder 1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a:t>
            </a:fld>
            <a:endParaRPr lang="en-AU"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9" name="Footer Placeholder 8"/>
          <p:cNvSpPr>
            <a:spLocks noGrp="1"/>
          </p:cNvSpPr>
          <p:nvPr>
            <p:ph type="ftr" sz="quarter" idx="3"/>
          </p:nvPr>
        </p:nvSpPr>
        <p:spPr>
          <a:xfrm>
            <a:off x="457200" y="6356350"/>
            <a:ext cx="15918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10" name="Slide Number Placeholder 9"/>
          <p:cNvSpPr>
            <a:spLocks noGrp="1"/>
          </p:cNvSpPr>
          <p:nvPr>
            <p:ph type="sldNum" sz="quarter" idx="4"/>
          </p:nvPr>
        </p:nvSpPr>
        <p:spPr>
          <a:xfrm>
            <a:off x="3757228" y="6328833"/>
            <a:ext cx="9094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AU" dirty="0" smtClean="0"/>
          </a:p>
          <a:p>
            <a:r>
              <a:rPr lang="en-AU" dirty="0" smtClean="0"/>
              <a:t>Slide </a:t>
            </a:r>
            <a:fld id="{E379F0B1-8FC1-49B0-9B43-A01487FA5057}"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Lst>
  <p:timing>
    <p:tnLst>
      <p:par>
        <p:cTn id="1" dur="indefinite" restart="never" nodeType="tmRoot"/>
      </p:par>
    </p:tnLst>
  </p:timing>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intersect.org.au/"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intersect.org.au/course-resource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intersect.org.au/course-resource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putty.or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Tahoma" charset="0"/>
                <a:ea typeface="Tahoma" charset="0"/>
                <a:cs typeface="Tahoma" charset="0"/>
              </a:rPr>
              <a:t>Before You Begin</a:t>
            </a:r>
          </a:p>
        </p:txBody>
      </p:sp>
      <p:sp>
        <p:nvSpPr>
          <p:cNvPr id="4099" name="Subtitle 2"/>
          <p:cNvSpPr>
            <a:spLocks noGrp="1"/>
          </p:cNvSpPr>
          <p:nvPr>
            <p:ph type="subTitle" idx="1"/>
          </p:nvPr>
        </p:nvSpPr>
        <p:spPr/>
        <p:txBody>
          <a:bodyPr/>
          <a:lstStyle/>
          <a:p>
            <a:pPr eaLnBrk="1" hangingPunct="1"/>
            <a:r>
              <a:rPr lang="en-US" dirty="0" smtClean="0">
                <a:solidFill>
                  <a:srgbClr val="7F7F7F"/>
                </a:solidFill>
                <a:latin typeface="Tahoma" charset="0"/>
                <a:ea typeface="Tahoma" charset="0"/>
                <a:cs typeface="Tahoma" charset="0"/>
              </a:rPr>
              <a:t>Introduction to Unix for HPC</a:t>
            </a:r>
          </a:p>
          <a:p>
            <a:pPr eaLnBrk="1" hangingPunct="1"/>
            <a:r>
              <a:rPr lang="en-US" dirty="0" smtClean="0">
                <a:solidFill>
                  <a:srgbClr val="7F7F7F"/>
                </a:solidFill>
                <a:latin typeface="Tahoma" charset="0"/>
                <a:ea typeface="Tahoma" charset="0"/>
                <a:cs typeface="Tahoma" charset="0"/>
              </a:rPr>
              <a:t>Raijin version</a:t>
            </a:r>
            <a:endParaRPr lang="en-US" dirty="0" smtClean="0">
              <a:solidFill>
                <a:srgbClr val="7F7F7F"/>
              </a:solidFill>
              <a:latin typeface="Tahoma" charset="0"/>
              <a:ea typeface="Tahoma" charset="0"/>
              <a:cs typeface="Tahoma" charset="0"/>
            </a:endParaRPr>
          </a:p>
        </p:txBody>
      </p:sp>
      <p:sp>
        <p:nvSpPr>
          <p:cNvPr id="2" name="TextBox 1"/>
          <p:cNvSpPr txBox="1"/>
          <p:nvPr/>
        </p:nvSpPr>
        <p:spPr>
          <a:xfrm>
            <a:off x="3635375" y="484187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3892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pPr eaLnBrk="1" hangingPunct="1"/>
            <a:r>
              <a:rPr lang="en-US" smtClean="0">
                <a:latin typeface="Tahoma" charset="0"/>
                <a:ea typeface="Tahoma" charset="0"/>
                <a:cs typeface="Tahoma" charset="0"/>
              </a:rPr>
              <a:t>Shell Primer</a:t>
            </a:r>
          </a:p>
        </p:txBody>
      </p:sp>
      <p:sp>
        <p:nvSpPr>
          <p:cNvPr id="4099" name="Subtitle 2"/>
          <p:cNvSpPr>
            <a:spLocks noGrp="1"/>
          </p:cNvSpPr>
          <p:nvPr>
            <p:ph type="subTitle" idx="1"/>
          </p:nvPr>
        </p:nvSpPr>
        <p:spPr/>
        <p:txBody>
          <a:bodyPr/>
          <a:lstStyle/>
          <a:p>
            <a:pPr eaLnBrk="1" hangingPunct="1"/>
            <a:r>
              <a:rPr lang="en-US" dirty="0" smtClean="0">
                <a:solidFill>
                  <a:srgbClr val="7F7F7F"/>
                </a:solidFill>
                <a:latin typeface="Tahoma" charset="0"/>
                <a:ea typeface="Tahoma" charset="0"/>
                <a:cs typeface="Tahoma" charset="0"/>
              </a:rPr>
              <a:t>Introduction to </a:t>
            </a:r>
            <a:r>
              <a:rPr lang="en-US" smtClean="0">
                <a:solidFill>
                  <a:srgbClr val="7F7F7F"/>
                </a:solidFill>
                <a:latin typeface="Tahoma" charset="0"/>
                <a:ea typeface="Tahoma" charset="0"/>
                <a:cs typeface="Tahoma" charset="0"/>
              </a:rPr>
              <a:t>Unix for HPC</a:t>
            </a:r>
            <a:endParaRPr lang="en-US" dirty="0" smtClean="0">
              <a:solidFill>
                <a:srgbClr val="7F7F7F"/>
              </a:solidFill>
              <a:latin typeface="Tahoma" charset="0"/>
              <a:ea typeface="Tahoma" charset="0"/>
              <a:cs typeface="Tahoma"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Unit 1: Run Spot, Run</a:t>
            </a:r>
            <a:endParaRPr lang="en-US" dirty="0"/>
          </a:p>
        </p:txBody>
      </p:sp>
      <p:sp>
        <p:nvSpPr>
          <p:cNvPr id="4" name="TextBox 3"/>
          <p:cNvSpPr txBox="1"/>
          <p:nvPr/>
        </p:nvSpPr>
        <p:spPr>
          <a:xfrm>
            <a:off x="304800" y="4572000"/>
            <a:ext cx="7924800" cy="1200329"/>
          </a:xfrm>
          <a:prstGeom prst="rect">
            <a:avLst/>
          </a:prstGeom>
          <a:noFill/>
        </p:spPr>
        <p:txBody>
          <a:bodyPr wrap="square" rtlCol="0">
            <a:spAutoFit/>
          </a:bodyPr>
          <a:lstStyle/>
          <a:p>
            <a:r>
              <a:rPr lang="en-US" smtClean="0"/>
              <a:t>Goals: </a:t>
            </a:r>
          </a:p>
          <a:p>
            <a:pPr marL="622300" lvl="1" indent="-165100">
              <a:buFont typeface="Arial"/>
              <a:buChar char="•"/>
            </a:pPr>
            <a:r>
              <a:rPr lang="en-US" smtClean="0"/>
              <a:t>Can run commands, including when there are spaces in arguments</a:t>
            </a:r>
          </a:p>
          <a:p>
            <a:pPr marL="622300" lvl="1" indent="-165100">
              <a:buFont typeface="Arial"/>
              <a:buChar char="•"/>
            </a:pPr>
            <a:r>
              <a:rPr lang="en-US" smtClean="0"/>
              <a:t>Can use ‘man’ to find out more about commands, including arguments and parameters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11</a:t>
            </a:fld>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UNIX Operating System</a:t>
            </a:r>
            <a:endParaRPr lang="en-AU"/>
          </a:p>
        </p:txBody>
      </p:sp>
      <p:sp>
        <p:nvSpPr>
          <p:cNvPr id="3" name="Content Placeholder 2"/>
          <p:cNvSpPr>
            <a:spLocks noGrp="1"/>
          </p:cNvSpPr>
          <p:nvPr>
            <p:ph idx="1"/>
          </p:nvPr>
        </p:nvSpPr>
        <p:spPr/>
        <p:txBody>
          <a:bodyPr/>
          <a:lstStyle/>
          <a:p>
            <a:r>
              <a:rPr lang="en-AU" dirty="0" smtClean="0"/>
              <a:t>UNIX was initially developed by AT&amp;T employees at Bell Labs in 1969 </a:t>
            </a:r>
          </a:p>
          <a:p>
            <a:r>
              <a:rPr lang="en-AU" dirty="0" smtClean="0"/>
              <a:t>Common Variants today: Linux, </a:t>
            </a:r>
            <a:r>
              <a:rPr lang="en-AU" dirty="0" err="1" smtClean="0"/>
              <a:t>OpenSolaris</a:t>
            </a:r>
            <a:r>
              <a:rPr lang="en-AU" dirty="0" smtClean="0"/>
              <a:t>, </a:t>
            </a:r>
            <a:r>
              <a:rPr lang="en-AU" dirty="0"/>
              <a:t>FreeBSD, </a:t>
            </a:r>
            <a:r>
              <a:rPr lang="en-AU" dirty="0" smtClean="0"/>
              <a:t>HP/UX, AIX</a:t>
            </a:r>
          </a:p>
          <a:p>
            <a:r>
              <a:rPr lang="en-AU" dirty="0" smtClean="0"/>
              <a:t>100’s of Major Linux Distributions: </a:t>
            </a:r>
            <a:r>
              <a:rPr lang="en-AU" dirty="0" err="1" smtClean="0"/>
              <a:t>Debian</a:t>
            </a:r>
            <a:r>
              <a:rPr lang="en-AU" dirty="0" smtClean="0"/>
              <a:t>-based (e.g. Ubuntu</a:t>
            </a:r>
            <a:r>
              <a:rPr lang="en-AU" dirty="0"/>
              <a:t>), Red Hat Package Manager </a:t>
            </a:r>
            <a:r>
              <a:rPr lang="en-AU" dirty="0" smtClean="0"/>
              <a:t>(RPM)-based (SUSE, Red Hat &amp; Fedora)</a:t>
            </a:r>
          </a:p>
          <a:p>
            <a:pPr algn="ctr"/>
            <a:r>
              <a:rPr lang="en-AU" b="1" dirty="0" err="1" smtClean="0"/>
              <a:t>Rajin</a:t>
            </a:r>
            <a:r>
              <a:rPr lang="en-AU" b="1" dirty="0" smtClean="0"/>
              <a:t> uses CentOS</a:t>
            </a:r>
            <a:endParaRPr lang="en-AU" b="1"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12</a:t>
            </a:fld>
            <a:endParaRPr lang="en-AU" dirty="0"/>
          </a:p>
        </p:txBody>
      </p:sp>
    </p:spTree>
    <p:extLst>
      <p:ext uri="{BB962C8B-B14F-4D97-AF65-F5344CB8AC3E}">
        <p14:creationId xmlns:p14="http://schemas.microsoft.com/office/powerpoint/2010/main" val="3172152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Shell?</a:t>
            </a:r>
            <a:endParaRPr lang="en-US"/>
          </a:p>
        </p:txBody>
      </p:sp>
      <p:sp>
        <p:nvSpPr>
          <p:cNvPr id="3" name="Content Placeholder 2"/>
          <p:cNvSpPr>
            <a:spLocks noGrp="1"/>
          </p:cNvSpPr>
          <p:nvPr>
            <p:ph idx="1"/>
          </p:nvPr>
        </p:nvSpPr>
        <p:spPr>
          <a:xfrm>
            <a:off x="457200" y="1340768"/>
            <a:ext cx="8229600" cy="4800600"/>
          </a:xfrm>
        </p:spPr>
        <p:txBody>
          <a:bodyPr/>
          <a:lstStyle/>
          <a:p>
            <a:r>
              <a:rPr lang="en-AU"/>
              <a:t>The shell is </a:t>
            </a:r>
            <a:r>
              <a:rPr lang="en-AU" smtClean="0"/>
              <a:t>a </a:t>
            </a:r>
            <a:r>
              <a:rPr lang="en-AU"/>
              <a:t>command </a:t>
            </a:r>
            <a:r>
              <a:rPr lang="en-AU" smtClean="0"/>
              <a:t>line interpreter or shell 	that </a:t>
            </a:r>
            <a:r>
              <a:rPr lang="en-AU"/>
              <a:t>provides </a:t>
            </a:r>
            <a:r>
              <a:rPr lang="en-AU" smtClean="0"/>
              <a:t>an </a:t>
            </a:r>
            <a:r>
              <a:rPr lang="en-AU" u="sng" smtClean="0"/>
              <a:t>interface </a:t>
            </a:r>
            <a:r>
              <a:rPr lang="en-AU" u="sng"/>
              <a:t>to the UNIX operating system</a:t>
            </a:r>
            <a:r>
              <a:rPr lang="en-AU" smtClean="0"/>
              <a:t>.</a:t>
            </a:r>
          </a:p>
          <a:p>
            <a:r>
              <a:rPr lang="en-US" smtClean="0"/>
              <a:t>A shell has a single purpose – to allow users to </a:t>
            </a:r>
            <a:r>
              <a:rPr lang="en-US" u="sng" smtClean="0"/>
              <a:t>enter commands to execute</a:t>
            </a:r>
            <a:r>
              <a:rPr lang="en-US" smtClean="0"/>
              <a:t>, or </a:t>
            </a:r>
            <a:r>
              <a:rPr lang="en-US" u="sng" smtClean="0"/>
              <a:t>create scripts containing commands</a:t>
            </a:r>
            <a:r>
              <a:rPr lang="en-US" smtClean="0"/>
              <a:t>, to direct the operation of the computer</a:t>
            </a:r>
          </a:p>
          <a:p>
            <a:endParaRPr lang="en-US" smtClean="0"/>
          </a:p>
          <a:p>
            <a:pPr lvl="1"/>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13</a:t>
            </a:fld>
            <a:endParaRPr lang="en-A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14</a:t>
            </a:fld>
            <a:endParaRPr lang="en-AU" dirty="0"/>
          </a:p>
        </p:txBody>
      </p:sp>
      <p:pic>
        <p:nvPicPr>
          <p:cNvPr id="4" name="Picture 3"/>
          <p:cNvPicPr>
            <a:picLocks noChangeAspect="1"/>
          </p:cNvPicPr>
          <p:nvPr/>
        </p:nvPicPr>
        <p:blipFill>
          <a:blip r:embed="rId3"/>
          <a:stretch>
            <a:fillRect/>
          </a:stretch>
        </p:blipFill>
        <p:spPr>
          <a:xfrm>
            <a:off x="1079612" y="278661"/>
            <a:ext cx="6264696" cy="623273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More on UNIX Shells</a:t>
            </a:r>
            <a:endParaRPr lang="en-AU"/>
          </a:p>
        </p:txBody>
      </p:sp>
      <p:sp>
        <p:nvSpPr>
          <p:cNvPr id="3" name="Content Placeholder 2"/>
          <p:cNvSpPr>
            <a:spLocks noGrp="1"/>
          </p:cNvSpPr>
          <p:nvPr>
            <p:ph idx="1"/>
          </p:nvPr>
        </p:nvSpPr>
        <p:spPr/>
        <p:txBody>
          <a:bodyPr/>
          <a:lstStyle/>
          <a:p>
            <a:r>
              <a:rPr lang="en-US"/>
              <a:t>This course uses BASH </a:t>
            </a:r>
            <a:endParaRPr lang="en-US" smtClean="0"/>
          </a:p>
          <a:p>
            <a:pPr lvl="1"/>
            <a:r>
              <a:rPr lang="en-US" smtClean="0"/>
              <a:t>BASH = the </a:t>
            </a:r>
            <a:r>
              <a:rPr lang="en-US"/>
              <a:t>Bourne-Again </a:t>
            </a:r>
            <a:r>
              <a:rPr lang="en-US" smtClean="0"/>
              <a:t>Shell</a:t>
            </a:r>
          </a:p>
          <a:p>
            <a:pPr lvl="1"/>
            <a:r>
              <a:rPr lang="en-US" smtClean="0"/>
              <a:t>Default </a:t>
            </a:r>
            <a:r>
              <a:rPr lang="en-US"/>
              <a:t>shell for most Linux systems</a:t>
            </a:r>
          </a:p>
          <a:p>
            <a:r>
              <a:rPr lang="en-US"/>
              <a:t>Other common Shells </a:t>
            </a:r>
            <a:r>
              <a:rPr lang="en-US" smtClean="0"/>
              <a:t>include:</a:t>
            </a:r>
          </a:p>
          <a:p>
            <a:pPr lvl="1"/>
            <a:r>
              <a:rPr lang="en-US" smtClean="0"/>
              <a:t>C </a:t>
            </a:r>
            <a:r>
              <a:rPr lang="en-US"/>
              <a:t>Shell (</a:t>
            </a:r>
            <a:r>
              <a:rPr lang="en-US" err="1"/>
              <a:t>csh</a:t>
            </a:r>
            <a:r>
              <a:rPr lang="en-US" smtClean="0"/>
              <a:t>)</a:t>
            </a:r>
          </a:p>
          <a:p>
            <a:pPr lvl="1"/>
            <a:r>
              <a:rPr lang="en-US" smtClean="0"/>
              <a:t>K </a:t>
            </a:r>
            <a:r>
              <a:rPr lang="en-US"/>
              <a:t>Shell (</a:t>
            </a:r>
            <a:r>
              <a:rPr lang="en-US" err="1"/>
              <a:t>ksh</a:t>
            </a:r>
            <a:r>
              <a:rPr lang="en-US" smtClean="0"/>
              <a:t>)</a:t>
            </a:r>
          </a:p>
          <a:p>
            <a:pPr lvl="1"/>
            <a:r>
              <a:rPr lang="en-US" smtClean="0"/>
              <a:t>TENEX </a:t>
            </a:r>
            <a:r>
              <a:rPr lang="en-US"/>
              <a:t>C Shell (</a:t>
            </a:r>
            <a:r>
              <a:rPr lang="en-US" err="1"/>
              <a:t>tcsh</a:t>
            </a:r>
            <a:r>
              <a:rPr lang="en-US"/>
              <a:t>)</a:t>
            </a:r>
          </a:p>
          <a:p>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15</a:t>
            </a:fld>
            <a:endParaRPr lang="en-AU" dirty="0"/>
          </a:p>
        </p:txBody>
      </p:sp>
    </p:spTree>
    <p:extLst>
      <p:ext uri="{BB962C8B-B14F-4D97-AF65-F5344CB8AC3E}">
        <p14:creationId xmlns:p14="http://schemas.microsoft.com/office/powerpoint/2010/main" val="1145265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BASH do?</a:t>
            </a:r>
            <a:endParaRPr lang="en-US"/>
          </a:p>
        </p:txBody>
      </p:sp>
      <p:sp>
        <p:nvSpPr>
          <p:cNvPr id="3" name="Content Placeholder 2"/>
          <p:cNvSpPr>
            <a:spLocks noGrp="1"/>
          </p:cNvSpPr>
          <p:nvPr>
            <p:ph idx="1"/>
          </p:nvPr>
        </p:nvSpPr>
        <p:spPr/>
        <p:txBody>
          <a:bodyPr/>
          <a:lstStyle/>
          <a:p>
            <a:r>
              <a:rPr lang="en-AU"/>
              <a:t>The shell </a:t>
            </a:r>
            <a:r>
              <a:rPr lang="en-AU" smtClean="0"/>
              <a:t>(command line interpreter) </a:t>
            </a:r>
            <a:r>
              <a:rPr lang="en-AU" i="1" u="sng" smtClean="0"/>
              <a:t>interprets </a:t>
            </a:r>
            <a:r>
              <a:rPr lang="en-AU" smtClean="0"/>
              <a:t>the commands entered by the user and passes those to the UNIX </a:t>
            </a:r>
            <a:r>
              <a:rPr lang="en-AU"/>
              <a:t>operating system.</a:t>
            </a:r>
            <a:endParaRPr lang="en-US" smtClean="0"/>
          </a:p>
          <a:p>
            <a:r>
              <a:rPr lang="en-US" smtClean="0"/>
              <a:t>When enter a command and hit return</a:t>
            </a:r>
          </a:p>
          <a:p>
            <a:pPr lvl="1"/>
            <a:r>
              <a:rPr lang="en-US" smtClean="0"/>
              <a:t>BASH </a:t>
            </a:r>
            <a:r>
              <a:rPr lang="en-US" i="1" u="sng" smtClean="0"/>
              <a:t>parses </a:t>
            </a:r>
            <a:r>
              <a:rPr lang="en-US" smtClean="0"/>
              <a:t>the command line into </a:t>
            </a:r>
            <a:r>
              <a:rPr lang="en-US" i="1" u="sng" smtClean="0"/>
              <a:t>tokens</a:t>
            </a:r>
          </a:p>
          <a:p>
            <a:pPr lvl="1"/>
            <a:r>
              <a:rPr lang="en-US" smtClean="0"/>
              <a:t>1</a:t>
            </a:r>
            <a:r>
              <a:rPr lang="en-US" baseline="30000" smtClean="0"/>
              <a:t>st</a:t>
            </a:r>
            <a:r>
              <a:rPr lang="en-US" smtClean="0"/>
              <a:t> token is </a:t>
            </a:r>
            <a:r>
              <a:rPr lang="en-US" i="1" u="sng" smtClean="0"/>
              <a:t>interpreted </a:t>
            </a:r>
            <a:r>
              <a:rPr lang="en-US" smtClean="0"/>
              <a:t>as the </a:t>
            </a:r>
            <a:r>
              <a:rPr lang="en-US" b="1" smtClean="0"/>
              <a:t>command</a:t>
            </a:r>
          </a:p>
          <a:p>
            <a:pPr lvl="1"/>
            <a:r>
              <a:rPr lang="en-US" smtClean="0"/>
              <a:t>Remaining tokens are </a:t>
            </a:r>
            <a:r>
              <a:rPr lang="en-US" i="1" u="sng"/>
              <a:t>interpreted</a:t>
            </a:r>
            <a:r>
              <a:rPr lang="en-US" i="1"/>
              <a:t> </a:t>
            </a:r>
            <a:r>
              <a:rPr lang="en-US" smtClean="0"/>
              <a:t>as </a:t>
            </a:r>
            <a:r>
              <a:rPr lang="en-US" b="1" smtClean="0"/>
              <a:t>arguments</a:t>
            </a:r>
            <a:endParaRPr lang="en-US" b="1"/>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16</a:t>
            </a:fld>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Anatomy of a command</a:t>
            </a:r>
            <a:endParaRPr lang="en-US"/>
          </a:p>
        </p:txBody>
      </p:sp>
      <p:sp>
        <p:nvSpPr>
          <p:cNvPr id="3" name="Content Placeholder 2"/>
          <p:cNvSpPr>
            <a:spLocks noGrp="1"/>
          </p:cNvSpPr>
          <p:nvPr>
            <p:ph idx="1"/>
          </p:nvPr>
        </p:nvSpPr>
        <p:spPr/>
        <p:txBody>
          <a:bodyPr/>
          <a:lstStyle/>
          <a:p>
            <a:r>
              <a:rPr lang="en-US" sz="2000" dirty="0" smtClean="0">
                <a:solidFill>
                  <a:srgbClr val="FF0000"/>
                </a:solidFill>
                <a:latin typeface="Courier New"/>
                <a:cs typeface="Courier New"/>
              </a:rPr>
              <a:t>	</a:t>
            </a:r>
            <a:r>
              <a:rPr lang="en-US" dirty="0"/>
              <a:t>Commands comprise of:</a:t>
            </a:r>
          </a:p>
          <a:p>
            <a:pPr lvl="1"/>
            <a:r>
              <a:rPr lang="en-US" dirty="0"/>
              <a:t>a </a:t>
            </a:r>
            <a:r>
              <a:rPr lang="en-US" b="1" dirty="0" smtClean="0"/>
              <a:t>command</a:t>
            </a:r>
            <a:r>
              <a:rPr lang="en-US" dirty="0" smtClean="0"/>
              <a:t> that invokes a program</a:t>
            </a:r>
            <a:endParaRPr lang="en-US" dirty="0"/>
          </a:p>
          <a:p>
            <a:pPr lvl="1"/>
            <a:r>
              <a:rPr lang="en-US" b="1" dirty="0" smtClean="0"/>
              <a:t>arguments</a:t>
            </a:r>
            <a:r>
              <a:rPr lang="en-US" dirty="0" smtClean="0"/>
              <a:t> to that program</a:t>
            </a:r>
          </a:p>
          <a:p>
            <a:pPr lvl="1"/>
            <a:endParaRPr lang="en-US" dirty="0"/>
          </a:p>
          <a:p>
            <a:pPr>
              <a:buNone/>
            </a:pPr>
            <a:r>
              <a:rPr lang="en-US" sz="2000" b="1" dirty="0" smtClean="0">
                <a:solidFill>
                  <a:srgbClr val="FF0000"/>
                </a:solidFill>
                <a:latin typeface="Courier New"/>
                <a:cs typeface="Courier New"/>
              </a:rPr>
              <a:t>   </a:t>
            </a:r>
            <a:r>
              <a:rPr lang="en-US" sz="2000" b="1" dirty="0" smtClean="0">
                <a:solidFill>
                  <a:srgbClr val="FF0000"/>
                </a:solidFill>
                <a:latin typeface="Courier New"/>
                <a:cs typeface="Courier New"/>
              </a:rPr>
              <a:t> [user4@raijin</a:t>
            </a:r>
            <a:r>
              <a:rPr lang="en-US" sz="2000" b="1" dirty="0">
                <a:solidFill>
                  <a:srgbClr val="FF0000"/>
                </a:solidFill>
                <a:latin typeface="Courier New"/>
                <a:cs typeface="Courier New"/>
              </a:rPr>
              <a:t> </a:t>
            </a:r>
            <a:r>
              <a:rPr lang="en-US" sz="2000" b="1" dirty="0" smtClean="0">
                <a:solidFill>
                  <a:srgbClr val="FF0000"/>
                </a:solidFill>
                <a:latin typeface="Courier New"/>
                <a:cs typeface="Courier New"/>
              </a:rPr>
              <a:t>~]$</a:t>
            </a:r>
            <a:r>
              <a:rPr lang="en-US" sz="2000" b="1" dirty="0" smtClean="0">
                <a:latin typeface="Courier New"/>
                <a:cs typeface="Courier New"/>
              </a:rPr>
              <a:t> </a:t>
            </a:r>
            <a:r>
              <a:rPr lang="en-US" sz="2000" b="1" dirty="0" err="1" smtClean="0">
                <a:solidFill>
                  <a:srgbClr val="008000"/>
                </a:solidFill>
                <a:latin typeface="Courier New"/>
                <a:cs typeface="Courier New"/>
              </a:rPr>
              <a:t>cmd</a:t>
            </a:r>
            <a:r>
              <a:rPr lang="en-US" sz="2000" b="1" dirty="0" smtClean="0">
                <a:solidFill>
                  <a:srgbClr val="008000"/>
                </a:solidFill>
                <a:latin typeface="Courier New"/>
                <a:cs typeface="Courier New"/>
              </a:rPr>
              <a:t> </a:t>
            </a:r>
            <a:r>
              <a:rPr lang="en-US" sz="2000" b="1" dirty="0" smtClean="0">
                <a:latin typeface="Courier New"/>
                <a:cs typeface="Courier New"/>
              </a:rPr>
              <a:t>arg1 arg2 arg3</a:t>
            </a:r>
          </a:p>
          <a:p>
            <a:pPr>
              <a:buNone/>
            </a:pPr>
            <a:endParaRPr lang="en-US" sz="2000" dirty="0" smtClean="0">
              <a:solidFill>
                <a:srgbClr val="FF0000"/>
              </a:solidFill>
              <a:latin typeface="Courier New"/>
              <a:cs typeface="Courier New"/>
            </a:endParaRPr>
          </a:p>
          <a:p>
            <a:pPr>
              <a:buNone/>
            </a:pPr>
            <a:endParaRPr lang="en-US" sz="2000" dirty="0" smtClean="0">
              <a:solidFill>
                <a:srgbClr val="FF0000"/>
              </a:solidFill>
              <a:latin typeface="Courier New"/>
              <a:cs typeface="Courier New"/>
            </a:endParaRPr>
          </a:p>
          <a:p>
            <a:pPr>
              <a:buNone/>
            </a:pPr>
            <a:endParaRPr lang="en-US" sz="2000" dirty="0" smtClean="0">
              <a:solidFill>
                <a:srgbClr val="FF0000"/>
              </a:solidFill>
              <a:latin typeface="Courier New"/>
              <a:cs typeface="Courier New"/>
            </a:endParaRPr>
          </a:p>
          <a:p>
            <a:pPr>
              <a:buNone/>
            </a:pPr>
            <a:r>
              <a:rPr lang="en-US" sz="2000" b="1" dirty="0" smtClean="0">
                <a:solidFill>
                  <a:srgbClr val="FF0000"/>
                </a:solidFill>
                <a:latin typeface="Courier New"/>
                <a:cs typeface="Courier New"/>
              </a:rPr>
              <a:t> </a:t>
            </a:r>
            <a:r>
              <a:rPr lang="en-US" sz="2000" b="1" dirty="0" smtClean="0">
                <a:solidFill>
                  <a:srgbClr val="FF0000"/>
                </a:solidFill>
                <a:latin typeface="Courier New"/>
                <a:cs typeface="Courier New"/>
              </a:rPr>
              <a:t>   </a:t>
            </a:r>
            <a:r>
              <a:rPr lang="en-US" sz="2000" b="1" dirty="0" smtClean="0">
                <a:solidFill>
                  <a:srgbClr val="FF0000"/>
                </a:solidFill>
                <a:latin typeface="Courier New"/>
                <a:cs typeface="Courier New"/>
              </a:rPr>
              <a:t>[</a:t>
            </a:r>
            <a:r>
              <a:rPr lang="en-US" sz="2000" b="1" dirty="0">
                <a:solidFill>
                  <a:srgbClr val="FF0000"/>
                </a:solidFill>
                <a:latin typeface="Courier New"/>
                <a:cs typeface="Courier New"/>
              </a:rPr>
              <a:t>user4@raijin ~]$</a:t>
            </a:r>
            <a:r>
              <a:rPr lang="en-US" sz="2000" b="1" dirty="0" smtClean="0">
                <a:latin typeface="Courier New"/>
                <a:cs typeface="Courier New"/>
              </a:rPr>
              <a:t> </a:t>
            </a:r>
            <a:r>
              <a:rPr lang="en-US" sz="2000" b="1" dirty="0" err="1" smtClean="0">
                <a:solidFill>
                  <a:srgbClr val="008000"/>
                </a:solidFill>
                <a:latin typeface="Courier New"/>
                <a:cs typeface="Courier New"/>
              </a:rPr>
              <a:t>cmd</a:t>
            </a:r>
            <a:r>
              <a:rPr lang="en-US" sz="2000" b="1" dirty="0" smtClean="0">
                <a:solidFill>
                  <a:srgbClr val="008000"/>
                </a:solidFill>
                <a:latin typeface="Courier New"/>
                <a:cs typeface="Courier New"/>
              </a:rPr>
              <a:t> </a:t>
            </a:r>
            <a:r>
              <a:rPr lang="en-US" sz="2000" b="1" dirty="0" smtClean="0">
                <a:latin typeface="Courier New"/>
                <a:cs typeface="Courier New"/>
              </a:rPr>
              <a:t>arg1 arg2 arg3</a:t>
            </a:r>
            <a:r>
              <a:rPr lang="en-US" sz="2000" b="1" dirty="0">
                <a:latin typeface="Courier New"/>
                <a:cs typeface="Courier New"/>
              </a:rPr>
              <a:t> </a:t>
            </a:r>
            <a:r>
              <a:rPr lang="en-US" sz="2000" b="1" dirty="0" smtClean="0">
                <a:latin typeface="Courier New"/>
                <a:cs typeface="Courier New"/>
              </a:rPr>
              <a:t>“</a:t>
            </a:r>
            <a:r>
              <a:rPr lang="en-US" sz="2000" b="1" dirty="0" err="1" smtClean="0">
                <a:latin typeface="Courier New"/>
                <a:cs typeface="Courier New"/>
              </a:rPr>
              <a:t>arg</a:t>
            </a:r>
            <a:r>
              <a:rPr lang="en-US" sz="2000" b="1" dirty="0" smtClean="0">
                <a:latin typeface="Courier New"/>
                <a:cs typeface="Courier New"/>
              </a:rPr>
              <a:t> 4”</a:t>
            </a:r>
            <a:endParaRPr lang="en-US" sz="2000" b="1" dirty="0">
              <a:latin typeface="Courier New"/>
              <a:cs typeface="Courier New"/>
            </a:endParaRPr>
          </a:p>
        </p:txBody>
      </p:sp>
      <p:sp>
        <p:nvSpPr>
          <p:cNvPr id="4" name="TextBox 3"/>
          <p:cNvSpPr txBox="1"/>
          <p:nvPr/>
        </p:nvSpPr>
        <p:spPr>
          <a:xfrm>
            <a:off x="3214316" y="4427655"/>
            <a:ext cx="1149674" cy="369332"/>
          </a:xfrm>
          <a:prstGeom prst="rect">
            <a:avLst/>
          </a:prstGeom>
          <a:noFill/>
        </p:spPr>
        <p:txBody>
          <a:bodyPr wrap="none" rtlCol="0">
            <a:spAutoFit/>
          </a:bodyPr>
          <a:lstStyle/>
          <a:p>
            <a:r>
              <a:rPr lang="en-US" b="1" smtClean="0">
                <a:solidFill>
                  <a:srgbClr val="008000"/>
                </a:solidFill>
                <a:latin typeface="Courier New" pitchFamily="49" charset="0"/>
                <a:cs typeface="Courier New" pitchFamily="49" charset="0"/>
              </a:rPr>
              <a:t>command</a:t>
            </a:r>
            <a:endParaRPr lang="en-US" b="1">
              <a:solidFill>
                <a:srgbClr val="008000"/>
              </a:solidFill>
              <a:latin typeface="Courier New" pitchFamily="49" charset="0"/>
              <a:cs typeface="Courier New" pitchFamily="49" charset="0"/>
            </a:endParaRPr>
          </a:p>
        </p:txBody>
      </p:sp>
      <p:sp>
        <p:nvSpPr>
          <p:cNvPr id="5" name="TextBox 4"/>
          <p:cNvSpPr txBox="1"/>
          <p:nvPr/>
        </p:nvSpPr>
        <p:spPr>
          <a:xfrm>
            <a:off x="4719186" y="4427655"/>
            <a:ext cx="1976823" cy="369332"/>
          </a:xfrm>
          <a:prstGeom prst="rect">
            <a:avLst/>
          </a:prstGeom>
          <a:noFill/>
        </p:spPr>
        <p:txBody>
          <a:bodyPr wrap="none" rtlCol="0">
            <a:spAutoFit/>
          </a:bodyPr>
          <a:lstStyle/>
          <a:p>
            <a:r>
              <a:rPr lang="en-US" b="1" smtClean="0">
                <a:latin typeface="Courier New" pitchFamily="49" charset="0"/>
                <a:cs typeface="Courier New" pitchFamily="49" charset="0"/>
              </a:rPr>
              <a:t>Arguments (3)</a:t>
            </a:r>
            <a:endParaRPr lang="en-US" b="1">
              <a:latin typeface="Courier New" pitchFamily="49" charset="0"/>
              <a:cs typeface="Courier New" pitchFamily="49" charset="0"/>
            </a:endParaRPr>
          </a:p>
        </p:txBody>
      </p:sp>
      <p:cxnSp>
        <p:nvCxnSpPr>
          <p:cNvPr id="7" name="Straight Arrow Connector 6"/>
          <p:cNvCxnSpPr/>
          <p:nvPr/>
        </p:nvCxnSpPr>
        <p:spPr>
          <a:xfrm flipV="1">
            <a:off x="4021183" y="3978689"/>
            <a:ext cx="108012" cy="448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4719186" y="3978689"/>
            <a:ext cx="191965" cy="4489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108007" y="3978688"/>
            <a:ext cx="144015" cy="4489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437509" y="3978689"/>
            <a:ext cx="151170" cy="448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90671" y="4393692"/>
            <a:ext cx="2266495" cy="369332"/>
          </a:xfrm>
          <a:prstGeom prst="rect">
            <a:avLst/>
          </a:prstGeom>
          <a:noFill/>
        </p:spPr>
        <p:txBody>
          <a:bodyPr wrap="square" rtlCol="0">
            <a:spAutoFit/>
          </a:bodyPr>
          <a:lstStyle/>
          <a:p>
            <a:r>
              <a:rPr lang="en-US" b="1" dirty="0" smtClean="0">
                <a:solidFill>
                  <a:srgbClr val="FF0000"/>
                </a:solidFill>
                <a:latin typeface="Courier New" pitchFamily="49" charset="0"/>
                <a:cs typeface="Courier New" pitchFamily="49" charset="0"/>
              </a:rPr>
              <a:t>command prompt</a:t>
            </a:r>
            <a:endParaRPr lang="en-US" b="1" dirty="0">
              <a:solidFill>
                <a:srgbClr val="FF0000"/>
              </a:solidFill>
              <a:latin typeface="Courier New" pitchFamily="49" charset="0"/>
              <a:cs typeface="Courier New" pitchFamily="49" charset="0"/>
            </a:endParaRPr>
          </a:p>
        </p:txBody>
      </p:sp>
      <p:cxnSp>
        <p:nvCxnSpPr>
          <p:cNvPr id="13" name="Straight Arrow Connector 12"/>
          <p:cNvCxnSpPr/>
          <p:nvPr/>
        </p:nvCxnSpPr>
        <p:spPr>
          <a:xfrm flipV="1">
            <a:off x="1814807" y="3978689"/>
            <a:ext cx="360040" cy="3938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333029" y="6099686"/>
            <a:ext cx="1976823" cy="369332"/>
          </a:xfrm>
          <a:prstGeom prst="rect">
            <a:avLst/>
          </a:prstGeom>
          <a:noFill/>
        </p:spPr>
        <p:txBody>
          <a:bodyPr wrap="none" rtlCol="0">
            <a:spAutoFit/>
          </a:bodyPr>
          <a:lstStyle/>
          <a:p>
            <a:r>
              <a:rPr lang="en-US" b="1" smtClean="0">
                <a:latin typeface="Courier New" pitchFamily="49" charset="0"/>
                <a:cs typeface="Courier New" pitchFamily="49" charset="0"/>
              </a:rPr>
              <a:t>Arguments (4)</a:t>
            </a:r>
            <a:endParaRPr lang="en-US" b="1">
              <a:latin typeface="Courier New" pitchFamily="49" charset="0"/>
              <a:cs typeface="Courier New" pitchFamily="49" charset="0"/>
            </a:endParaRPr>
          </a:p>
        </p:txBody>
      </p:sp>
      <p:cxnSp>
        <p:nvCxnSpPr>
          <p:cNvPr id="24" name="Straight Arrow Connector 23"/>
          <p:cNvCxnSpPr/>
          <p:nvPr/>
        </p:nvCxnSpPr>
        <p:spPr>
          <a:xfrm flipV="1">
            <a:off x="6379471" y="5503952"/>
            <a:ext cx="0" cy="459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7119012" y="5518432"/>
            <a:ext cx="192220" cy="510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5610342" y="5503952"/>
            <a:ext cx="268492" cy="4595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4855701" y="5503951"/>
            <a:ext cx="334502" cy="5415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446346" y="6101641"/>
            <a:ext cx="1149674" cy="369332"/>
          </a:xfrm>
          <a:prstGeom prst="rect">
            <a:avLst/>
          </a:prstGeom>
          <a:noFill/>
        </p:spPr>
        <p:txBody>
          <a:bodyPr wrap="none" rtlCol="0">
            <a:spAutoFit/>
          </a:bodyPr>
          <a:lstStyle/>
          <a:p>
            <a:r>
              <a:rPr lang="en-US" b="1" dirty="0" smtClean="0">
                <a:solidFill>
                  <a:srgbClr val="008000"/>
                </a:solidFill>
                <a:latin typeface="Courier New" pitchFamily="49" charset="0"/>
                <a:cs typeface="Courier New" pitchFamily="49" charset="0"/>
              </a:rPr>
              <a:t>command</a:t>
            </a:r>
            <a:endParaRPr lang="en-US" b="1" dirty="0">
              <a:solidFill>
                <a:srgbClr val="008000"/>
              </a:solidFill>
              <a:latin typeface="Courier New" pitchFamily="49" charset="0"/>
              <a:cs typeface="Courier New" pitchFamily="49" charset="0"/>
            </a:endParaRPr>
          </a:p>
        </p:txBody>
      </p:sp>
      <p:cxnSp>
        <p:nvCxnSpPr>
          <p:cNvPr id="32" name="Straight Arrow Connector 31"/>
          <p:cNvCxnSpPr/>
          <p:nvPr/>
        </p:nvCxnSpPr>
        <p:spPr>
          <a:xfrm flipV="1">
            <a:off x="4065395" y="5598830"/>
            <a:ext cx="50766" cy="462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17</a:t>
            </a:fld>
            <a:endParaRPr lang="en-AU" dirty="0"/>
          </a:p>
        </p:txBody>
      </p:sp>
      <p:sp>
        <p:nvSpPr>
          <p:cNvPr id="20" name="TextBox 19"/>
          <p:cNvSpPr txBox="1"/>
          <p:nvPr/>
        </p:nvSpPr>
        <p:spPr>
          <a:xfrm>
            <a:off x="516839" y="6099686"/>
            <a:ext cx="1317148" cy="369332"/>
          </a:xfrm>
          <a:prstGeom prst="rect">
            <a:avLst/>
          </a:prstGeom>
          <a:noFill/>
        </p:spPr>
        <p:txBody>
          <a:bodyPr wrap="square" rtlCol="0">
            <a:spAutoFit/>
          </a:bodyPr>
          <a:lstStyle/>
          <a:p>
            <a:r>
              <a:rPr lang="en-US" b="1" smtClean="0">
                <a:solidFill>
                  <a:srgbClr val="FF0000"/>
                </a:solidFill>
                <a:latin typeface="Courier New" pitchFamily="49" charset="0"/>
                <a:cs typeface="Courier New" pitchFamily="49" charset="0"/>
              </a:rPr>
              <a:t>username</a:t>
            </a:r>
            <a:endParaRPr lang="en-US" b="1" dirty="0">
              <a:solidFill>
                <a:srgbClr val="FF0000"/>
              </a:solidFill>
              <a:latin typeface="Courier New" pitchFamily="49" charset="0"/>
              <a:cs typeface="Courier New" pitchFamily="49" charset="0"/>
            </a:endParaRPr>
          </a:p>
        </p:txBody>
      </p:sp>
      <p:sp>
        <p:nvSpPr>
          <p:cNvPr id="21" name="TextBox 20"/>
          <p:cNvSpPr txBox="1"/>
          <p:nvPr/>
        </p:nvSpPr>
        <p:spPr>
          <a:xfrm>
            <a:off x="2073010" y="6099686"/>
            <a:ext cx="1624209" cy="584775"/>
          </a:xfrm>
          <a:prstGeom prst="rect">
            <a:avLst/>
          </a:prstGeom>
          <a:noFill/>
        </p:spPr>
        <p:txBody>
          <a:bodyPr wrap="square" rtlCol="0">
            <a:spAutoFit/>
          </a:bodyPr>
          <a:lstStyle/>
          <a:p>
            <a:r>
              <a:rPr lang="en-US" b="1" dirty="0" smtClean="0">
                <a:solidFill>
                  <a:srgbClr val="FF0000"/>
                </a:solidFill>
                <a:latin typeface="Courier New" pitchFamily="49" charset="0"/>
                <a:cs typeface="Courier New" pitchFamily="49" charset="0"/>
              </a:rPr>
              <a:t>Machine</a:t>
            </a:r>
            <a:br>
              <a:rPr lang="en-US" b="1" dirty="0" smtClean="0">
                <a:solidFill>
                  <a:srgbClr val="FF0000"/>
                </a:solidFill>
                <a:latin typeface="Courier New" pitchFamily="49" charset="0"/>
                <a:cs typeface="Courier New" pitchFamily="49" charset="0"/>
              </a:rPr>
            </a:br>
            <a:r>
              <a:rPr lang="en-US" sz="1400" b="1" dirty="0" smtClean="0">
                <a:solidFill>
                  <a:srgbClr val="FF0000"/>
                </a:solidFill>
                <a:latin typeface="Courier New" pitchFamily="49" charset="0"/>
                <a:cs typeface="Courier New" pitchFamily="49" charset="0"/>
              </a:rPr>
              <a:t>(login node)</a:t>
            </a:r>
            <a:endParaRPr lang="en-US" sz="1400" b="1" dirty="0">
              <a:solidFill>
                <a:srgbClr val="FF0000"/>
              </a:solidFill>
              <a:latin typeface="Courier New" pitchFamily="49" charset="0"/>
              <a:cs typeface="Courier New" pitchFamily="49" charset="0"/>
            </a:endParaRPr>
          </a:p>
        </p:txBody>
      </p:sp>
      <p:cxnSp>
        <p:nvCxnSpPr>
          <p:cNvPr id="22" name="Straight Arrow Connector 21"/>
          <p:cNvCxnSpPr/>
          <p:nvPr/>
        </p:nvCxnSpPr>
        <p:spPr>
          <a:xfrm flipV="1">
            <a:off x="1359104" y="5518432"/>
            <a:ext cx="414875" cy="5812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2631509" y="5518432"/>
            <a:ext cx="100076" cy="514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Commands and Shells</a:t>
            </a:r>
            <a:endParaRPr lang="en-AU"/>
          </a:p>
        </p:txBody>
      </p:sp>
      <p:sp>
        <p:nvSpPr>
          <p:cNvPr id="3" name="Content Placeholder 2"/>
          <p:cNvSpPr>
            <a:spLocks noGrp="1"/>
          </p:cNvSpPr>
          <p:nvPr>
            <p:ph idx="1"/>
          </p:nvPr>
        </p:nvSpPr>
        <p:spPr/>
        <p:txBody>
          <a:bodyPr/>
          <a:lstStyle/>
          <a:p>
            <a:r>
              <a:rPr lang="en-AU" smtClean="0"/>
              <a:t>Commands allow users to interact with the operating system via the </a:t>
            </a:r>
            <a:r>
              <a:rPr lang="en-AU" i="1" smtClean="0"/>
              <a:t>shell</a:t>
            </a:r>
            <a:r>
              <a:rPr lang="en-AU" smtClean="0"/>
              <a:t> </a:t>
            </a:r>
          </a:p>
          <a:p>
            <a:r>
              <a:rPr lang="en-AU" smtClean="0"/>
              <a:t>Two-way </a:t>
            </a:r>
            <a:r>
              <a:rPr lang="en-AU"/>
              <a:t>communication is possible between the </a:t>
            </a:r>
            <a:r>
              <a:rPr lang="en-AU" i="1"/>
              <a:t>shell</a:t>
            </a:r>
            <a:r>
              <a:rPr lang="en-AU"/>
              <a:t> and </a:t>
            </a:r>
            <a:r>
              <a:rPr lang="en-AU" smtClean="0"/>
              <a:t>commands</a:t>
            </a:r>
          </a:p>
          <a:p>
            <a:pPr lvl="1"/>
            <a:r>
              <a:rPr lang="en-AU" smtClean="0"/>
              <a:t>e.g. the </a:t>
            </a:r>
            <a:r>
              <a:rPr lang="en-AU" b="1" smtClean="0">
                <a:latin typeface="Courier New" pitchFamily="49" charset="0"/>
                <a:cs typeface="Courier New" pitchFamily="49" charset="0"/>
              </a:rPr>
              <a:t>ls</a:t>
            </a:r>
            <a:r>
              <a:rPr lang="en-AU" smtClean="0"/>
              <a:t> command will return a list of files in a directory</a:t>
            </a:r>
            <a:endParaRPr lang="en-US"/>
          </a:p>
          <a:p>
            <a:pPr lvl="1"/>
            <a:endParaRPr lang="en-US" smtClean="0"/>
          </a:p>
          <a:p>
            <a:pPr lvl="1"/>
            <a:endParaRPr lang="en-US"/>
          </a:p>
          <a:p>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18</a:t>
            </a:fld>
            <a:endParaRPr lang="en-AU" dirty="0"/>
          </a:p>
        </p:txBody>
      </p:sp>
    </p:spTree>
    <p:extLst>
      <p:ext uri="{BB962C8B-B14F-4D97-AF65-F5344CB8AC3E}">
        <p14:creationId xmlns:p14="http://schemas.microsoft.com/office/powerpoint/2010/main" val="182198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 y="228600"/>
            <a:ext cx="6083300" cy="4305300"/>
          </a:xfrm>
          <a:prstGeom prst="rect">
            <a:avLst/>
          </a:prstGeom>
        </p:spPr>
      </p:pic>
      <p:pic>
        <p:nvPicPr>
          <p:cNvPr id="5" name="Picture 4"/>
          <p:cNvPicPr>
            <a:picLocks noChangeAspect="1"/>
          </p:cNvPicPr>
          <p:nvPr/>
        </p:nvPicPr>
        <p:blipFill>
          <a:blip r:embed="rId4"/>
          <a:stretch>
            <a:fillRect/>
          </a:stretch>
        </p:blipFill>
        <p:spPr>
          <a:xfrm>
            <a:off x="5600700" y="1066800"/>
            <a:ext cx="3543300" cy="5448300"/>
          </a:xfrm>
          <a:prstGeom prst="rect">
            <a:avLst/>
          </a:prstGeom>
        </p:spPr>
      </p:pic>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19</a:t>
            </a:fld>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Day 1 – Shell Primer</a:t>
            </a:r>
            <a:endParaRPr lang="en-US"/>
          </a:p>
        </p:txBody>
      </p:sp>
      <p:sp>
        <p:nvSpPr>
          <p:cNvPr id="3" name="Content Placeholder 2"/>
          <p:cNvSpPr>
            <a:spLocks noGrp="1"/>
          </p:cNvSpPr>
          <p:nvPr>
            <p:ph idx="1"/>
          </p:nvPr>
        </p:nvSpPr>
        <p:spPr/>
        <p:txBody>
          <a:bodyPr/>
          <a:lstStyle/>
          <a:p>
            <a:pPr>
              <a:buNone/>
            </a:pPr>
            <a:r>
              <a:rPr lang="en-US" sz="2800" dirty="0" smtClean="0"/>
              <a:t>9:45 					Welcome</a:t>
            </a:r>
          </a:p>
          <a:p>
            <a:pPr>
              <a:buNone/>
            </a:pPr>
            <a:r>
              <a:rPr lang="en-US" sz="2800" dirty="0" smtClean="0"/>
              <a:t>10:00 – 11:15		Session 1 (Intro &amp; Unit 1)</a:t>
            </a:r>
          </a:p>
          <a:p>
            <a:pPr>
              <a:buNone/>
            </a:pPr>
            <a:r>
              <a:rPr lang="en-US" sz="2800" dirty="0" smtClean="0">
                <a:solidFill>
                  <a:schemeClr val="bg1">
                    <a:lumMod val="75000"/>
                  </a:schemeClr>
                </a:solidFill>
              </a:rPr>
              <a:t>11:15 – 11:30		Short break</a:t>
            </a:r>
          </a:p>
          <a:p>
            <a:pPr>
              <a:buNone/>
            </a:pPr>
            <a:r>
              <a:rPr lang="en-US" sz="2800" dirty="0" smtClean="0"/>
              <a:t>11:30 – 12:30		Session 2 (Unit 2+3)</a:t>
            </a:r>
          </a:p>
          <a:p>
            <a:pPr>
              <a:buNone/>
            </a:pPr>
            <a:r>
              <a:rPr lang="en-US" sz="2800" dirty="0" smtClean="0">
                <a:solidFill>
                  <a:schemeClr val="bg1">
                    <a:lumMod val="75000"/>
                  </a:schemeClr>
                </a:solidFill>
              </a:rPr>
              <a:t>12:30 – 1:30		Lunch</a:t>
            </a:r>
          </a:p>
          <a:p>
            <a:pPr>
              <a:buNone/>
            </a:pPr>
            <a:r>
              <a:rPr lang="en-US" sz="2800" dirty="0"/>
              <a:t>13:30– </a:t>
            </a:r>
            <a:r>
              <a:rPr lang="en-US" sz="2800" dirty="0" smtClean="0"/>
              <a:t>14:45		Session </a:t>
            </a:r>
            <a:r>
              <a:rPr lang="en-US" sz="2800" dirty="0"/>
              <a:t>3 (Unit </a:t>
            </a:r>
            <a:r>
              <a:rPr lang="en-US" sz="2800" dirty="0" smtClean="0"/>
              <a:t>4)</a:t>
            </a:r>
          </a:p>
          <a:p>
            <a:pPr>
              <a:buNone/>
            </a:pPr>
            <a:r>
              <a:rPr lang="en-US" sz="2800" dirty="0" smtClean="0">
                <a:solidFill>
                  <a:schemeClr val="bg1">
                    <a:lumMod val="75000"/>
                  </a:schemeClr>
                </a:solidFill>
              </a:rPr>
              <a:t>14:45 – 15:00		Short Break</a:t>
            </a:r>
          </a:p>
          <a:p>
            <a:pPr>
              <a:buNone/>
            </a:pPr>
            <a:r>
              <a:rPr lang="en-US" sz="2800" dirty="0" smtClean="0"/>
              <a:t>15:00 – 16:15		Session </a:t>
            </a:r>
            <a:r>
              <a:rPr lang="en-US" sz="2800" dirty="0"/>
              <a:t>4 (Unit </a:t>
            </a:r>
            <a:r>
              <a:rPr lang="en-US" sz="2800" dirty="0" smtClean="0"/>
              <a:t>5)</a:t>
            </a:r>
            <a:endParaRPr lang="en-US" sz="2800" dirty="0"/>
          </a:p>
          <a:p>
            <a:pPr>
              <a:buNone/>
            </a:pPr>
            <a:endParaRPr lang="en-US" sz="2800"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a:t>
            </a:fld>
            <a:endParaRPr lang="en-AU" dirty="0"/>
          </a:p>
        </p:txBody>
      </p:sp>
    </p:spTree>
    <p:extLst>
      <p:ext uri="{BB962C8B-B14F-4D97-AF65-F5344CB8AC3E}">
        <p14:creationId xmlns:p14="http://schemas.microsoft.com/office/powerpoint/2010/main" val="714961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1(a)</a:t>
            </a:r>
            <a:br>
              <a:rPr lang="en-US" smtClean="0"/>
            </a:br>
            <a:r>
              <a:rPr lang="en-US" sz="3200" smtClean="0">
                <a:solidFill>
                  <a:schemeClr val="tx1"/>
                </a:solidFill>
              </a:rPr>
              <a:t>Running Commands</a:t>
            </a:r>
            <a:endParaRPr lang="en-US" sz="3200">
              <a:solidFill>
                <a:schemeClr val="tx1"/>
              </a:solidFill>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20</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01722842"/>
              </p:ext>
            </p:extLst>
          </p:nvPr>
        </p:nvGraphicFramePr>
        <p:xfrm>
          <a:off x="381000" y="1783080"/>
          <a:ext cx="8458200" cy="3235960"/>
        </p:xfrm>
        <a:graphic>
          <a:graphicData uri="http://schemas.openxmlformats.org/drawingml/2006/table">
            <a:tbl>
              <a:tblPr firstRow="1" bandRow="1">
                <a:tableStyleId>{5C22544A-7EE6-4342-B048-85BDC9FD1C3A}</a:tableStyleId>
              </a:tblPr>
              <a:tblGrid>
                <a:gridCol w="1886744"/>
                <a:gridCol w="6571456"/>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err="1" smtClean="0">
                          <a:latin typeface="Courier New" pitchFamily="49" charset="0"/>
                          <a:cs typeface="Courier New" pitchFamily="49" charset="0"/>
                        </a:rPr>
                        <a:t>ls</a:t>
                      </a:r>
                      <a:endParaRPr lang="en-US" b="1" i="1" dirty="0">
                        <a:latin typeface="Courier New" pitchFamily="49" charset="0"/>
                        <a:cs typeface="Courier New" pitchFamily="49" charset="0"/>
                      </a:endParaRPr>
                    </a:p>
                  </a:txBody>
                  <a:tcPr/>
                </a:tc>
                <a:tc>
                  <a:txBody>
                    <a:bodyPr/>
                    <a:lstStyle/>
                    <a:p>
                      <a:r>
                        <a:rPr lang="en-US" sz="1800" b="0" i="1" dirty="0" smtClean="0">
                          <a:latin typeface="+mj-lt"/>
                          <a:cs typeface="Courier New"/>
                        </a:rPr>
                        <a:t>Shows a directory listing</a:t>
                      </a:r>
                      <a:endParaRPr lang="en-US" sz="1800" b="0" i="1" dirty="0">
                        <a:latin typeface="+mj-lt"/>
                        <a:cs typeface="Courier New"/>
                      </a:endParaRPr>
                    </a:p>
                  </a:txBody>
                  <a:tcPr/>
                </a:tc>
              </a:tr>
              <a:tr h="370840">
                <a:tc>
                  <a:txBody>
                    <a:bodyPr/>
                    <a:lstStyle/>
                    <a:p>
                      <a:r>
                        <a:rPr lang="en-US" sz="1800" b="1" dirty="0" smtClean="0">
                          <a:latin typeface="Courier New" pitchFamily="49" charset="0"/>
                          <a:cs typeface="Courier New" pitchFamily="49" charset="0"/>
                        </a:rPr>
                        <a:t>w</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who is logged on to the system and what they are doing</a:t>
                      </a:r>
                    </a:p>
                  </a:txBody>
                  <a:tcPr marL="68580" marR="68580" marT="0" marB="0"/>
                </a:tc>
              </a:tr>
              <a:tr h="370840">
                <a:tc>
                  <a:txBody>
                    <a:bodyPr/>
                    <a:lstStyle/>
                    <a:p>
                      <a:r>
                        <a:rPr lang="en-AU" sz="1800" b="1" kern="1200" dirty="0" smtClean="0">
                          <a:solidFill>
                            <a:schemeClr val="dk1"/>
                          </a:solidFill>
                          <a:effectLst/>
                          <a:latin typeface="Courier New" pitchFamily="49" charset="0"/>
                          <a:ea typeface="+mn-ea"/>
                          <a:cs typeface="Courier New" pitchFamily="49" charset="0"/>
                        </a:rPr>
                        <a:t>w </a:t>
                      </a:r>
                      <a:r>
                        <a:rPr lang="en-AU" sz="1800" b="1" kern="1200" dirty="0" smtClean="0">
                          <a:solidFill>
                            <a:schemeClr val="dk1"/>
                          </a:solidFill>
                          <a:effectLst/>
                          <a:latin typeface="Courier New" pitchFamily="49" charset="0"/>
                          <a:ea typeface="+mn-ea"/>
                          <a:cs typeface="Courier New" pitchFamily="49" charset="0"/>
                        </a:rPr>
                        <a:t>iaa444</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login, idle time, and what user </a:t>
                      </a:r>
                      <a:r>
                        <a:rPr lang="en-AU" sz="1800" b="0" dirty="0" smtClean="0">
                          <a:effectLst/>
                          <a:latin typeface="+mj-lt"/>
                          <a:ea typeface="Calibri"/>
                        </a:rPr>
                        <a:t>iaa444 </a:t>
                      </a:r>
                      <a:r>
                        <a:rPr lang="en-AU" sz="1800" b="0" dirty="0">
                          <a:effectLst/>
                          <a:latin typeface="+mj-lt"/>
                          <a:ea typeface="Calibri"/>
                        </a:rPr>
                        <a:t>is doing </a:t>
                      </a:r>
                    </a:p>
                  </a:txBody>
                  <a:tcPr marL="68580" marR="68580" marT="0" marB="0"/>
                </a:tc>
              </a:tr>
              <a:tr h="370840">
                <a:tc>
                  <a:txBody>
                    <a:bodyPr/>
                    <a:lstStyle/>
                    <a:p>
                      <a:r>
                        <a:rPr lang="en-US" b="1" dirty="0" smtClean="0">
                          <a:latin typeface="Courier New" pitchFamily="49" charset="0"/>
                          <a:cs typeface="Courier New" pitchFamily="49" charset="0"/>
                        </a:rPr>
                        <a:t>finger</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Shows login, username &amp; login details of users on the system</a:t>
                      </a:r>
                    </a:p>
                  </a:txBody>
                  <a:tcPr marL="68580" marR="68580" marT="0" marB="0"/>
                </a:tc>
              </a:tr>
              <a:tr h="370840">
                <a:tc>
                  <a:txBody>
                    <a:bodyPr/>
                    <a:lstStyle/>
                    <a:p>
                      <a:r>
                        <a:rPr lang="en-AU" sz="1800" b="1" kern="1200" dirty="0" smtClean="0">
                          <a:solidFill>
                            <a:schemeClr val="dk1"/>
                          </a:solidFill>
                          <a:effectLst/>
                          <a:latin typeface="Courier New" pitchFamily="49" charset="0"/>
                          <a:ea typeface="+mn-ea"/>
                          <a:cs typeface="Courier New" pitchFamily="49" charset="0"/>
                        </a:rPr>
                        <a:t>finger </a:t>
                      </a:r>
                      <a:r>
                        <a:rPr lang="en-AU" sz="1800" b="1" kern="1200" dirty="0" smtClean="0">
                          <a:solidFill>
                            <a:schemeClr val="dk1"/>
                          </a:solidFill>
                          <a:effectLst/>
                          <a:latin typeface="Courier New" pitchFamily="49" charset="0"/>
                          <a:ea typeface="+mn-ea"/>
                          <a:cs typeface="Courier New" pitchFamily="49" charset="0"/>
                        </a:rPr>
                        <a:t>iaa444</a:t>
                      </a:r>
                      <a:endParaRPr lang="en-US" b="1" dirty="0">
                        <a:latin typeface="Courier New" pitchFamily="49" charset="0"/>
                        <a:cs typeface="Courier New" pitchFamily="49" charset="0"/>
                      </a:endParaRPr>
                    </a:p>
                  </a:txBody>
                  <a:tcPr/>
                </a:tc>
                <a:tc>
                  <a:txBody>
                    <a:bodyPr/>
                    <a:lstStyle/>
                    <a:p>
                      <a:r>
                        <a:rPr lang="en-AU" sz="1800" b="0" kern="1200" dirty="0" smtClean="0">
                          <a:solidFill>
                            <a:schemeClr val="dk1"/>
                          </a:solidFill>
                          <a:effectLst/>
                          <a:latin typeface="+mj-lt"/>
                          <a:ea typeface="+mn-ea"/>
                          <a:cs typeface="+mn-cs"/>
                        </a:rPr>
                        <a:t>Shows user </a:t>
                      </a:r>
                      <a:r>
                        <a:rPr lang="en-AU" sz="1800" b="0" kern="1200" dirty="0" smtClean="0">
                          <a:solidFill>
                            <a:schemeClr val="dk1"/>
                          </a:solidFill>
                          <a:effectLst/>
                          <a:latin typeface="+mj-lt"/>
                          <a:ea typeface="+mn-ea"/>
                          <a:cs typeface="+mn-cs"/>
                        </a:rPr>
                        <a:t>iaa444’s </a:t>
                      </a:r>
                      <a:r>
                        <a:rPr lang="en-AU" sz="1800" b="0" kern="1200" dirty="0" smtClean="0">
                          <a:solidFill>
                            <a:schemeClr val="dk1"/>
                          </a:solidFill>
                          <a:effectLst/>
                          <a:latin typeface="+mj-lt"/>
                          <a:ea typeface="+mn-ea"/>
                          <a:cs typeface="+mn-cs"/>
                        </a:rPr>
                        <a:t>login details including name, idle time, login time as well as some of their environment settings</a:t>
                      </a:r>
                      <a:endParaRPr lang="en-US" sz="1800" b="0" dirty="0">
                        <a:latin typeface="+mj-lt"/>
                      </a:endParaRPr>
                    </a:p>
                  </a:txBody>
                  <a:tcPr/>
                </a:tc>
              </a:tr>
              <a:tr h="370840">
                <a:tc>
                  <a:txBody>
                    <a:bodyPr/>
                    <a:lstStyle/>
                    <a:p>
                      <a:r>
                        <a:rPr lang="en-US" b="1" dirty="0" smtClean="0">
                          <a:latin typeface="Courier New" pitchFamily="49" charset="0"/>
                          <a:cs typeface="Courier New" pitchFamily="49" charset="0"/>
                        </a:rPr>
                        <a:t>date</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Prints the system time and date</a:t>
                      </a:r>
                    </a:p>
                  </a:txBody>
                  <a:tcPr marL="68580" marR="68580" marT="0" marB="0"/>
                </a:tc>
              </a:tr>
              <a:tr h="370840">
                <a:tc>
                  <a:txBody>
                    <a:bodyPr/>
                    <a:lstStyle/>
                    <a:p>
                      <a:r>
                        <a:rPr lang="en-US" b="1" dirty="0" smtClean="0">
                          <a:latin typeface="Courier New" pitchFamily="49" charset="0"/>
                          <a:cs typeface="Courier New" pitchFamily="49" charset="0"/>
                        </a:rPr>
                        <a:t>uptime</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mj-lt"/>
                          <a:ea typeface="Calibri"/>
                        </a:rPr>
                        <a:t>Tells you how long the system has been running</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Command Line </a:t>
            </a:r>
            <a:r>
              <a:rPr lang="en-AU" smtClean="0"/>
              <a:t>Options (Flags)</a:t>
            </a:r>
            <a:endParaRPr lang="en-AU"/>
          </a:p>
        </p:txBody>
      </p:sp>
      <p:sp>
        <p:nvSpPr>
          <p:cNvPr id="3" name="Content Placeholder 2"/>
          <p:cNvSpPr>
            <a:spLocks noGrp="1"/>
          </p:cNvSpPr>
          <p:nvPr>
            <p:ph idx="1"/>
          </p:nvPr>
        </p:nvSpPr>
        <p:spPr>
          <a:xfrm>
            <a:off x="457200" y="1340768"/>
            <a:ext cx="8229600" cy="5069160"/>
          </a:xfrm>
        </p:spPr>
        <p:txBody>
          <a:bodyPr/>
          <a:lstStyle/>
          <a:p>
            <a:r>
              <a:rPr lang="en-US" sz="2200" b="1" u="sng" smtClean="0"/>
              <a:t>Command Line Options / Flags</a:t>
            </a:r>
            <a:r>
              <a:rPr lang="en-US" sz="2200" smtClean="0"/>
              <a:t> modify the operation of the </a:t>
            </a:r>
            <a:r>
              <a:rPr lang="en-US" sz="2200"/>
              <a:t>command. </a:t>
            </a:r>
            <a:endParaRPr lang="en-US" sz="2200" smtClean="0"/>
          </a:p>
          <a:p>
            <a:pPr lvl="1"/>
            <a:r>
              <a:rPr lang="en-US" sz="1800" smtClean="0"/>
              <a:t>There </a:t>
            </a:r>
            <a:r>
              <a:rPr lang="en-US" sz="1800"/>
              <a:t>are two forms of </a:t>
            </a:r>
            <a:r>
              <a:rPr lang="en-US" sz="1800" smtClean="0"/>
              <a:t>flags – </a:t>
            </a:r>
            <a:r>
              <a:rPr lang="en-US" sz="1800" b="1"/>
              <a:t>Short Form &amp; Long </a:t>
            </a:r>
            <a:r>
              <a:rPr lang="en-US" sz="1800" b="1" smtClean="0"/>
              <a:t>Form. </a:t>
            </a:r>
          </a:p>
          <a:p>
            <a:pPr lvl="1"/>
            <a:r>
              <a:rPr lang="en-US" sz="1800" smtClean="0"/>
              <a:t>Flags are </a:t>
            </a:r>
            <a:r>
              <a:rPr lang="en-US" sz="1800"/>
              <a:t>case </a:t>
            </a:r>
            <a:r>
              <a:rPr lang="en-US" sz="1800" smtClean="0"/>
              <a:t>sensitive!</a:t>
            </a:r>
          </a:p>
          <a:p>
            <a:pPr lvl="2"/>
            <a:endParaRPr lang="en-US" sz="2200" smtClean="0"/>
          </a:p>
          <a:p>
            <a:r>
              <a:rPr lang="en-US" sz="2200" b="1" u="sng"/>
              <a:t>Short form options</a:t>
            </a:r>
            <a:r>
              <a:rPr lang="en-US" sz="2200" b="1"/>
              <a:t> </a:t>
            </a:r>
            <a:r>
              <a:rPr lang="en-US" sz="2200"/>
              <a:t>start with a single hyphen </a:t>
            </a:r>
            <a:r>
              <a:rPr lang="en-US" sz="2200" b="1"/>
              <a:t>“-”</a:t>
            </a:r>
          </a:p>
          <a:p>
            <a:pPr lvl="2"/>
            <a:r>
              <a:rPr lang="en-US" b="1" err="1">
                <a:solidFill>
                  <a:srgbClr val="008000"/>
                </a:solidFill>
                <a:latin typeface="Courier New"/>
                <a:cs typeface="Courier New"/>
              </a:rPr>
              <a:t>r</a:t>
            </a:r>
            <a:r>
              <a:rPr lang="en-US" b="1" err="1" smtClean="0">
                <a:solidFill>
                  <a:srgbClr val="008000"/>
                </a:solidFill>
                <a:latin typeface="Courier New"/>
                <a:cs typeface="Courier New"/>
              </a:rPr>
              <a:t>m</a:t>
            </a:r>
            <a:r>
              <a:rPr lang="en-US" b="1" smtClean="0">
                <a:solidFill>
                  <a:srgbClr val="008000"/>
                </a:solidFill>
                <a:latin typeface="Courier New"/>
                <a:cs typeface="Courier New"/>
              </a:rPr>
              <a:t> –f </a:t>
            </a:r>
            <a:r>
              <a:rPr lang="en-US" b="1">
                <a:latin typeface="Courier New"/>
                <a:cs typeface="Courier New"/>
              </a:rPr>
              <a:t>&lt;filename&gt;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 </a:t>
            </a:r>
            <a:r>
              <a:rPr lang="en-US">
                <a:latin typeface="Tahoma" pitchFamily="34" charset="0"/>
                <a:ea typeface="Tahoma" pitchFamily="34" charset="0"/>
                <a:cs typeface="Tahoma" pitchFamily="34" charset="0"/>
              </a:rPr>
              <a:t>force removal of file</a:t>
            </a:r>
            <a:endParaRPr lang="en-US" b="1">
              <a:solidFill>
                <a:srgbClr val="008000"/>
              </a:solidFill>
              <a:latin typeface="Courier New"/>
              <a:cs typeface="Courier New"/>
            </a:endParaRPr>
          </a:p>
          <a:p>
            <a:r>
              <a:rPr lang="en-US" sz="2200" b="1" u="sng" smtClean="0"/>
              <a:t>Long </a:t>
            </a:r>
            <a:r>
              <a:rPr lang="en-US" sz="2200" b="1" u="sng"/>
              <a:t>form Options</a:t>
            </a:r>
            <a:r>
              <a:rPr lang="en-US" sz="2200" b="1"/>
              <a:t> </a:t>
            </a:r>
            <a:r>
              <a:rPr lang="en-US" sz="2200"/>
              <a:t>start with a double hyphen </a:t>
            </a:r>
            <a:r>
              <a:rPr lang="en-US" sz="2200" b="1"/>
              <a:t>“--”</a:t>
            </a:r>
          </a:p>
          <a:p>
            <a:pPr lvl="2"/>
            <a:r>
              <a:rPr lang="en-US" b="1" err="1" smtClean="0">
                <a:solidFill>
                  <a:srgbClr val="008000"/>
                </a:solidFill>
                <a:latin typeface="Courier New"/>
                <a:cs typeface="Courier New"/>
              </a:rPr>
              <a:t>rm</a:t>
            </a:r>
            <a:r>
              <a:rPr lang="en-US" b="1" smtClean="0">
                <a:solidFill>
                  <a:srgbClr val="008000"/>
                </a:solidFill>
                <a:latin typeface="Courier New"/>
                <a:cs typeface="Courier New"/>
              </a:rPr>
              <a:t> –-force </a:t>
            </a:r>
            <a:r>
              <a:rPr lang="en-US" b="1" smtClean="0">
                <a:latin typeface="Courier New"/>
                <a:cs typeface="Courier New"/>
              </a:rPr>
              <a:t>&lt;filename</a:t>
            </a:r>
            <a:r>
              <a:rPr lang="en-US" b="1">
                <a:latin typeface="Courier New"/>
                <a:cs typeface="Courier New"/>
              </a:rPr>
              <a:t>&gt;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a:t>
            </a:r>
            <a:r>
              <a:rPr lang="en-US">
                <a:latin typeface="Tahoma" pitchFamily="34" charset="0"/>
                <a:ea typeface="Tahoma" pitchFamily="34" charset="0"/>
                <a:cs typeface="Tahoma" pitchFamily="34" charset="0"/>
              </a:rPr>
              <a:t> </a:t>
            </a:r>
            <a:r>
              <a:rPr lang="en-US" smtClean="0">
                <a:latin typeface="Tahoma" pitchFamily="34" charset="0"/>
                <a:ea typeface="Tahoma" pitchFamily="34" charset="0"/>
                <a:cs typeface="Tahoma" pitchFamily="34" charset="0"/>
              </a:rPr>
              <a:t>force removal of file</a:t>
            </a:r>
          </a:p>
          <a:p>
            <a:pPr marL="457200" lvl="1" indent="0">
              <a:buNone/>
            </a:pPr>
            <a:endParaRPr lang="en-US" b="1" u="sng" smtClean="0"/>
          </a:p>
          <a:p>
            <a:pPr marL="457200" lvl="1" indent="0">
              <a:buNone/>
            </a:pPr>
            <a:r>
              <a:rPr lang="en-US" b="1" u="sng" smtClean="0"/>
              <a:t>Both commands do the exact same thing!</a:t>
            </a:r>
            <a:endParaRPr lang="en-US" b="1">
              <a:solidFill>
                <a:srgbClr val="008000"/>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21</a:t>
            </a:fld>
            <a:endParaRPr lang="en-AU" dirty="0"/>
          </a:p>
        </p:txBody>
      </p:sp>
    </p:spTree>
    <p:extLst>
      <p:ext uri="{BB962C8B-B14F-4D97-AF65-F5344CB8AC3E}">
        <p14:creationId xmlns:p14="http://schemas.microsoft.com/office/powerpoint/2010/main" val="289643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Sample Command &amp; Flags</a:t>
            </a:r>
            <a:endParaRPr lang="en-US"/>
          </a:p>
        </p:txBody>
      </p:sp>
      <p:sp>
        <p:nvSpPr>
          <p:cNvPr id="3" name="Content Placeholder 2"/>
          <p:cNvSpPr>
            <a:spLocks noGrp="1"/>
          </p:cNvSpPr>
          <p:nvPr>
            <p:ph idx="1"/>
          </p:nvPr>
        </p:nvSpPr>
        <p:spPr/>
        <p:txBody>
          <a:bodyPr>
            <a:normAutofit/>
          </a:bodyPr>
          <a:lstStyle/>
          <a:p>
            <a:pPr lvl="1"/>
            <a:r>
              <a:rPr lang="en-US" sz="2700" b="1" smtClean="0">
                <a:solidFill>
                  <a:srgbClr val="008000"/>
                </a:solidFill>
                <a:latin typeface="Courier New"/>
                <a:cs typeface="Courier New"/>
              </a:rPr>
              <a:t>ls </a:t>
            </a:r>
            <a:r>
              <a:rPr lang="en-US" sz="2700" b="1" smtClean="0">
                <a:solidFill>
                  <a:schemeClr val="tx2">
                    <a:lumMod val="60000"/>
                    <a:lumOff val="40000"/>
                  </a:schemeClr>
                </a:solidFill>
                <a:latin typeface="Courier New"/>
                <a:cs typeface="Courier New"/>
              </a:rPr>
              <a:t>–a</a:t>
            </a:r>
          </a:p>
          <a:p>
            <a:pPr lvl="2"/>
            <a:r>
              <a:rPr lang="en-US" sz="2700" b="1" smtClean="0">
                <a:solidFill>
                  <a:schemeClr val="tx2">
                    <a:lumMod val="60000"/>
                    <a:lumOff val="40000"/>
                  </a:schemeClr>
                </a:solidFill>
                <a:latin typeface="Courier New"/>
                <a:cs typeface="Courier New"/>
              </a:rPr>
              <a:t>short form flag	“-a” </a:t>
            </a:r>
          </a:p>
          <a:p>
            <a:pPr lvl="2"/>
            <a:r>
              <a:rPr lang="en-US" sz="2700">
                <a:latin typeface="Tahoma" pitchFamily="34" charset="0"/>
                <a:ea typeface="Tahoma" pitchFamily="34" charset="0"/>
                <a:cs typeface="Tahoma" pitchFamily="34" charset="0"/>
              </a:rPr>
              <a:t>Shows all files incl. files starting with  .</a:t>
            </a:r>
          </a:p>
          <a:p>
            <a:pPr marL="457200" lvl="1" indent="0">
              <a:buNone/>
            </a:pPr>
            <a:endParaRPr lang="en-US" sz="2700" b="1" smtClean="0">
              <a:solidFill>
                <a:srgbClr val="008000"/>
              </a:solidFill>
              <a:latin typeface="Courier New"/>
              <a:cs typeface="Courier New"/>
            </a:endParaRPr>
          </a:p>
          <a:p>
            <a:pPr lvl="1"/>
            <a:r>
              <a:rPr lang="en-US" sz="2700" b="1" smtClean="0">
                <a:solidFill>
                  <a:srgbClr val="008000"/>
                </a:solidFill>
                <a:latin typeface="Courier New"/>
                <a:cs typeface="Courier New"/>
              </a:rPr>
              <a:t>	ls </a:t>
            </a:r>
            <a:r>
              <a:rPr lang="en-US" sz="2700" b="1" smtClean="0">
                <a:solidFill>
                  <a:schemeClr val="tx2">
                    <a:lumMod val="60000"/>
                    <a:lumOff val="40000"/>
                  </a:schemeClr>
                </a:solidFill>
                <a:latin typeface="Courier New"/>
                <a:cs typeface="Courier New"/>
              </a:rPr>
              <a:t>–-all</a:t>
            </a:r>
            <a:endParaRPr lang="en-US" sz="2700" smtClean="0">
              <a:latin typeface="Tahoma" pitchFamily="34" charset="0"/>
              <a:ea typeface="Tahoma" pitchFamily="34" charset="0"/>
              <a:cs typeface="Tahoma" pitchFamily="34" charset="0"/>
            </a:endParaRPr>
          </a:p>
          <a:p>
            <a:pPr lvl="2"/>
            <a:r>
              <a:rPr lang="en-US" sz="2700" b="1" smtClean="0">
                <a:solidFill>
                  <a:schemeClr val="tx2">
                    <a:lumMod val="60000"/>
                    <a:lumOff val="40000"/>
                  </a:schemeClr>
                </a:solidFill>
                <a:latin typeface="Courier New"/>
                <a:cs typeface="Courier New"/>
              </a:rPr>
              <a:t>long form flag “--all” 	</a:t>
            </a:r>
            <a:endParaRPr lang="en-US" sz="2700" b="1" smtClean="0">
              <a:solidFill>
                <a:schemeClr val="tx2">
                  <a:lumMod val="60000"/>
                  <a:lumOff val="40000"/>
                </a:schemeClr>
              </a:solidFill>
              <a:latin typeface="Courier New"/>
              <a:cs typeface="Courier New"/>
              <a:sym typeface="Wingdings" pitchFamily="2" charset="2"/>
            </a:endParaRPr>
          </a:p>
          <a:p>
            <a:pPr lvl="2"/>
            <a:r>
              <a:rPr lang="en-US" sz="2700" smtClean="0">
                <a:latin typeface="Tahoma" pitchFamily="34" charset="0"/>
                <a:ea typeface="Tahoma" pitchFamily="34" charset="0"/>
                <a:cs typeface="Tahoma" pitchFamily="34" charset="0"/>
              </a:rPr>
              <a:t>Shows all </a:t>
            </a:r>
            <a:r>
              <a:rPr lang="en-US" sz="2700">
                <a:latin typeface="Tahoma" pitchFamily="34" charset="0"/>
                <a:ea typeface="Tahoma" pitchFamily="34" charset="0"/>
                <a:cs typeface="Tahoma" pitchFamily="34" charset="0"/>
              </a:rPr>
              <a:t>files incl. files starting with </a:t>
            </a:r>
            <a:r>
              <a:rPr lang="en-US" sz="2700" smtClean="0">
                <a:latin typeface="Tahoma" pitchFamily="34" charset="0"/>
                <a:ea typeface="Tahoma" pitchFamily="34" charset="0"/>
                <a:cs typeface="Tahoma" pitchFamily="34" charset="0"/>
              </a:rPr>
              <a:t> .</a:t>
            </a:r>
          </a:p>
          <a:p>
            <a:pPr lvl="1"/>
            <a:endParaRPr lang="en-US" sz="2700" smtClean="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22</a:t>
            </a:fld>
            <a:endParaRPr lang="en-AU" dirty="0"/>
          </a:p>
        </p:txBody>
      </p:sp>
    </p:spTree>
    <p:extLst>
      <p:ext uri="{BB962C8B-B14F-4D97-AF65-F5344CB8AC3E}">
        <p14:creationId xmlns:p14="http://schemas.microsoft.com/office/powerpoint/2010/main" val="1921061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More Commands </a:t>
            </a:r>
            <a:r>
              <a:rPr lang="en-US"/>
              <a:t>&amp; </a:t>
            </a:r>
            <a:r>
              <a:rPr lang="en-US" smtClean="0"/>
              <a:t>Flags</a:t>
            </a:r>
            <a:endParaRPr lang="en-US"/>
          </a:p>
        </p:txBody>
      </p:sp>
      <p:sp>
        <p:nvSpPr>
          <p:cNvPr id="3" name="Content Placeholder 2"/>
          <p:cNvSpPr>
            <a:spLocks noGrp="1"/>
          </p:cNvSpPr>
          <p:nvPr>
            <p:ph idx="1"/>
          </p:nvPr>
        </p:nvSpPr>
        <p:spPr/>
        <p:txBody>
          <a:bodyPr>
            <a:normAutofit/>
          </a:bodyPr>
          <a:lstStyle/>
          <a:p>
            <a:pPr lvl="1"/>
            <a:r>
              <a:rPr lang="en-US" sz="2700" b="1" smtClean="0">
                <a:solidFill>
                  <a:srgbClr val="008000"/>
                </a:solidFill>
                <a:latin typeface="Courier New"/>
                <a:cs typeface="Courier New"/>
              </a:rPr>
              <a:t>ls </a:t>
            </a:r>
            <a:r>
              <a:rPr lang="en-US" sz="2700" b="1" smtClean="0">
                <a:solidFill>
                  <a:schemeClr val="tx2">
                    <a:lumMod val="60000"/>
                    <a:lumOff val="40000"/>
                  </a:schemeClr>
                </a:solidFill>
                <a:latin typeface="Courier New"/>
                <a:cs typeface="Courier New"/>
              </a:rPr>
              <a:t>–l</a:t>
            </a:r>
          </a:p>
          <a:p>
            <a:pPr lvl="2"/>
            <a:r>
              <a:rPr lang="en-US" sz="2700" b="1" smtClean="0">
                <a:solidFill>
                  <a:schemeClr val="tx2">
                    <a:lumMod val="60000"/>
                    <a:lumOff val="40000"/>
                  </a:schemeClr>
                </a:solidFill>
                <a:latin typeface="Courier New"/>
                <a:cs typeface="Courier New"/>
              </a:rPr>
              <a:t>short form flag	“-l” </a:t>
            </a:r>
          </a:p>
          <a:p>
            <a:pPr lvl="2"/>
            <a:r>
              <a:rPr lang="en-US" sz="2700">
                <a:latin typeface="Tahoma" pitchFamily="34" charset="0"/>
                <a:ea typeface="Tahoma" pitchFamily="34" charset="0"/>
                <a:cs typeface="Tahoma" pitchFamily="34" charset="0"/>
              </a:rPr>
              <a:t>Shows </a:t>
            </a:r>
            <a:r>
              <a:rPr lang="en-US" sz="2700" smtClean="0">
                <a:latin typeface="Tahoma" pitchFamily="34" charset="0"/>
                <a:ea typeface="Tahoma" pitchFamily="34" charset="0"/>
                <a:cs typeface="Tahoma" pitchFamily="34" charset="0"/>
              </a:rPr>
              <a:t>the long format listing for all files in the directory</a:t>
            </a:r>
            <a:endParaRPr lang="en-US" sz="2700">
              <a:latin typeface="Tahoma" pitchFamily="34" charset="0"/>
              <a:ea typeface="Tahoma" pitchFamily="34" charset="0"/>
              <a:cs typeface="Tahoma" pitchFamily="34" charset="0"/>
            </a:endParaRPr>
          </a:p>
          <a:p>
            <a:pPr marL="457200" lvl="1" indent="0" algn="ctr">
              <a:buNone/>
            </a:pPr>
            <a:endParaRPr lang="en-US" sz="2700" b="1">
              <a:solidFill>
                <a:srgbClr val="008000"/>
              </a:solidFill>
              <a:latin typeface="Courier New"/>
              <a:cs typeface="Courier New"/>
            </a:endParaRPr>
          </a:p>
          <a:p>
            <a:pPr marL="457200" lvl="1" indent="0">
              <a:buNone/>
            </a:pPr>
            <a:endParaRPr lang="en-US" sz="2700" smtClean="0">
              <a:latin typeface="Tahoma" pitchFamily="34" charset="0"/>
              <a:ea typeface="Tahoma" pitchFamily="34" charset="0"/>
              <a:cs typeface="Tahoma" pitchFamily="34" charset="0"/>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23</a:t>
            </a:fld>
            <a:endParaRPr lang="en-AU" dirty="0"/>
          </a:p>
        </p:txBody>
      </p:sp>
    </p:spTree>
    <p:extLst>
      <p:ext uri="{BB962C8B-B14F-4D97-AF65-F5344CB8AC3E}">
        <p14:creationId xmlns:p14="http://schemas.microsoft.com/office/powerpoint/2010/main" val="23818611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Combining Flags</a:t>
            </a:r>
            <a:endParaRPr lang="en-AU"/>
          </a:p>
        </p:txBody>
      </p:sp>
      <p:sp>
        <p:nvSpPr>
          <p:cNvPr id="3" name="Content Placeholder 2"/>
          <p:cNvSpPr>
            <a:spLocks noGrp="1"/>
          </p:cNvSpPr>
          <p:nvPr>
            <p:ph idx="1"/>
          </p:nvPr>
        </p:nvSpPr>
        <p:spPr/>
        <p:txBody>
          <a:bodyPr/>
          <a:lstStyle/>
          <a:p>
            <a:r>
              <a:rPr lang="en-US" sz="2400"/>
              <a:t>Flags can be </a:t>
            </a:r>
            <a:r>
              <a:rPr lang="en-US" sz="2400" b="1"/>
              <a:t>combined in any order </a:t>
            </a:r>
            <a:r>
              <a:rPr lang="en-US" sz="2400"/>
              <a:t>but still mean the same </a:t>
            </a:r>
            <a:r>
              <a:rPr lang="en-US" sz="2400" smtClean="0"/>
              <a:t>thing</a:t>
            </a:r>
          </a:p>
          <a:p>
            <a:r>
              <a:rPr lang="en-US" sz="2400" smtClean="0"/>
              <a:t>The following command and flags all show the directory contents and show one file per line:</a:t>
            </a:r>
          </a:p>
          <a:p>
            <a:endParaRPr lang="en-US" sz="2400">
              <a:latin typeface="Tahoma" pitchFamily="34" charset="0"/>
              <a:ea typeface="Tahoma" pitchFamily="34" charset="0"/>
              <a:cs typeface="Tahoma" pitchFamily="34" charset="0"/>
            </a:endParaRPr>
          </a:p>
          <a:p>
            <a:pPr lvl="2"/>
            <a:r>
              <a:rPr lang="en-US" sz="2200" b="1">
                <a:solidFill>
                  <a:srgbClr val="008000"/>
                </a:solidFill>
                <a:latin typeface="Courier New"/>
                <a:cs typeface="Courier New"/>
              </a:rPr>
              <a:t>ls </a:t>
            </a:r>
            <a:r>
              <a:rPr lang="en-US" sz="2200" b="1">
                <a:solidFill>
                  <a:schemeClr val="tx2">
                    <a:lumMod val="60000"/>
                    <a:lumOff val="40000"/>
                  </a:schemeClr>
                </a:solidFill>
                <a:latin typeface="Courier New"/>
                <a:cs typeface="Courier New"/>
              </a:rPr>
              <a:t>–a -l </a:t>
            </a:r>
            <a:r>
              <a:rPr lang="en-US" sz="2200" b="1">
                <a:latin typeface="Courier New"/>
                <a:cs typeface="Courier New"/>
              </a:rPr>
              <a:t> 		</a:t>
            </a:r>
          </a:p>
          <a:p>
            <a:pPr lvl="2"/>
            <a:r>
              <a:rPr lang="en-US" sz="2200" b="1">
                <a:solidFill>
                  <a:srgbClr val="008000"/>
                </a:solidFill>
                <a:latin typeface="Courier New"/>
                <a:cs typeface="Courier New"/>
              </a:rPr>
              <a:t>ls </a:t>
            </a:r>
            <a:r>
              <a:rPr lang="en-US" sz="2200" b="1">
                <a:solidFill>
                  <a:schemeClr val="tx2">
                    <a:lumMod val="60000"/>
                    <a:lumOff val="40000"/>
                  </a:schemeClr>
                </a:solidFill>
                <a:latin typeface="Courier New"/>
                <a:cs typeface="Courier New"/>
              </a:rPr>
              <a:t>–l -a</a:t>
            </a:r>
            <a:endParaRPr lang="en-AU" sz="2200"/>
          </a:p>
          <a:p>
            <a:pPr lvl="2"/>
            <a:r>
              <a:rPr lang="en-US" sz="2200" b="1" smtClean="0">
                <a:solidFill>
                  <a:srgbClr val="008000"/>
                </a:solidFill>
                <a:latin typeface="Courier New"/>
                <a:cs typeface="Courier New"/>
              </a:rPr>
              <a:t>ls </a:t>
            </a:r>
            <a:r>
              <a:rPr lang="en-US" sz="2200" b="1">
                <a:solidFill>
                  <a:schemeClr val="tx2">
                    <a:lumMod val="60000"/>
                    <a:lumOff val="40000"/>
                  </a:schemeClr>
                </a:solidFill>
                <a:latin typeface="Courier New"/>
                <a:cs typeface="Courier New"/>
              </a:rPr>
              <a:t>–la </a:t>
            </a:r>
            <a:r>
              <a:rPr lang="en-US" sz="2200" b="1">
                <a:latin typeface="Courier New"/>
                <a:cs typeface="Courier New"/>
              </a:rPr>
              <a:t> 		</a:t>
            </a:r>
          </a:p>
          <a:p>
            <a:pPr lvl="2"/>
            <a:r>
              <a:rPr lang="en-US" sz="2200" b="1" smtClean="0">
                <a:solidFill>
                  <a:srgbClr val="008000"/>
                </a:solidFill>
                <a:latin typeface="Courier New"/>
                <a:cs typeface="Courier New"/>
              </a:rPr>
              <a:t>ls </a:t>
            </a:r>
            <a:r>
              <a:rPr lang="en-US" sz="2200" b="1">
                <a:solidFill>
                  <a:schemeClr val="tx2">
                    <a:lumMod val="60000"/>
                    <a:lumOff val="40000"/>
                  </a:schemeClr>
                </a:solidFill>
                <a:latin typeface="Courier New"/>
                <a:cs typeface="Courier New"/>
              </a:rPr>
              <a:t>–al </a:t>
            </a:r>
            <a:endParaRPr lang="en-US" sz="2200" b="1" smtClean="0">
              <a:solidFill>
                <a:schemeClr val="tx2">
                  <a:lumMod val="60000"/>
                  <a:lumOff val="40000"/>
                </a:schemeClr>
              </a:solidFill>
              <a:latin typeface="Courier New"/>
              <a:cs typeface="Courier New"/>
            </a:endParaRPr>
          </a:p>
          <a:p>
            <a:pPr lvl="2"/>
            <a:r>
              <a:rPr lang="en-US" sz="2200" b="1">
                <a:solidFill>
                  <a:srgbClr val="008000"/>
                </a:solidFill>
                <a:latin typeface="Courier New"/>
                <a:cs typeface="Courier New"/>
              </a:rPr>
              <a:t>ls </a:t>
            </a:r>
            <a:r>
              <a:rPr lang="en-US" sz="2200" b="1" smtClean="0">
                <a:solidFill>
                  <a:schemeClr val="tx2">
                    <a:lumMod val="60000"/>
                    <a:lumOff val="40000"/>
                  </a:schemeClr>
                </a:solidFill>
                <a:latin typeface="Courier New"/>
                <a:cs typeface="Courier New"/>
              </a:rPr>
              <a:t>–-all –l</a:t>
            </a:r>
          </a:p>
          <a:p>
            <a:pPr lvl="2"/>
            <a:r>
              <a:rPr lang="en-US" sz="2200" b="1">
                <a:solidFill>
                  <a:srgbClr val="008000"/>
                </a:solidFill>
                <a:latin typeface="Courier New"/>
                <a:cs typeface="Courier New"/>
              </a:rPr>
              <a:t>ls </a:t>
            </a:r>
            <a:r>
              <a:rPr lang="en-US" sz="2200" b="1" smtClean="0">
                <a:solidFill>
                  <a:schemeClr val="tx2">
                    <a:lumMod val="60000"/>
                    <a:lumOff val="40000"/>
                  </a:schemeClr>
                </a:solidFill>
                <a:latin typeface="Courier New"/>
                <a:cs typeface="Courier New"/>
              </a:rPr>
              <a:t>–l -all</a:t>
            </a:r>
            <a:endParaRPr lang="en-US" sz="2200" b="1">
              <a:solidFill>
                <a:schemeClr val="tx2">
                  <a:lumMod val="60000"/>
                  <a:lumOff val="40000"/>
                </a:schemeClr>
              </a:solidFill>
              <a:latin typeface="Courier New"/>
              <a:cs typeface="Courier New"/>
            </a:endParaRPr>
          </a:p>
          <a:p>
            <a:pPr lvl="2"/>
            <a:endParaRPr lang="en-US" sz="2200" b="1" smtClean="0">
              <a:solidFill>
                <a:schemeClr val="tx2">
                  <a:lumMod val="60000"/>
                  <a:lumOff val="40000"/>
                </a:schemeClr>
              </a:solidFill>
              <a:latin typeface="Courier New"/>
              <a:cs typeface="Courier New"/>
            </a:endParaRPr>
          </a:p>
          <a:p>
            <a:pPr marL="914400" lvl="2" indent="0">
              <a:buNone/>
            </a:pPr>
            <a:endParaRPr lang="en-US" sz="2200" b="1">
              <a:solidFill>
                <a:schemeClr val="tx2">
                  <a:lumMod val="60000"/>
                  <a:lumOff val="40000"/>
                </a:schemeClr>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24</a:t>
            </a:fld>
            <a:endParaRPr lang="en-AU" dirty="0"/>
          </a:p>
        </p:txBody>
      </p:sp>
    </p:spTree>
    <p:extLst>
      <p:ext uri="{BB962C8B-B14F-4D97-AF65-F5344CB8AC3E}">
        <p14:creationId xmlns:p14="http://schemas.microsoft.com/office/powerpoint/2010/main" val="116892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Command Line Arguments</a:t>
            </a:r>
            <a:endParaRPr lang="en-AU"/>
          </a:p>
        </p:txBody>
      </p:sp>
      <p:sp>
        <p:nvSpPr>
          <p:cNvPr id="3" name="Content Placeholder 2"/>
          <p:cNvSpPr>
            <a:spLocks noGrp="1"/>
          </p:cNvSpPr>
          <p:nvPr>
            <p:ph idx="1"/>
          </p:nvPr>
        </p:nvSpPr>
        <p:spPr>
          <a:xfrm>
            <a:off x="457200" y="1340768"/>
            <a:ext cx="8229600" cy="5069160"/>
          </a:xfrm>
        </p:spPr>
        <p:txBody>
          <a:bodyPr/>
          <a:lstStyle/>
          <a:p>
            <a:r>
              <a:rPr lang="en-US" sz="2200" b="1" u="sng" smtClean="0"/>
              <a:t>Command Line Parameters</a:t>
            </a:r>
            <a:r>
              <a:rPr lang="en-US" sz="2200" smtClean="0"/>
              <a:t> are </a:t>
            </a:r>
            <a:r>
              <a:rPr lang="en-US" sz="2200"/>
              <a:t>arguments sent to the program being </a:t>
            </a:r>
            <a:r>
              <a:rPr lang="en-US" sz="2200" smtClean="0"/>
              <a:t>called. </a:t>
            </a:r>
          </a:p>
          <a:p>
            <a:pPr lvl="1"/>
            <a:r>
              <a:rPr lang="en-US" sz="1800" smtClean="0"/>
              <a:t>There are two forms of parameters – </a:t>
            </a:r>
            <a:r>
              <a:rPr lang="en-US" sz="1800" b="1" smtClean="0"/>
              <a:t>Short Form &amp; Long Form. </a:t>
            </a:r>
          </a:p>
          <a:p>
            <a:pPr lvl="1"/>
            <a:r>
              <a:rPr lang="en-US" sz="1800" smtClean="0"/>
              <a:t>Parameters </a:t>
            </a:r>
            <a:r>
              <a:rPr lang="en-US" sz="1800"/>
              <a:t>are case </a:t>
            </a:r>
            <a:r>
              <a:rPr lang="en-US" sz="1800" smtClean="0"/>
              <a:t>sensitive!</a:t>
            </a:r>
            <a:endParaRPr lang="en-US" sz="1800" b="1"/>
          </a:p>
          <a:p>
            <a:endParaRPr lang="en-US" sz="2200" b="1" u="sng" smtClean="0"/>
          </a:p>
          <a:p>
            <a:r>
              <a:rPr lang="en-US" sz="2200" b="1" u="sng" smtClean="0"/>
              <a:t>Short form options </a:t>
            </a:r>
            <a:r>
              <a:rPr lang="en-US" sz="2200"/>
              <a:t>start with a </a:t>
            </a:r>
            <a:r>
              <a:rPr lang="en-US" sz="2200" smtClean="0"/>
              <a:t>single hyphen “-”</a:t>
            </a:r>
            <a:endParaRPr lang="en-US" sz="2200"/>
          </a:p>
          <a:p>
            <a:pPr lvl="2"/>
            <a:r>
              <a:rPr lang="en-US" b="1" smtClean="0">
                <a:solidFill>
                  <a:srgbClr val="008000"/>
                </a:solidFill>
                <a:latin typeface="Courier New"/>
                <a:cs typeface="Courier New"/>
              </a:rPr>
              <a:t>tail –n 20 </a:t>
            </a:r>
            <a:r>
              <a:rPr lang="en-US" b="1" smtClean="0">
                <a:latin typeface="Courier New"/>
                <a:cs typeface="Courier New"/>
              </a:rPr>
              <a:t>&lt;filename</a:t>
            </a:r>
            <a:r>
              <a:rPr lang="en-US" b="1">
                <a:latin typeface="Courier New"/>
                <a:cs typeface="Courier New"/>
              </a:rPr>
              <a:t>&gt;</a:t>
            </a:r>
            <a:r>
              <a:rPr lang="en-US" b="1">
                <a:solidFill>
                  <a:schemeClr val="tx2">
                    <a:lumMod val="60000"/>
                    <a:lumOff val="40000"/>
                  </a:schemeClr>
                </a:solidFill>
                <a:latin typeface="Courier New"/>
                <a:cs typeface="Courier New"/>
              </a:rPr>
              <a:t> </a:t>
            </a:r>
            <a:r>
              <a:rPr lang="en-US" b="1">
                <a:solidFill>
                  <a:schemeClr val="tx2">
                    <a:lumMod val="60000"/>
                    <a:lumOff val="40000"/>
                  </a:schemeClr>
                </a:solidFill>
                <a:latin typeface="Courier New"/>
                <a:cs typeface="Courier New"/>
                <a:sym typeface="Wingdings" pitchFamily="2" charset="2"/>
              </a:rPr>
              <a:t> </a:t>
            </a:r>
            <a:r>
              <a:rPr lang="en-US">
                <a:latin typeface="Tahoma" pitchFamily="34" charset="0"/>
                <a:ea typeface="Tahoma" pitchFamily="34" charset="0"/>
                <a:cs typeface="Tahoma" pitchFamily="34" charset="0"/>
              </a:rPr>
              <a:t>tail from the last 20 lines of the file</a:t>
            </a:r>
            <a:endParaRPr lang="en-US" b="1">
              <a:solidFill>
                <a:srgbClr val="008000"/>
              </a:solidFill>
              <a:latin typeface="Courier New"/>
              <a:cs typeface="Courier New"/>
            </a:endParaRPr>
          </a:p>
          <a:p>
            <a:pPr lvl="2"/>
            <a:endParaRPr lang="en-US" b="1" smtClean="0">
              <a:solidFill>
                <a:srgbClr val="008000"/>
              </a:solidFill>
              <a:latin typeface="Courier New"/>
              <a:cs typeface="Courier New"/>
            </a:endParaRPr>
          </a:p>
          <a:p>
            <a:r>
              <a:rPr lang="en-US" sz="2200" b="1" u="sng" smtClean="0"/>
              <a:t>Long form Options </a:t>
            </a:r>
            <a:r>
              <a:rPr lang="en-US" sz="2200" smtClean="0"/>
              <a:t>start with a double hyphen “--”</a:t>
            </a:r>
          </a:p>
          <a:p>
            <a:pPr lvl="2"/>
            <a:r>
              <a:rPr lang="en-US" b="1" smtClean="0">
                <a:solidFill>
                  <a:srgbClr val="008000"/>
                </a:solidFill>
                <a:latin typeface="Courier New"/>
                <a:cs typeface="Courier New"/>
              </a:rPr>
              <a:t>tail –-lines=20 </a:t>
            </a:r>
            <a:r>
              <a:rPr lang="en-US" b="1">
                <a:latin typeface="Courier New"/>
                <a:cs typeface="Courier New"/>
              </a:rPr>
              <a:t>&lt;filename&gt;</a:t>
            </a:r>
            <a:r>
              <a:rPr lang="en-US" b="1">
                <a:solidFill>
                  <a:schemeClr val="tx2">
                    <a:lumMod val="60000"/>
                    <a:lumOff val="40000"/>
                  </a:schemeClr>
                </a:solidFill>
                <a:latin typeface="Courier New"/>
                <a:cs typeface="Courier New"/>
              </a:rPr>
              <a:t> </a:t>
            </a:r>
            <a:r>
              <a:rPr lang="en-US" b="1" smtClean="0">
                <a:solidFill>
                  <a:schemeClr val="tx2">
                    <a:lumMod val="60000"/>
                    <a:lumOff val="40000"/>
                  </a:schemeClr>
                </a:solidFill>
                <a:latin typeface="Courier New"/>
                <a:cs typeface="Courier New"/>
                <a:sym typeface="Wingdings" pitchFamily="2" charset="2"/>
              </a:rPr>
              <a:t></a:t>
            </a:r>
            <a:r>
              <a:rPr lang="en-US" smtClean="0">
                <a:latin typeface="Tahoma" pitchFamily="34" charset="0"/>
                <a:ea typeface="Tahoma" pitchFamily="34" charset="0"/>
                <a:cs typeface="Tahoma" pitchFamily="34" charset="0"/>
              </a:rPr>
              <a:t> tail from the last 20 lines of the file</a:t>
            </a:r>
            <a:endParaRPr lang="en-US" b="1">
              <a:solidFill>
                <a:srgbClr val="008000"/>
              </a:solidFill>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25</a:t>
            </a:fld>
            <a:endParaRPr lang="en-AU" dirty="0"/>
          </a:p>
        </p:txBody>
      </p:sp>
    </p:spTree>
    <p:extLst>
      <p:ext uri="{BB962C8B-B14F-4D97-AF65-F5344CB8AC3E}">
        <p14:creationId xmlns:p14="http://schemas.microsoft.com/office/powerpoint/2010/main" val="198798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1(b)</a:t>
            </a:r>
            <a:br>
              <a:rPr lang="en-US" smtClean="0"/>
            </a:br>
            <a:r>
              <a:rPr lang="en-US" sz="3200" smtClean="0">
                <a:solidFill>
                  <a:srgbClr val="000000"/>
                </a:solidFill>
              </a:rPr>
              <a:t>Flags and Parameters</a:t>
            </a:r>
            <a:endParaRPr lang="en-US" sz="3200">
              <a:solidFill>
                <a:srgbClr val="000000"/>
              </a:solidFill>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26</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531509809"/>
              </p:ext>
            </p:extLst>
          </p:nvPr>
        </p:nvGraphicFramePr>
        <p:xfrm>
          <a:off x="381000" y="1783080"/>
          <a:ext cx="8458200" cy="4527296"/>
        </p:xfrm>
        <a:graphic>
          <a:graphicData uri="http://schemas.openxmlformats.org/drawingml/2006/table">
            <a:tbl>
              <a:tblPr firstRow="1" bandRow="1">
                <a:tableStyleId>{5C22544A-7EE6-4342-B048-85BDC9FD1C3A}</a:tableStyleId>
              </a:tblPr>
              <a:tblGrid>
                <a:gridCol w="3686944"/>
                <a:gridCol w="4771256"/>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err="1" smtClean="0">
                          <a:latin typeface="Courier New" pitchFamily="49" charset="0"/>
                          <a:cs typeface="Courier New" pitchFamily="49" charset="0"/>
                        </a:rPr>
                        <a:t>ls</a:t>
                      </a:r>
                      <a:endParaRPr lang="en-US" b="1" i="1" dirty="0">
                        <a:latin typeface="Courier New" pitchFamily="49" charset="0"/>
                        <a:cs typeface="Courier New" pitchFamily="49" charset="0"/>
                      </a:endParaRPr>
                    </a:p>
                  </a:txBody>
                  <a:tcPr/>
                </a:tc>
                <a:tc>
                  <a:txBody>
                    <a:bodyPr/>
                    <a:lstStyle/>
                    <a:p>
                      <a:r>
                        <a:rPr lang="en-US" sz="1800" b="0" i="0" dirty="0" smtClean="0">
                          <a:latin typeface="Tahoma" pitchFamily="34" charset="0"/>
                          <a:ea typeface="Tahoma" pitchFamily="34" charset="0"/>
                          <a:cs typeface="Tahoma" pitchFamily="34" charset="0"/>
                        </a:rPr>
                        <a:t>Shows a directory listing</a:t>
                      </a:r>
                      <a:endParaRPr lang="en-US" sz="1800" b="0" i="0" dirty="0">
                        <a:latin typeface="Tahoma" pitchFamily="34" charset="0"/>
                        <a:ea typeface="Tahoma" pitchFamily="34" charset="0"/>
                        <a:cs typeface="Tahoma" pitchFamily="34" charset="0"/>
                      </a:endParaRPr>
                    </a:p>
                  </a:txBody>
                  <a:tcPr/>
                </a:tc>
              </a:tr>
              <a:tr h="370840">
                <a:tc>
                  <a:txBody>
                    <a:bodyPr/>
                    <a:lstStyle/>
                    <a:p>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-l</a:t>
                      </a:r>
                      <a:endParaRPr lang="en-US" b="1" dirty="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smtClean="0">
                          <a:effectLst/>
                          <a:latin typeface="Tahoma" pitchFamily="34" charset="0"/>
                          <a:ea typeface="Tahoma" pitchFamily="34" charset="0"/>
                          <a:cs typeface="Tahoma" pitchFamily="34" charset="0"/>
                        </a:rPr>
                        <a:t>(long) Lists directory contents of current directory using long listing format</a:t>
                      </a:r>
                      <a:endParaRPr lang="en-AU" sz="1800" b="0" dirty="0">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--all</a:t>
                      </a:r>
                    </a:p>
                  </a:txBody>
                  <a:tcPr/>
                </a:tc>
                <a:tc>
                  <a:txBody>
                    <a:bodyPr/>
                    <a:lstStyle/>
                    <a:p>
                      <a:pPr algn="just">
                        <a:lnSpc>
                          <a:spcPct val="115000"/>
                        </a:lnSpc>
                        <a:spcAft>
                          <a:spcPts val="1000"/>
                        </a:spcAft>
                        <a:tabLst>
                          <a:tab pos="1727200" algn="l"/>
                        </a:tabLst>
                      </a:pPr>
                      <a:r>
                        <a:rPr lang="en-AU" sz="1800" b="0">
                          <a:effectLst/>
                          <a:latin typeface="Tahoma" pitchFamily="34" charset="0"/>
                          <a:ea typeface="Tahoma" pitchFamily="34" charset="0"/>
                          <a:cs typeface="Tahoma" pitchFamily="34" charset="0"/>
                        </a:rPr>
                        <a:t>(all) Lists directory contents of current directory and does not ignore entries starting with .</a:t>
                      </a:r>
                      <a:endParaRPr lang="en-AU" sz="1800" b="1">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–la</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–all</a:t>
                      </a:r>
                      <a:r>
                        <a:rPr lang="en-US" b="1" baseline="0" dirty="0" smtClean="0">
                          <a:latin typeface="Courier New" pitchFamily="49" charset="0"/>
                          <a:cs typeface="Courier New" pitchFamily="49" charset="0"/>
                        </a:rPr>
                        <a:t> –a</a:t>
                      </a:r>
                      <a:endParaRPr lang="en-US" b="1" dirty="0" smtClean="0">
                        <a:latin typeface="Courier New" pitchFamily="49" charset="0"/>
                        <a:cs typeface="Courier New" pitchFamily="49"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Tahoma" pitchFamily="34" charset="0"/>
                          <a:ea typeface="Tahoma" pitchFamily="34" charset="0"/>
                          <a:cs typeface="Tahoma" pitchFamily="34" charset="0"/>
                        </a:rPr>
                        <a:t>(</a:t>
                      </a:r>
                      <a:r>
                        <a:rPr lang="en-AU" sz="1800" b="0" dirty="0" err="1">
                          <a:effectLst/>
                          <a:latin typeface="Tahoma" pitchFamily="34" charset="0"/>
                          <a:ea typeface="Tahoma" pitchFamily="34" charset="0"/>
                          <a:cs typeface="Tahoma" pitchFamily="34" charset="0"/>
                        </a:rPr>
                        <a:t>all+long</a:t>
                      </a:r>
                      <a:r>
                        <a:rPr lang="en-AU" sz="1800" b="0" dirty="0">
                          <a:effectLst/>
                          <a:latin typeface="Tahoma" pitchFamily="34" charset="0"/>
                          <a:ea typeface="Tahoma" pitchFamily="34" charset="0"/>
                          <a:cs typeface="Tahoma" pitchFamily="34" charset="0"/>
                        </a:rPr>
                        <a:t>) Lists directory contents of current directory using long listing format and does not ignore entries starting with .</a:t>
                      </a:r>
                      <a:endParaRPr lang="en-AU" sz="1800" b="1" dirty="0">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latin typeface="Courier New" pitchFamily="49" charset="0"/>
                          <a:cs typeface="Courier New" pitchFamily="49" charset="0"/>
                        </a:rPr>
                        <a:t>ls</a:t>
                      </a:r>
                      <a:r>
                        <a:rPr lang="en-US" b="1" dirty="0" smtClean="0">
                          <a:latin typeface="Courier New" pitchFamily="49" charset="0"/>
                          <a:cs typeface="Courier New" pitchFamily="49" charset="0"/>
                        </a:rPr>
                        <a:t> –format=horizontal</a:t>
                      </a:r>
                    </a:p>
                  </a:txBody>
                  <a:tcPr/>
                </a:tc>
                <a:tc>
                  <a:txBody>
                    <a:bodyPr/>
                    <a:lstStyle/>
                    <a:p>
                      <a:pPr algn="just">
                        <a:lnSpc>
                          <a:spcPct val="115000"/>
                        </a:lnSpc>
                        <a:spcAft>
                          <a:spcPts val="1000"/>
                        </a:spcAft>
                      </a:pPr>
                      <a:r>
                        <a:rPr lang="en-AU" sz="1800" b="0">
                          <a:effectLst/>
                          <a:latin typeface="Tahoma" pitchFamily="34" charset="0"/>
                          <a:ea typeface="Tahoma" pitchFamily="34" charset="0"/>
                          <a:cs typeface="Tahoma" pitchFamily="34" charset="0"/>
                        </a:rPr>
                        <a:t>Lists directory contents of current directory horizontally</a:t>
                      </a:r>
                      <a:endParaRPr lang="en-AU" sz="1800" b="1">
                        <a:effectLst/>
                        <a:latin typeface="Tahoma" pitchFamily="34" charset="0"/>
                        <a:ea typeface="Tahoma" pitchFamily="34" charset="0"/>
                        <a:cs typeface="Tahoma" pitchFamily="34" charset="0"/>
                      </a:endParaRPr>
                    </a:p>
                  </a:txBody>
                  <a:tcPr marL="68580" marR="68580" marT="0" marB="0"/>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800" b="1" kern="1200" dirty="0" smtClean="0">
                          <a:solidFill>
                            <a:schemeClr val="dk1"/>
                          </a:solidFill>
                          <a:effectLst/>
                          <a:latin typeface="Courier New" pitchFamily="49" charset="0"/>
                          <a:ea typeface="+mn-ea"/>
                          <a:cs typeface="Courier New" pitchFamily="49" charset="0"/>
                        </a:rPr>
                        <a:t>ls -–format=single-column</a:t>
                      </a:r>
                      <a:endParaRPr lang="en-US" b="1" dirty="0" smtClean="0">
                        <a:latin typeface="Courier New" pitchFamily="49" charset="0"/>
                        <a:cs typeface="Courier New" pitchFamily="49" charset="0"/>
                      </a:endParaRPr>
                    </a:p>
                  </a:txBody>
                  <a:tcPr/>
                </a:tc>
                <a:tc>
                  <a:txBody>
                    <a:bodyPr/>
                    <a:lstStyle/>
                    <a:p>
                      <a:pPr algn="just">
                        <a:lnSpc>
                          <a:spcPct val="115000"/>
                        </a:lnSpc>
                        <a:spcAft>
                          <a:spcPts val="1000"/>
                        </a:spcAft>
                      </a:pPr>
                      <a:r>
                        <a:rPr lang="en-AU" sz="1800" b="0" dirty="0">
                          <a:effectLst/>
                          <a:latin typeface="Tahoma" pitchFamily="34" charset="0"/>
                          <a:ea typeface="Tahoma" pitchFamily="34" charset="0"/>
                          <a:cs typeface="Tahoma" pitchFamily="34" charset="0"/>
                        </a:rPr>
                        <a:t>Lists directory contents of current directory in a single column</a:t>
                      </a:r>
                      <a:endParaRPr lang="en-AU" sz="1800" b="1" dirty="0">
                        <a:effectLst/>
                        <a:latin typeface="Tahoma" pitchFamily="34" charset="0"/>
                        <a:ea typeface="Tahoma" pitchFamily="34" charset="0"/>
                        <a:cs typeface="Tahoma" pitchFamily="34"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Using the “man” pages</a:t>
            </a:r>
            <a:endParaRPr lang="en-AU"/>
          </a:p>
        </p:txBody>
      </p:sp>
      <p:sp>
        <p:nvSpPr>
          <p:cNvPr id="3" name="Content Placeholder 2"/>
          <p:cNvSpPr>
            <a:spLocks noGrp="1"/>
          </p:cNvSpPr>
          <p:nvPr>
            <p:ph idx="1"/>
          </p:nvPr>
        </p:nvSpPr>
        <p:spPr/>
        <p:txBody>
          <a:bodyPr/>
          <a:lstStyle/>
          <a:p>
            <a:r>
              <a:rPr lang="en-AU" smtClean="0"/>
              <a:t>All Unix systems come equipped with manual or “man” pages which contain </a:t>
            </a:r>
            <a:r>
              <a:rPr lang="en-AU" u="sng" smtClean="0"/>
              <a:t>documentation about how each in-built command works</a:t>
            </a:r>
          </a:p>
          <a:p>
            <a:r>
              <a:rPr lang="en-AU" smtClean="0"/>
              <a:t>Man pages can be accessed using the following command format:</a:t>
            </a:r>
          </a:p>
          <a:p>
            <a:pPr marL="0" indent="0">
              <a:buNone/>
            </a:pPr>
            <a:r>
              <a:rPr lang="en-US" b="1" smtClean="0">
                <a:solidFill>
                  <a:srgbClr val="008000"/>
                </a:solidFill>
                <a:latin typeface="Courier New"/>
                <a:cs typeface="Courier New"/>
              </a:rPr>
              <a:t>		man </a:t>
            </a:r>
            <a:r>
              <a:rPr lang="en-US" b="1" smtClean="0">
                <a:latin typeface="Courier New"/>
                <a:cs typeface="Courier New"/>
              </a:rPr>
              <a:t>program, e.g. </a:t>
            </a:r>
            <a:r>
              <a:rPr lang="en-US" b="1">
                <a:solidFill>
                  <a:srgbClr val="008000"/>
                </a:solidFill>
                <a:latin typeface="Courier New"/>
                <a:cs typeface="Courier New"/>
              </a:rPr>
              <a:t>man </a:t>
            </a:r>
            <a:r>
              <a:rPr lang="en-US" b="1" err="1" smtClean="0">
                <a:latin typeface="Courier New"/>
                <a:cs typeface="Courier New"/>
              </a:rPr>
              <a:t>ls</a:t>
            </a:r>
            <a:endParaRPr lang="en-US" b="1">
              <a:latin typeface="Courier New"/>
              <a:cs typeface="Courier New"/>
            </a:endParaRPr>
          </a:p>
          <a:p>
            <a:endParaRPr lang="en-AU" smtClean="0"/>
          </a:p>
          <a:p>
            <a:pPr lvl="1"/>
            <a:endParaRPr lang="en-AU"/>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27</a:t>
            </a:fld>
            <a:endParaRPr lang="en-AU" dirty="0"/>
          </a:p>
        </p:txBody>
      </p:sp>
    </p:spTree>
    <p:extLst>
      <p:ext uri="{BB962C8B-B14F-4D97-AF65-F5344CB8AC3E}">
        <p14:creationId xmlns:p14="http://schemas.microsoft.com/office/powerpoint/2010/main" val="150021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online manual</a:t>
            </a:r>
            <a:endParaRPr lang="en-US"/>
          </a:p>
        </p:txBody>
      </p:sp>
      <p:sp>
        <p:nvSpPr>
          <p:cNvPr id="3" name="Content Placeholder 2"/>
          <p:cNvSpPr>
            <a:spLocks noGrp="1"/>
          </p:cNvSpPr>
          <p:nvPr>
            <p:ph idx="1"/>
          </p:nvPr>
        </p:nvSpPr>
        <p:spPr/>
        <p:txBody>
          <a:bodyPr/>
          <a:lstStyle/>
          <a:p>
            <a:r>
              <a:rPr lang="en-US" b="1" smtClean="0">
                <a:latin typeface="Courier New"/>
                <a:cs typeface="Courier New"/>
              </a:rPr>
              <a:t>man</a:t>
            </a:r>
            <a:r>
              <a:rPr lang="en-US" smtClean="0">
                <a:latin typeface="+mn-lt"/>
                <a:cs typeface="Courier New"/>
              </a:rPr>
              <a:t> is a command that takes as its argument the name of another command</a:t>
            </a:r>
            <a:r>
              <a:rPr lang="en-US" smtClean="0">
                <a:latin typeface="Courier New"/>
                <a:cs typeface="Courier New"/>
              </a:rPr>
              <a:t>.</a:t>
            </a:r>
          </a:p>
          <a:p>
            <a:pPr>
              <a:buNone/>
            </a:pPr>
            <a:r>
              <a:rPr lang="en-US" sz="2000" b="1" smtClean="0">
                <a:latin typeface="Courier New"/>
                <a:cs typeface="Courier New"/>
              </a:rPr>
              <a:t>NAME</a:t>
            </a:r>
          </a:p>
          <a:p>
            <a:pPr>
              <a:buNone/>
            </a:pPr>
            <a:r>
              <a:rPr lang="en-US" sz="2000" b="1" smtClean="0">
                <a:latin typeface="Courier New"/>
                <a:cs typeface="Courier New"/>
              </a:rPr>
              <a:t>  find - search for files in a directory hierarchy</a:t>
            </a:r>
          </a:p>
          <a:p>
            <a:pPr>
              <a:buNone/>
            </a:pPr>
            <a:endParaRPr lang="en-US" sz="2000" b="1" smtClean="0">
              <a:latin typeface="Courier New"/>
              <a:cs typeface="Courier New"/>
            </a:endParaRPr>
          </a:p>
          <a:p>
            <a:pPr>
              <a:buNone/>
            </a:pPr>
            <a:r>
              <a:rPr lang="en-US" sz="2000" b="1" smtClean="0">
                <a:latin typeface="Courier New"/>
                <a:cs typeface="Courier New"/>
              </a:rPr>
              <a:t>SYNOPSIS</a:t>
            </a:r>
          </a:p>
          <a:p>
            <a:pPr>
              <a:buNone/>
            </a:pPr>
            <a:r>
              <a:rPr lang="en-US" sz="2000" b="1" smtClean="0">
                <a:latin typeface="Courier New"/>
                <a:cs typeface="Courier New"/>
              </a:rPr>
              <a:t>  find [-H] [-L] [-P] [path...] [expression]</a:t>
            </a:r>
          </a:p>
          <a:p>
            <a:r>
              <a:rPr lang="en-US" smtClean="0">
                <a:latin typeface="+mn-lt"/>
                <a:cs typeface="Courier New"/>
              </a:rPr>
              <a:t>The [] indicate an optional argument (you don’t type these)</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28</a:t>
            </a:fld>
            <a:endParaRPr lang="en-AU"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1(c)</a:t>
            </a:r>
            <a:br>
              <a:rPr lang="en-US" smtClean="0"/>
            </a:br>
            <a:r>
              <a:rPr lang="en-US" sz="3200" smtClean="0">
                <a:solidFill>
                  <a:srgbClr val="000000"/>
                </a:solidFill>
              </a:rPr>
              <a:t>The Calendar</a:t>
            </a:r>
            <a:endParaRPr lang="en-US" sz="320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88652363"/>
              </p:ext>
            </p:extLst>
          </p:nvPr>
        </p:nvGraphicFramePr>
        <p:xfrm>
          <a:off x="381000" y="1783080"/>
          <a:ext cx="8458200" cy="111252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smtClean="0">
                          <a:latin typeface="Courier New"/>
                          <a:cs typeface="Courier New"/>
                        </a:rPr>
                        <a:t>man </a:t>
                      </a:r>
                      <a:r>
                        <a:rPr lang="en-US" sz="1800" b="0" i="1" smtClean="0">
                          <a:latin typeface="Courier New"/>
                          <a:cs typeface="Courier New"/>
                        </a:rPr>
                        <a:t>&lt;command name&gt;</a:t>
                      </a:r>
                      <a:endParaRPr lang="en-US" b="0" i="1"/>
                    </a:p>
                  </a:txBody>
                  <a:tcPr/>
                </a:tc>
                <a:tc>
                  <a:txBody>
                    <a:bodyPr/>
                    <a:lstStyle/>
                    <a:p>
                      <a:r>
                        <a:rPr lang="en-US" sz="1800" dirty="0" smtClean="0"/>
                        <a:t>Print the online</a:t>
                      </a:r>
                      <a:r>
                        <a:rPr lang="en-US" sz="1800" baseline="0" dirty="0" smtClean="0"/>
                        <a:t> manual entry for </a:t>
                      </a:r>
                      <a:r>
                        <a:rPr lang="en-US" sz="1800" i="1" baseline="0" dirty="0" smtClean="0">
                          <a:latin typeface="Courier New"/>
                          <a:cs typeface="Courier New"/>
                        </a:rPr>
                        <a:t>&lt;command name&gt;</a:t>
                      </a:r>
                      <a:endParaRPr lang="en-US" i="1" dirty="0">
                        <a:latin typeface="Courier New"/>
                        <a:cs typeface="Courier New"/>
                      </a:endParaRPr>
                    </a:p>
                  </a:txBody>
                  <a:tcPr/>
                </a:tc>
              </a:tr>
              <a:tr h="370840">
                <a:tc>
                  <a:txBody>
                    <a:bodyPr/>
                    <a:lstStyle/>
                    <a:p>
                      <a:r>
                        <a:rPr lang="en-US" sz="1800" b="1" smtClean="0">
                          <a:latin typeface="Courier New"/>
                          <a:cs typeface="Courier New"/>
                        </a:rPr>
                        <a:t>cal</a:t>
                      </a:r>
                      <a:endParaRPr lang="en-US"/>
                    </a:p>
                  </a:txBody>
                  <a:tcPr/>
                </a:tc>
                <a:tc>
                  <a:txBody>
                    <a:bodyPr/>
                    <a:lstStyle/>
                    <a:p>
                      <a:r>
                        <a:rPr lang="en-US" sz="1800" dirty="0" smtClean="0"/>
                        <a:t>Print a calendar</a:t>
                      </a:r>
                      <a:endParaRPr lang="en-US" dirty="0"/>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29</a:t>
            </a:fld>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 Day 2 – Data &amp; HPC</a:t>
            </a:r>
            <a:endParaRPr lang="en-US"/>
          </a:p>
        </p:txBody>
      </p:sp>
      <p:sp>
        <p:nvSpPr>
          <p:cNvPr id="3" name="Content Placeholder 2"/>
          <p:cNvSpPr>
            <a:spLocks noGrp="1"/>
          </p:cNvSpPr>
          <p:nvPr>
            <p:ph idx="1"/>
          </p:nvPr>
        </p:nvSpPr>
        <p:spPr/>
        <p:txBody>
          <a:bodyPr/>
          <a:lstStyle/>
          <a:p>
            <a:pPr>
              <a:buNone/>
            </a:pPr>
            <a:endParaRPr lang="en-US" sz="2800" dirty="0" smtClean="0"/>
          </a:p>
          <a:p>
            <a:pPr>
              <a:buNone/>
            </a:pPr>
            <a:r>
              <a:rPr lang="en-US" sz="2800" dirty="0" smtClean="0"/>
              <a:t>9:45 	</a:t>
            </a:r>
            <a:r>
              <a:rPr lang="en-US" sz="2800" dirty="0"/>
              <a:t> – </a:t>
            </a:r>
            <a:r>
              <a:rPr lang="en-US" sz="2800" dirty="0" smtClean="0"/>
              <a:t>	11:15		Session 1 (Data – Units 1+2+3)</a:t>
            </a:r>
          </a:p>
          <a:p>
            <a:pPr>
              <a:buNone/>
            </a:pPr>
            <a:r>
              <a:rPr lang="en-US" sz="2800" dirty="0" smtClean="0">
                <a:solidFill>
                  <a:schemeClr val="bg1">
                    <a:lumMod val="75000"/>
                  </a:schemeClr>
                </a:solidFill>
              </a:rPr>
              <a:t>11:15 – 11:30		Short break</a:t>
            </a:r>
          </a:p>
          <a:p>
            <a:pPr>
              <a:buNone/>
            </a:pPr>
            <a:r>
              <a:rPr lang="en-US" sz="2800" dirty="0" smtClean="0"/>
              <a:t>11:30 – 12:30		Session 2 </a:t>
            </a:r>
            <a:r>
              <a:rPr lang="en-US" sz="2800" dirty="0"/>
              <a:t>(Data – </a:t>
            </a:r>
            <a:r>
              <a:rPr lang="en-US" sz="2800" dirty="0" smtClean="0"/>
              <a:t>Units 4+5)</a:t>
            </a:r>
            <a:endParaRPr lang="en-US" sz="2800" dirty="0"/>
          </a:p>
          <a:p>
            <a:pPr>
              <a:buNone/>
            </a:pPr>
            <a:r>
              <a:rPr lang="en-US" sz="2800" dirty="0" smtClean="0">
                <a:solidFill>
                  <a:schemeClr val="bg1">
                    <a:lumMod val="75000"/>
                  </a:schemeClr>
                </a:solidFill>
              </a:rPr>
              <a:t>12:30 – 1:30		Lunch</a:t>
            </a:r>
          </a:p>
          <a:p>
            <a:pPr>
              <a:buNone/>
            </a:pPr>
            <a:r>
              <a:rPr lang="en-US" sz="2800" dirty="0" smtClean="0"/>
              <a:t>13:30 – 15:30		Session 3 (HPC)</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a:t>
            </a:fld>
            <a:endParaRPr lang="en-AU" dirty="0"/>
          </a:p>
        </p:txBody>
      </p:sp>
    </p:spTree>
    <p:extLst>
      <p:ext uri="{BB962C8B-B14F-4D97-AF65-F5344CB8AC3E}">
        <p14:creationId xmlns:p14="http://schemas.microsoft.com/office/powerpoint/2010/main" val="2054692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Unit 2: Where am I?</a:t>
            </a:r>
            <a:endParaRPr lang="en-US" dirty="0"/>
          </a:p>
        </p:txBody>
      </p:sp>
      <p:sp>
        <p:nvSpPr>
          <p:cNvPr id="3" name="TextBox 2"/>
          <p:cNvSpPr txBox="1"/>
          <p:nvPr/>
        </p:nvSpPr>
        <p:spPr>
          <a:xfrm>
            <a:off x="304800" y="4572000"/>
            <a:ext cx="7924800" cy="1477328"/>
          </a:xfrm>
          <a:prstGeom prst="rect">
            <a:avLst/>
          </a:prstGeom>
          <a:noFill/>
        </p:spPr>
        <p:txBody>
          <a:bodyPr wrap="square" rtlCol="0">
            <a:spAutoFit/>
          </a:bodyPr>
          <a:lstStyle/>
          <a:p>
            <a:r>
              <a:rPr lang="en-US" smtClean="0"/>
              <a:t>Goals: </a:t>
            </a:r>
          </a:p>
          <a:p>
            <a:pPr lvl="1">
              <a:buFont typeface="Arial"/>
              <a:buChar char="•"/>
            </a:pPr>
            <a:r>
              <a:rPr lang="en-US" smtClean="0"/>
              <a:t> Can explore navigate a hierarchy of directories</a:t>
            </a:r>
          </a:p>
          <a:p>
            <a:pPr lvl="1">
              <a:buFont typeface="Arial"/>
              <a:buChar char="•"/>
            </a:pPr>
            <a:r>
              <a:rPr lang="en-US" smtClean="0"/>
              <a:t> Can specify files with relative and absolute paths</a:t>
            </a:r>
          </a:p>
          <a:p>
            <a:pPr lvl="1">
              <a:buFont typeface="Arial"/>
              <a:buChar char="•"/>
            </a:pPr>
            <a:r>
              <a:rPr lang="en-US" smtClean="0"/>
              <a:t> Can create a hierarchy of directories</a:t>
            </a:r>
          </a:p>
          <a:p>
            <a:pPr lvl="1">
              <a:buFont typeface="Arial"/>
              <a:buChar char="•"/>
            </a:pPr>
            <a:r>
              <a:rPr lang="en-US" smtClean="0"/>
              <a:t> Can copy and move files between directories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30</a:t>
            </a:fld>
            <a:endParaRPr lang="en-A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UNIX Directories</a:t>
            </a:r>
            <a:endParaRPr lang="en-US"/>
          </a:p>
        </p:txBody>
      </p:sp>
      <p:sp>
        <p:nvSpPr>
          <p:cNvPr id="3" name="Content Placeholder 2"/>
          <p:cNvSpPr>
            <a:spLocks noGrp="1"/>
          </p:cNvSpPr>
          <p:nvPr>
            <p:ph idx="1"/>
          </p:nvPr>
        </p:nvSpPr>
        <p:spPr/>
        <p:txBody>
          <a:bodyPr/>
          <a:lstStyle/>
          <a:p>
            <a:r>
              <a:rPr lang="en-US" smtClean="0"/>
              <a:t>Called ‘folders’ under windows</a:t>
            </a:r>
          </a:p>
          <a:p>
            <a:pPr lvl="1"/>
            <a:r>
              <a:rPr lang="en-US" smtClean="0"/>
              <a:t>Exactly the same concept</a:t>
            </a:r>
          </a:p>
          <a:p>
            <a:pPr lvl="1"/>
            <a:endParaRPr lang="en-US" smtClean="0"/>
          </a:p>
          <a:p>
            <a:r>
              <a:rPr lang="en-US" smtClean="0"/>
              <a:t>You run into them a LOT more under Unix than you do under windows</a:t>
            </a:r>
          </a:p>
          <a:p>
            <a:endParaRPr lang="en-US" smtClean="0"/>
          </a:p>
          <a:p>
            <a:r>
              <a:rPr lang="en-US" smtClean="0"/>
              <a:t>A directory is a container</a:t>
            </a:r>
          </a:p>
          <a:p>
            <a:pPr lvl="1"/>
            <a:r>
              <a:rPr lang="en-US" smtClean="0"/>
              <a:t>It can contain files and other directories</a:t>
            </a:r>
          </a:p>
          <a:p>
            <a:endParaRPr lang="en-US" smtClean="0"/>
          </a:p>
          <a:p>
            <a:pPr>
              <a:buNone/>
            </a:pPr>
            <a:endParaRPr lang="en-US" smtClean="0"/>
          </a:p>
          <a:p>
            <a:pPr>
              <a:buNone/>
            </a:pPr>
            <a:endParaRPr lang="en-US"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31</a:t>
            </a:fld>
            <a:endParaRPr lang="en-AU"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444500" y="499477"/>
            <a:ext cx="317500" cy="254000"/>
          </a:xfrm>
          <a:prstGeom prst="rect">
            <a:avLst/>
          </a:prstGeom>
        </p:spPr>
      </p:pic>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4"/>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dirty="0" smtClean="0"/>
              <a:t>ac3</a:t>
            </a:r>
            <a:endParaRPr lang="en-US" sz="1200" dirty="0"/>
          </a:p>
        </p:txBody>
      </p:sp>
      <p:cxnSp>
        <p:nvCxnSpPr>
          <p:cNvPr id="30" name="Shape 29"/>
          <p:cNvCxnSpPr>
            <a:stCxn id="16" idx="2"/>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4"/>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4"/>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stCxn id="16" idx="2"/>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stCxn id="16" idx="2"/>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1079500" y="1608723"/>
            <a:ext cx="569612" cy="276999"/>
          </a:xfrm>
          <a:prstGeom prst="rect">
            <a:avLst/>
          </a:prstGeom>
          <a:noFill/>
        </p:spPr>
        <p:txBody>
          <a:bodyPr wrap="none" rtlCol="0">
            <a:spAutoFit/>
          </a:bodyPr>
          <a:lstStyle/>
          <a:p>
            <a:r>
              <a:rPr lang="en-US" sz="1200" smtClean="0"/>
              <a:t>home</a:t>
            </a:r>
            <a:endParaRPr lang="en-US" sz="1200"/>
          </a:p>
        </p:txBody>
      </p:sp>
      <p:cxnSp>
        <p:nvCxnSpPr>
          <p:cNvPr id="49" name="Elbow Connector 48"/>
          <p:cNvCxnSpPr>
            <a:stCxn id="16" idx="2"/>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4"/>
          <a:stretch>
            <a:fillRect/>
          </a:stretch>
        </p:blipFill>
        <p:spPr>
          <a:xfrm>
            <a:off x="838200" y="1916499"/>
            <a:ext cx="330200" cy="254000"/>
          </a:xfrm>
          <a:prstGeom prst="rect">
            <a:avLst/>
          </a:prstGeom>
        </p:spPr>
      </p:pic>
      <p:sp>
        <p:nvSpPr>
          <p:cNvPr id="129" name="TextBox 128"/>
          <p:cNvSpPr txBox="1"/>
          <p:nvPr/>
        </p:nvSpPr>
        <p:spPr>
          <a:xfrm>
            <a:off x="1054076" y="1905000"/>
            <a:ext cx="595035" cy="276999"/>
          </a:xfrm>
          <a:prstGeom prst="rect">
            <a:avLst/>
          </a:prstGeom>
          <a:noFill/>
        </p:spPr>
        <p:txBody>
          <a:bodyPr wrap="square" rtlCol="0">
            <a:spAutoFit/>
          </a:bodyPr>
          <a:lstStyle/>
          <a:p>
            <a:r>
              <a:rPr lang="en-US" sz="1200" err="1" smtClean="0"/>
              <a:t>usr</a:t>
            </a:r>
            <a:endParaRPr lang="en-US" sz="1200"/>
          </a:p>
        </p:txBody>
      </p:sp>
      <p:pic>
        <p:nvPicPr>
          <p:cNvPr id="138" name="Picture 137"/>
          <p:cNvPicPr>
            <a:picLocks noChangeAspect="1"/>
          </p:cNvPicPr>
          <p:nvPr/>
        </p:nvPicPr>
        <p:blipFill>
          <a:blip r:embed="rId4"/>
          <a:stretch>
            <a:fillRect/>
          </a:stretch>
        </p:blipFill>
        <p:spPr>
          <a:xfrm>
            <a:off x="838200" y="1651000"/>
            <a:ext cx="330200" cy="254000"/>
          </a:xfrm>
          <a:prstGeom prst="rect">
            <a:avLst/>
          </a:prstGeom>
        </p:spPr>
      </p:pic>
      <p:cxnSp>
        <p:nvCxnSpPr>
          <p:cNvPr id="362" name="Shape 361"/>
          <p:cNvCxnSpPr>
            <a:stCxn id="16" idx="2"/>
            <a:endCxn id="128" idx="1"/>
          </p:cNvCxnSpPr>
          <p:nvPr/>
        </p:nvCxnSpPr>
        <p:spPr>
          <a:xfrm rot="16200000" flipH="1">
            <a:off x="75714" y="1281013"/>
            <a:ext cx="1290022"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64" name="TextBox 363"/>
          <p:cNvSpPr txBox="1"/>
          <p:nvPr/>
        </p:nvSpPr>
        <p:spPr>
          <a:xfrm>
            <a:off x="4950639" y="1856601"/>
            <a:ext cx="877276" cy="1477328"/>
          </a:xfrm>
          <a:prstGeom prst="rect">
            <a:avLst/>
          </a:prstGeom>
          <a:noFill/>
        </p:spPr>
        <p:txBody>
          <a:bodyPr wrap="none" rtlCol="0">
            <a:spAutoFit/>
          </a:bodyPr>
          <a:lstStyle/>
          <a:p>
            <a:r>
              <a:rPr lang="en-US" b="1" smtClean="0">
                <a:latin typeface="Courier New"/>
                <a:cs typeface="Courier New"/>
              </a:rPr>
              <a:t>/ac3</a:t>
            </a:r>
          </a:p>
          <a:p>
            <a:r>
              <a:rPr lang="en-US" b="1" smtClean="0">
                <a:latin typeface="Courier New"/>
                <a:cs typeface="Courier New"/>
              </a:rPr>
              <a:t>/bin</a:t>
            </a:r>
          </a:p>
          <a:p>
            <a:r>
              <a:rPr lang="en-US" b="1" smtClean="0">
                <a:latin typeface="Courier New"/>
                <a:cs typeface="Courier New"/>
              </a:rPr>
              <a:t>/etc</a:t>
            </a:r>
          </a:p>
          <a:p>
            <a:r>
              <a:rPr lang="en-US" b="1" smtClean="0">
                <a:latin typeface="Courier New"/>
                <a:cs typeface="Courier New"/>
              </a:rPr>
              <a:t>/home</a:t>
            </a:r>
          </a:p>
          <a:p>
            <a:r>
              <a:rPr lang="en-US" b="1" smtClean="0">
                <a:latin typeface="Courier New"/>
                <a:cs typeface="Courier New"/>
              </a:rPr>
              <a:t>/</a:t>
            </a:r>
            <a:r>
              <a:rPr lang="en-US" b="1" err="1" smtClean="0">
                <a:latin typeface="Courier New"/>
                <a:cs typeface="Courier New"/>
              </a:rPr>
              <a:t>usr</a:t>
            </a:r>
            <a:endParaRPr lang="en-US" b="1">
              <a:latin typeface="Courier New"/>
              <a:cs typeface="Courier New"/>
            </a:endParaRPr>
          </a:p>
        </p:txBody>
      </p:sp>
      <p:sp>
        <p:nvSpPr>
          <p:cNvPr id="365" name="TextBox 364"/>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 (root folder)</a:t>
            </a:r>
            <a:r>
              <a:rPr lang="en-US" smtClean="0">
                <a:latin typeface="Arial"/>
                <a:cs typeface="Arial"/>
              </a:rPr>
              <a:t>?</a:t>
            </a:r>
            <a:endParaRPr lang="en-US">
              <a:latin typeface="Arial"/>
              <a:cs typeface="Arial"/>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32</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4"/>
                                        </p:tgtEl>
                                        <p:attrNameLst>
                                          <p:attrName>style.visibility</p:attrName>
                                        </p:attrNameLst>
                                      </p:cBhvr>
                                      <p:to>
                                        <p:strVal val="visible"/>
                                      </p:to>
                                    </p:set>
                                    <p:animEffect transition="in" filter="fade">
                                      <p:cBhvr>
                                        <p:cTn id="11" dur="20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p:bldP spid="3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239700"/>
            <a:ext cx="330200" cy="254000"/>
          </a:xfrm>
          <a:prstGeom prst="rect">
            <a:avLst/>
          </a:prstGeom>
        </p:spPr>
      </p:pic>
      <p:sp>
        <p:nvSpPr>
          <p:cNvPr id="129" name="TextBox 128"/>
          <p:cNvSpPr txBox="1"/>
          <p:nvPr/>
        </p:nvSpPr>
        <p:spPr>
          <a:xfrm>
            <a:off x="1054076" y="32282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19426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35" name="Group 34"/>
          <p:cNvGrpSpPr/>
          <p:nvPr/>
        </p:nvGrpSpPr>
        <p:grpSpPr>
          <a:xfrm>
            <a:off x="1170288"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40" name="Group 39"/>
          <p:cNvGrpSpPr/>
          <p:nvPr/>
        </p:nvGrpSpPr>
        <p:grpSpPr>
          <a:xfrm>
            <a:off x="1170288" y="2225933"/>
            <a:ext cx="845251" cy="276999"/>
            <a:chOff x="838200" y="1618362"/>
            <a:chExt cx="845251" cy="276999"/>
          </a:xfrm>
        </p:grpSpPr>
        <p:sp>
          <p:nvSpPr>
            <p:cNvPr id="42" name="TextBox 41"/>
            <p:cNvSpPr txBox="1"/>
            <p:nvPr/>
          </p:nvSpPr>
          <p:spPr>
            <a:xfrm>
              <a:off x="1079500" y="1618362"/>
              <a:ext cx="603951" cy="276999"/>
            </a:xfrm>
            <a:prstGeom prst="rect">
              <a:avLst/>
            </a:prstGeom>
            <a:noFill/>
          </p:spPr>
          <p:txBody>
            <a:bodyPr wrap="none" rtlCol="0">
              <a:spAutoFit/>
            </a:bodyPr>
            <a:lstStyle/>
            <a:p>
              <a:r>
                <a:rPr lang="en-US" sz="1200" smtClean="0"/>
                <a:t>hpc02</a:t>
              </a:r>
              <a:endParaRPr lang="en-US" sz="1200"/>
            </a:p>
          </p:txBody>
        </p:sp>
        <p:pic>
          <p:nvPicPr>
            <p:cNvPr id="44" name="Picture 43"/>
            <p:cNvPicPr>
              <a:picLocks noChangeAspect="1"/>
            </p:cNvPicPr>
            <p:nvPr/>
          </p:nvPicPr>
          <p:blipFill>
            <a:blip r:embed="rId3"/>
            <a:stretch>
              <a:fillRect/>
            </a:stretch>
          </p:blipFill>
          <p:spPr>
            <a:xfrm>
              <a:off x="838200" y="1629861"/>
              <a:ext cx="330200" cy="254000"/>
            </a:xfrm>
            <a:prstGeom prst="rect">
              <a:avLst/>
            </a:prstGeom>
          </p:spPr>
        </p:pic>
      </p:grpSp>
      <p:grpSp>
        <p:nvGrpSpPr>
          <p:cNvPr id="45" name="Group 44"/>
          <p:cNvGrpSpPr/>
          <p:nvPr/>
        </p:nvGrpSpPr>
        <p:grpSpPr>
          <a:xfrm>
            <a:off x="1170288" y="2546866"/>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dirty="0" smtClean="0"/>
                <a:t>hpc03</a:t>
              </a:r>
              <a:endParaRPr lang="en-US" sz="1200" dirty="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grpSp>
        <p:nvGrpSpPr>
          <p:cNvPr id="50" name="Group 49"/>
          <p:cNvGrpSpPr/>
          <p:nvPr/>
        </p:nvGrpSpPr>
        <p:grpSpPr>
          <a:xfrm>
            <a:off x="1170288" y="2867799"/>
            <a:ext cx="845251" cy="276999"/>
            <a:chOff x="838200" y="1618362"/>
            <a:chExt cx="845251" cy="276999"/>
          </a:xfrm>
        </p:grpSpPr>
        <p:sp>
          <p:nvSpPr>
            <p:cNvPr id="51" name="TextBox 50"/>
            <p:cNvSpPr txBox="1"/>
            <p:nvPr/>
          </p:nvSpPr>
          <p:spPr>
            <a:xfrm>
              <a:off x="1079500" y="1618362"/>
              <a:ext cx="603951" cy="276999"/>
            </a:xfrm>
            <a:prstGeom prst="rect">
              <a:avLst/>
            </a:prstGeom>
            <a:noFill/>
          </p:spPr>
          <p:txBody>
            <a:bodyPr wrap="none" rtlCol="0">
              <a:spAutoFit/>
            </a:bodyPr>
            <a:lstStyle/>
            <a:p>
              <a:r>
                <a:rPr lang="en-US" sz="1200" dirty="0" smtClean="0"/>
                <a:t>hpc21</a:t>
              </a:r>
              <a:endParaRPr lang="en-US" sz="1200" dirty="0"/>
            </a:p>
          </p:txBody>
        </p:sp>
        <p:pic>
          <p:nvPicPr>
            <p:cNvPr id="52" name="Picture 51"/>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4950639" y="1856601"/>
            <a:ext cx="1762813" cy="1200329"/>
          </a:xfrm>
          <a:prstGeom prst="rect">
            <a:avLst/>
          </a:prstGeom>
          <a:noFill/>
        </p:spPr>
        <p:txBody>
          <a:bodyPr wrap="none" rtlCol="0">
            <a:spAutoFit/>
          </a:bodyPr>
          <a:lstStyle/>
          <a:p>
            <a:r>
              <a:rPr lang="en-US" b="1" smtClean="0">
                <a:latin typeface="Courier New"/>
                <a:cs typeface="Courier New"/>
              </a:rPr>
              <a:t>/home/hpc01</a:t>
            </a:r>
          </a:p>
          <a:p>
            <a:r>
              <a:rPr lang="en-US" b="1" smtClean="0">
                <a:latin typeface="Courier New"/>
                <a:cs typeface="Courier New"/>
              </a:rPr>
              <a:t>/home/hpc02</a:t>
            </a:r>
          </a:p>
          <a:p>
            <a:r>
              <a:rPr lang="en-US" b="1" smtClean="0">
                <a:latin typeface="Courier New"/>
                <a:cs typeface="Courier New"/>
              </a:rPr>
              <a:t>/home/hpc03</a:t>
            </a:r>
          </a:p>
          <a:p>
            <a:r>
              <a:rPr lang="en-US" b="1" smtClean="0">
                <a:latin typeface="Courier New"/>
                <a:cs typeface="Courier New"/>
              </a:rPr>
              <a:t>/home/hpc21</a:t>
            </a:r>
            <a:endParaRPr lang="en-US" b="1">
              <a:latin typeface="Courier New"/>
              <a:cs typeface="Courier New"/>
            </a:endParaRPr>
          </a:p>
        </p:txBody>
      </p:sp>
      <p:sp>
        <p:nvSpPr>
          <p:cNvPr id="56" name="TextBox 55"/>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a:t>
            </a:r>
            <a:r>
              <a:rPr lang="en-US" smtClean="0">
                <a:latin typeface="Arial"/>
                <a:cs typeface="Arial"/>
              </a:rPr>
              <a:t>?</a:t>
            </a:r>
            <a:endParaRPr lang="en-US">
              <a:latin typeface="Courier New"/>
              <a:cs typeface="Courier New"/>
            </a:endParaRPr>
          </a:p>
        </p:txBody>
      </p:sp>
      <p:cxnSp>
        <p:nvCxnSpPr>
          <p:cNvPr id="58" name="Shape 57"/>
          <p:cNvCxnSpPr>
            <a:stCxn id="54" idx="2"/>
            <a:endCxn id="37" idx="1"/>
          </p:cNvCxnSpPr>
          <p:nvPr/>
        </p:nvCxnSpPr>
        <p:spPr>
          <a:xfrm rot="16200000" flipH="1">
            <a:off x="1026469" y="1899680"/>
            <a:ext cx="127000"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a:endCxn id="44" idx="1"/>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705536" y="2220613"/>
            <a:ext cx="768866"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52" idx="1"/>
          </p:cNvCxnSpPr>
          <p:nvPr/>
        </p:nvCxnSpPr>
        <p:spPr>
          <a:xfrm rot="16200000" flipH="1">
            <a:off x="545070" y="2381079"/>
            <a:ext cx="1089799" cy="160638"/>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4"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4950639" y="1856601"/>
            <a:ext cx="3979165" cy="369332"/>
          </a:xfrm>
          <a:prstGeom prst="rect">
            <a:avLst/>
          </a:prstGeom>
          <a:noFill/>
        </p:spPr>
        <p:txBody>
          <a:bodyPr wrap="none" rtlCol="0">
            <a:spAutoFit/>
          </a:bodyPr>
          <a:lstStyle/>
          <a:p>
            <a:r>
              <a:rPr lang="en-US" b="1" smtClean="0">
                <a:latin typeface="Courier New"/>
                <a:cs typeface="Courier New"/>
              </a:rPr>
              <a:t>/home/hpc02/regurgitator.sh</a:t>
            </a:r>
            <a:endParaRPr lang="en-US" b="1">
              <a:latin typeface="Courier New"/>
              <a:cs typeface="Courier New"/>
            </a:endParaRPr>
          </a:p>
        </p:txBody>
      </p:sp>
      <p:sp>
        <p:nvSpPr>
          <p:cNvPr id="56" name="TextBox 55"/>
          <p:cNvSpPr txBox="1"/>
          <p:nvPr/>
        </p:nvSpPr>
        <p:spPr>
          <a:xfrm>
            <a:off x="4038601" y="689418"/>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/home/hpc02</a:t>
            </a:r>
            <a:r>
              <a:rPr lang="en-US" smtClean="0">
                <a:latin typeface="Arial"/>
                <a:cs typeface="Arial"/>
              </a:rPr>
              <a:t>?</a:t>
            </a:r>
            <a:endParaRPr lang="en-US">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t>hpc02</a:t>
              </a:r>
              <a:endParaRPr lang="en-US" sz="1200"/>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t>regurgitator.sh</a:t>
            </a:r>
            <a:endParaRPr lang="en-US" sz="1200"/>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950638" y="4278868"/>
            <a:ext cx="3979165" cy="369332"/>
          </a:xfrm>
          <a:prstGeom prst="rect">
            <a:avLst/>
          </a:prstGeom>
          <a:noFill/>
        </p:spPr>
        <p:txBody>
          <a:bodyPr wrap="none" rtlCol="0">
            <a:spAutoFit/>
          </a:bodyPr>
          <a:lstStyle/>
          <a:p>
            <a:r>
              <a:rPr lang="en-US" b="1" smtClean="0">
                <a:latin typeface="Courier New"/>
                <a:cs typeface="Courier New"/>
              </a:rPr>
              <a:t>/home/hpc21/regurgitator.sh</a:t>
            </a:r>
            <a:endParaRPr lang="en-US" b="1">
              <a:latin typeface="Courier New"/>
              <a:cs typeface="Courier New"/>
            </a:endParaRPr>
          </a:p>
        </p:txBody>
      </p:sp>
      <p:sp>
        <p:nvSpPr>
          <p:cNvPr id="61" name="TextBox 60"/>
          <p:cNvSpPr txBox="1"/>
          <p:nvPr/>
        </p:nvSpPr>
        <p:spPr>
          <a:xfrm>
            <a:off x="4038600" y="3111685"/>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/home/hpc21</a:t>
            </a:r>
            <a:r>
              <a:rPr lang="en-US" smtClean="0">
                <a:latin typeface="Arial"/>
                <a:cs typeface="Arial"/>
              </a:rPr>
              <a:t>?</a:t>
            </a:r>
            <a:endParaRPr lang="en-US">
              <a:latin typeface="Courier New"/>
              <a:cs typeface="Courier New"/>
            </a:endParaRPr>
          </a:p>
        </p:txBody>
      </p:sp>
      <p:grpSp>
        <p:nvGrpSpPr>
          <p:cNvPr id="73"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34</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9" grpId="0"/>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solidFill>
                  <a:srgbClr val="FF6600"/>
                </a:solidFill>
              </a:rPr>
              <a:t>home</a:t>
            </a:r>
            <a:endParaRPr lang="en-US" sz="1200">
              <a:solidFill>
                <a:srgbClr val="FF6600"/>
              </a:solidFill>
            </a:endParaRPr>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2133600" y="4788932"/>
            <a:ext cx="6002590" cy="523220"/>
          </a:xfrm>
          <a:prstGeom prst="rect">
            <a:avLst/>
          </a:prstGeom>
          <a:noFill/>
        </p:spPr>
        <p:txBody>
          <a:bodyPr wrap="none" rtlCol="0">
            <a:spAutoFit/>
          </a:bodyPr>
          <a:lstStyle/>
          <a:p>
            <a:r>
              <a:rPr lang="en-US" sz="2800" b="1" dirty="0" smtClean="0">
                <a:latin typeface="Courier New"/>
                <a:cs typeface="Courier New"/>
              </a:rPr>
              <a:t>/</a:t>
            </a:r>
            <a:r>
              <a:rPr lang="en-US" sz="2800" b="1" dirty="0" smtClean="0">
                <a:solidFill>
                  <a:srgbClr val="FF6600"/>
                </a:solidFill>
                <a:latin typeface="Courier New"/>
                <a:cs typeface="Courier New"/>
              </a:rPr>
              <a:t>home</a:t>
            </a:r>
            <a:r>
              <a:rPr lang="en-US" sz="2800" b="1" dirty="0" smtClean="0">
                <a:latin typeface="Courier New"/>
                <a:cs typeface="Courier New"/>
              </a:rPr>
              <a:t>/</a:t>
            </a:r>
            <a:r>
              <a:rPr lang="en-US" sz="2800" b="1" dirty="0" smtClean="0">
                <a:solidFill>
                  <a:srgbClr val="008000"/>
                </a:solidFill>
                <a:latin typeface="Courier New"/>
                <a:cs typeface="Courier New"/>
              </a:rPr>
              <a:t>hpc02</a:t>
            </a:r>
            <a:r>
              <a:rPr lang="en-US" sz="2800" b="1" dirty="0" smtClean="0">
                <a:latin typeface="Courier New"/>
                <a:cs typeface="Courier New"/>
              </a:rPr>
              <a:t>/</a:t>
            </a:r>
            <a:r>
              <a:rPr lang="en-US" sz="2800" b="1" dirty="0" err="1" smtClean="0">
                <a:solidFill>
                  <a:srgbClr val="3366FF"/>
                </a:solidFill>
                <a:latin typeface="Courier New"/>
                <a:cs typeface="Courier New"/>
              </a:rPr>
              <a:t>regurgitator.sh</a:t>
            </a:r>
            <a:endParaRPr lang="en-US" sz="2800" b="1" dirty="0">
              <a:solidFill>
                <a:srgbClr val="3366FF"/>
              </a:solidFill>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solidFill>
                    <a:srgbClr val="008000"/>
                  </a:solidFill>
                </a:rPr>
                <a:t>hpc02</a:t>
              </a:r>
              <a:endParaRPr lang="en-US" sz="1200">
                <a:solidFill>
                  <a:srgbClr val="008000"/>
                </a:solidFill>
              </a:endParaRPr>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solidFill>
                  <a:srgbClr val="3366FF"/>
                </a:solidFill>
              </a:rPr>
              <a:t>regurgitator.sh</a:t>
            </a:r>
            <a:endParaRPr lang="en-US" sz="1200">
              <a:solidFill>
                <a:srgbClr val="3366FF"/>
              </a:solidFill>
            </a:endParaRPr>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71123" y="5867400"/>
            <a:ext cx="2480930" cy="369332"/>
          </a:xfrm>
          <a:prstGeom prst="rect">
            <a:avLst/>
          </a:prstGeom>
          <a:noFill/>
        </p:spPr>
        <p:txBody>
          <a:bodyPr wrap="none" rtlCol="0">
            <a:spAutoFit/>
          </a:bodyPr>
          <a:lstStyle/>
          <a:p>
            <a:r>
              <a:rPr lang="en-US" smtClean="0"/>
              <a:t>Where do I start from?</a:t>
            </a:r>
            <a:endParaRPr lang="en-US"/>
          </a:p>
        </p:txBody>
      </p:sp>
      <p:sp>
        <p:nvSpPr>
          <p:cNvPr id="51" name="TextBox 50"/>
          <p:cNvSpPr txBox="1"/>
          <p:nvPr/>
        </p:nvSpPr>
        <p:spPr>
          <a:xfrm>
            <a:off x="4038600" y="5867400"/>
            <a:ext cx="1981169" cy="369332"/>
          </a:xfrm>
          <a:prstGeom prst="rect">
            <a:avLst/>
          </a:prstGeom>
          <a:noFill/>
        </p:spPr>
        <p:txBody>
          <a:bodyPr wrap="none" rtlCol="0">
            <a:spAutoFit/>
          </a:bodyPr>
          <a:lstStyle/>
          <a:p>
            <a:r>
              <a:rPr lang="en-US" smtClean="0"/>
              <a:t>Path components</a:t>
            </a:r>
            <a:endParaRPr lang="en-US"/>
          </a:p>
        </p:txBody>
      </p:sp>
      <p:sp>
        <p:nvSpPr>
          <p:cNvPr id="52" name="TextBox 51"/>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70" name="Straight Arrow Connector 69"/>
          <p:cNvCxnSpPr/>
          <p:nvPr/>
        </p:nvCxnSpPr>
        <p:spPr>
          <a:xfrm rot="5400000" flipH="1" flipV="1">
            <a:off x="1729426" y="5336226"/>
            <a:ext cx="609600" cy="452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rot="10800000">
            <a:off x="2844810" y="5312152"/>
            <a:ext cx="1650993" cy="5552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rot="10800000">
            <a:off x="4038600" y="5312153"/>
            <a:ext cx="685800" cy="555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5400000" flipH="1" flipV="1">
            <a:off x="5132576" y="5437378"/>
            <a:ext cx="555248" cy="304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rot="10800000" flipV="1">
            <a:off x="3454400" y="4211766"/>
            <a:ext cx="1270000" cy="6777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rot="5400000">
            <a:off x="4449033" y="4487133"/>
            <a:ext cx="703134"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35</a:t>
            </a:fld>
            <a:endParaRPr lang="en-A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 So Far</a:t>
            </a:r>
            <a:endParaRPr lang="en-US"/>
          </a:p>
        </p:txBody>
      </p:sp>
      <p:sp>
        <p:nvSpPr>
          <p:cNvPr id="3" name="Content Placeholder 2"/>
          <p:cNvSpPr>
            <a:spLocks noGrp="1"/>
          </p:cNvSpPr>
          <p:nvPr>
            <p:ph idx="1"/>
          </p:nvPr>
        </p:nvSpPr>
        <p:spPr/>
        <p:txBody>
          <a:bodyPr/>
          <a:lstStyle/>
          <a:p>
            <a:r>
              <a:rPr lang="en-US" dirty="0" smtClean="0"/>
              <a:t>There is one root, called “/”</a:t>
            </a:r>
          </a:p>
          <a:p>
            <a:pPr lvl="1"/>
            <a:r>
              <a:rPr lang="en-US" dirty="0" smtClean="0"/>
              <a:t>This is different from windows, where there is one root for each disk drive C:, D:, </a:t>
            </a:r>
            <a:r>
              <a:rPr lang="en-US" dirty="0" err="1" smtClean="0"/>
              <a:t>etc</a:t>
            </a:r>
            <a:endParaRPr lang="en-US" dirty="0" smtClean="0"/>
          </a:p>
          <a:p>
            <a:endParaRPr lang="en-US" dirty="0" smtClean="0"/>
          </a:p>
          <a:p>
            <a:r>
              <a:rPr lang="en-US" dirty="0" smtClean="0"/>
              <a:t>A path from the root designates exactly one file: such a path is called an “absolute path”</a:t>
            </a:r>
          </a:p>
          <a:p>
            <a:pPr>
              <a:buNone/>
            </a:pPr>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36</a:t>
            </a:fld>
            <a:endParaRPr lang="en-AU"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Home Directory</a:t>
            </a:r>
            <a:endParaRPr lang="en-US"/>
          </a:p>
        </p:txBody>
      </p:sp>
      <p:sp>
        <p:nvSpPr>
          <p:cNvPr id="3" name="Content Placeholder 2"/>
          <p:cNvSpPr>
            <a:spLocks noGrp="1"/>
          </p:cNvSpPr>
          <p:nvPr>
            <p:ph idx="1"/>
          </p:nvPr>
        </p:nvSpPr>
        <p:spPr/>
        <p:txBody>
          <a:bodyPr/>
          <a:lstStyle/>
          <a:p>
            <a:r>
              <a:rPr lang="en-US" sz="2800" dirty="0" smtClean="0"/>
              <a:t>Each account (user) has a special directory called his/her home directory</a:t>
            </a:r>
          </a:p>
          <a:p>
            <a:pPr lvl="1"/>
            <a:r>
              <a:rPr lang="en-US" sz="2400" dirty="0" smtClean="0"/>
              <a:t>That’s where you ‘get put’ when you log in. (More on this later)</a:t>
            </a:r>
          </a:p>
          <a:p>
            <a:r>
              <a:rPr lang="en-US" sz="2800" dirty="0" smtClean="0"/>
              <a:t>BASH uses the “~” character to indicate “home directory”</a:t>
            </a:r>
          </a:p>
          <a:p>
            <a:r>
              <a:rPr lang="en-US" sz="2800" dirty="0" smtClean="0"/>
              <a:t>Two forms</a:t>
            </a:r>
          </a:p>
          <a:p>
            <a:pPr lvl="1"/>
            <a:r>
              <a:rPr lang="en-US" sz="2400" b="1" dirty="0" smtClean="0">
                <a:latin typeface="Courier New"/>
                <a:cs typeface="Courier New"/>
              </a:rPr>
              <a:t>~</a:t>
            </a:r>
            <a:r>
              <a:rPr lang="en-US" sz="2400" dirty="0" smtClean="0"/>
              <a:t> 			“my home directory”</a:t>
            </a:r>
          </a:p>
          <a:p>
            <a:pPr lvl="1"/>
            <a:r>
              <a:rPr lang="en-US" sz="2400" b="1" dirty="0" smtClean="0">
                <a:latin typeface="Courier New"/>
                <a:cs typeface="Courier New"/>
              </a:rPr>
              <a:t>~iaa444</a:t>
            </a:r>
            <a:r>
              <a:rPr lang="en-US" sz="2400" dirty="0" smtClean="0"/>
              <a:t> </a:t>
            </a:r>
            <a:r>
              <a:rPr lang="en-US" sz="2400" dirty="0" smtClean="0"/>
              <a:t>	</a:t>
            </a:r>
            <a:r>
              <a:rPr lang="en-US" sz="2400" dirty="0" smtClean="0"/>
              <a:t>“iaa444’s </a:t>
            </a:r>
            <a:r>
              <a:rPr lang="en-US" sz="2400" dirty="0" smtClean="0"/>
              <a:t>home directory”</a:t>
            </a:r>
          </a:p>
          <a:p>
            <a:pPr>
              <a:buNone/>
            </a:pPr>
            <a:endParaRPr lang="en-US" sz="2800"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37</a:t>
            </a:fld>
            <a:endParaRPr lang="en-A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val 69"/>
          <p:cNvSpPr/>
          <p:nvPr/>
        </p:nvSpPr>
        <p:spPr>
          <a:xfrm>
            <a:off x="1591952" y="3343028"/>
            <a:ext cx="1438774" cy="399702"/>
          </a:xfrm>
          <a:prstGeom prst="ellipse">
            <a:avLst/>
          </a:prstGeom>
          <a:solidFill>
            <a:srgbClr val="008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2" name="Oval 51"/>
          <p:cNvSpPr/>
          <p:nvPr/>
        </p:nvSpPr>
        <p:spPr>
          <a:xfrm>
            <a:off x="1456826" y="2438400"/>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sp>
        <p:nvSpPr>
          <p:cNvPr id="55" name="TextBox 54"/>
          <p:cNvSpPr txBox="1"/>
          <p:nvPr/>
        </p:nvSpPr>
        <p:spPr>
          <a:xfrm>
            <a:off x="5020537" y="1447800"/>
            <a:ext cx="3971063" cy="923330"/>
          </a:xfrm>
          <a:prstGeom prst="rect">
            <a:avLst/>
          </a:prstGeom>
          <a:noFill/>
        </p:spPr>
        <p:txBody>
          <a:bodyPr wrap="square" rtlCol="0">
            <a:spAutoFit/>
          </a:bodyPr>
          <a:lstStyle/>
          <a:p>
            <a:r>
              <a:rPr lang="en-US" smtClean="0"/>
              <a:t>It depends who asks: If the user “hpc02” asks, then the answer is</a:t>
            </a:r>
          </a:p>
          <a:p>
            <a:r>
              <a:rPr lang="en-US" b="1" smtClean="0">
                <a:solidFill>
                  <a:schemeClr val="accent1"/>
                </a:solidFill>
                <a:latin typeface="Courier New"/>
                <a:cs typeface="Courier New"/>
              </a:rPr>
              <a:t>/home/hpc02/regurgitator.sh</a:t>
            </a:r>
            <a:endParaRPr lang="en-US" b="1">
              <a:solidFill>
                <a:schemeClr val="accent1"/>
              </a:solidFill>
              <a:latin typeface="Courier New"/>
              <a:cs typeface="Courier New"/>
            </a:endParaRPr>
          </a:p>
        </p:txBody>
      </p:sp>
      <p:sp>
        <p:nvSpPr>
          <p:cNvPr id="56" name="TextBox 55"/>
          <p:cNvSpPr txBox="1"/>
          <p:nvPr/>
        </p:nvSpPr>
        <p:spPr>
          <a:xfrm>
            <a:off x="4038600" y="689418"/>
            <a:ext cx="3581399" cy="646331"/>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a:t>
            </a:r>
            <a:endParaRPr lang="en-US">
              <a:latin typeface="Courier New"/>
              <a:cs typeface="Courier New"/>
            </a:endParaRPr>
          </a:p>
        </p:txBody>
      </p:sp>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t>hpc02</a:t>
              </a:r>
              <a:endParaRPr lang="en-US" sz="1200"/>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err="1" smtClean="0"/>
              <a:t>regurgitator.sh</a:t>
            </a:r>
            <a:endParaRPr lang="en-US" sz="1200"/>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941974" y="3745468"/>
            <a:ext cx="3979165" cy="369332"/>
          </a:xfrm>
          <a:prstGeom prst="rect">
            <a:avLst/>
          </a:prstGeom>
          <a:noFill/>
        </p:spPr>
        <p:txBody>
          <a:bodyPr wrap="none" rtlCol="0">
            <a:spAutoFit/>
          </a:bodyPr>
          <a:lstStyle/>
          <a:p>
            <a:r>
              <a:rPr lang="en-US" b="1" smtClean="0">
                <a:solidFill>
                  <a:srgbClr val="008000"/>
                </a:solidFill>
                <a:latin typeface="Courier New"/>
                <a:cs typeface="Courier New"/>
              </a:rPr>
              <a:t>/home/hpc21/regurgitator.sh</a:t>
            </a:r>
            <a:endParaRPr lang="en-US" b="1">
              <a:solidFill>
                <a:srgbClr val="008000"/>
              </a:solidFill>
              <a:latin typeface="Courier New"/>
              <a:cs typeface="Courier New"/>
            </a:endParaRPr>
          </a:p>
        </p:txBody>
      </p:sp>
      <p:sp>
        <p:nvSpPr>
          <p:cNvPr id="61" name="TextBox 60"/>
          <p:cNvSpPr txBox="1"/>
          <p:nvPr/>
        </p:nvSpPr>
        <p:spPr>
          <a:xfrm>
            <a:off x="3962400" y="2819400"/>
            <a:ext cx="3352800" cy="923330"/>
          </a:xfrm>
          <a:prstGeom prst="rect">
            <a:avLst/>
          </a:prstGeom>
          <a:noFill/>
        </p:spPr>
        <p:txBody>
          <a:bodyPr wrap="square" rtlCol="0">
            <a:spAutoFit/>
          </a:bodyPr>
          <a:lstStyle/>
          <a:p>
            <a:r>
              <a:rPr lang="en-US" smtClean="0"/>
              <a:t>What are the names of the contents of the directory called </a:t>
            </a:r>
            <a:r>
              <a:rPr lang="en-US" b="1" smtClean="0">
                <a:latin typeface="Courier New"/>
                <a:cs typeface="Courier New"/>
              </a:rPr>
              <a:t>~hpc21</a:t>
            </a:r>
            <a:endParaRPr lang="en-US">
              <a:latin typeface="Courier New"/>
              <a:cs typeface="Courier New"/>
            </a:endParaRPr>
          </a:p>
        </p:txBody>
      </p: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err="1"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941974" y="5647730"/>
            <a:ext cx="3979165" cy="369332"/>
          </a:xfrm>
          <a:prstGeom prst="rect">
            <a:avLst/>
          </a:prstGeom>
          <a:noFill/>
        </p:spPr>
        <p:txBody>
          <a:bodyPr wrap="none" rtlCol="0">
            <a:spAutoFit/>
          </a:bodyPr>
          <a:lstStyle/>
          <a:p>
            <a:r>
              <a:rPr lang="en-US" b="1" smtClean="0">
                <a:solidFill>
                  <a:schemeClr val="accent1"/>
                </a:solidFill>
                <a:latin typeface="Courier New"/>
                <a:cs typeface="Courier New"/>
              </a:rPr>
              <a:t>/home/hpc02/regurgitator.sh</a:t>
            </a:r>
            <a:endParaRPr lang="en-US" b="1">
              <a:solidFill>
                <a:schemeClr val="accent1"/>
              </a:solidFill>
              <a:latin typeface="Courier New"/>
              <a:cs typeface="Courier New"/>
            </a:endParaRPr>
          </a:p>
        </p:txBody>
      </p:sp>
      <p:sp>
        <p:nvSpPr>
          <p:cNvPr id="51" name="TextBox 50"/>
          <p:cNvSpPr txBox="1"/>
          <p:nvPr/>
        </p:nvSpPr>
        <p:spPr>
          <a:xfrm>
            <a:off x="3962400" y="4724400"/>
            <a:ext cx="4354016" cy="646331"/>
          </a:xfrm>
          <a:prstGeom prst="rect">
            <a:avLst/>
          </a:prstGeom>
          <a:noFill/>
        </p:spPr>
        <p:txBody>
          <a:bodyPr wrap="square" rtlCol="0">
            <a:spAutoFit/>
          </a:bodyPr>
          <a:lstStyle/>
          <a:p>
            <a:r>
              <a:rPr lang="en-US" smtClean="0"/>
              <a:t>What is the absolute path of the file</a:t>
            </a:r>
            <a:r>
              <a:rPr lang="en-US" b="1" smtClean="0">
                <a:latin typeface="Courier New"/>
                <a:cs typeface="Courier New"/>
              </a:rPr>
              <a:t> ~hpc02/regurgitator.sh</a:t>
            </a:r>
            <a:endParaRPr lang="en-US" b="1">
              <a:latin typeface="Courier New"/>
              <a:cs typeface="Courier New"/>
            </a:endParaRPr>
          </a:p>
        </p:txBody>
      </p: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2000"/>
                                        <p:tgtEl>
                                          <p:spTgt spid="5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20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2000"/>
                                        <p:tgtEl>
                                          <p:spTgt spid="5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20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52" grpId="0" animBg="1"/>
      <p:bldP spid="55" grpId="0"/>
      <p:bldP spid="56" grpId="0"/>
      <p:bldP spid="59" grpId="0"/>
      <p:bldP spid="61" grpId="0"/>
      <p:bldP spid="50" grpId="0"/>
      <p:bldP spid="5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85800" y="457200"/>
            <a:ext cx="241673" cy="338554"/>
          </a:xfrm>
          <a:prstGeom prst="rect">
            <a:avLst/>
          </a:prstGeom>
          <a:noFill/>
        </p:spPr>
        <p:txBody>
          <a:bodyPr wrap="none" rtlCol="0">
            <a:spAutoFit/>
          </a:bodyPr>
          <a:lstStyle/>
          <a:p>
            <a:r>
              <a:rPr lang="en-US" sz="1600" smtClean="0"/>
              <a:t>/</a:t>
            </a:r>
            <a:endParaRPr lang="en-US" sz="1600"/>
          </a:p>
        </p:txBody>
      </p:sp>
      <p:pic>
        <p:nvPicPr>
          <p:cNvPr id="17" name="Picture 16"/>
          <p:cNvPicPr>
            <a:picLocks noChangeAspect="1"/>
          </p:cNvPicPr>
          <p:nvPr/>
        </p:nvPicPr>
        <p:blipFill>
          <a:blip r:embed="rId3"/>
          <a:stretch>
            <a:fillRect/>
          </a:stretch>
        </p:blipFill>
        <p:spPr>
          <a:xfrm>
            <a:off x="838200" y="801300"/>
            <a:ext cx="330200" cy="254000"/>
          </a:xfrm>
          <a:prstGeom prst="rect">
            <a:avLst/>
          </a:prstGeom>
        </p:spPr>
      </p:pic>
      <p:sp>
        <p:nvSpPr>
          <p:cNvPr id="19" name="TextBox 18"/>
          <p:cNvSpPr txBox="1"/>
          <p:nvPr/>
        </p:nvSpPr>
        <p:spPr>
          <a:xfrm>
            <a:off x="1066800" y="789801"/>
            <a:ext cx="432781" cy="276999"/>
          </a:xfrm>
          <a:prstGeom prst="rect">
            <a:avLst/>
          </a:prstGeom>
          <a:noFill/>
        </p:spPr>
        <p:txBody>
          <a:bodyPr wrap="none" rtlCol="0">
            <a:spAutoFit/>
          </a:bodyPr>
          <a:lstStyle/>
          <a:p>
            <a:r>
              <a:rPr lang="en-US" sz="1200" smtClean="0"/>
              <a:t>ac3</a:t>
            </a:r>
            <a:endParaRPr lang="en-US" sz="1200"/>
          </a:p>
        </p:txBody>
      </p:sp>
      <p:cxnSp>
        <p:nvCxnSpPr>
          <p:cNvPr id="30" name="Shape 29"/>
          <p:cNvCxnSpPr>
            <a:endCxn id="17" idx="1"/>
          </p:cNvCxnSpPr>
          <p:nvPr/>
        </p:nvCxnSpPr>
        <p:spPr>
          <a:xfrm rot="16200000" flipH="1">
            <a:off x="633314" y="723413"/>
            <a:ext cx="1748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p:cNvPicPr>
          <p:nvPr/>
        </p:nvPicPr>
        <p:blipFill>
          <a:blip r:embed="rId3"/>
          <a:stretch>
            <a:fillRect/>
          </a:stretch>
        </p:blipFill>
        <p:spPr>
          <a:xfrm>
            <a:off x="838200" y="1074274"/>
            <a:ext cx="330200" cy="254000"/>
          </a:xfrm>
          <a:prstGeom prst="rect">
            <a:avLst/>
          </a:prstGeom>
        </p:spPr>
      </p:pic>
      <p:sp>
        <p:nvSpPr>
          <p:cNvPr id="33" name="TextBox 32"/>
          <p:cNvSpPr txBox="1"/>
          <p:nvPr/>
        </p:nvSpPr>
        <p:spPr>
          <a:xfrm>
            <a:off x="1066800" y="1062775"/>
            <a:ext cx="390026" cy="276999"/>
          </a:xfrm>
          <a:prstGeom prst="rect">
            <a:avLst/>
          </a:prstGeom>
          <a:noFill/>
        </p:spPr>
        <p:txBody>
          <a:bodyPr wrap="none" rtlCol="0">
            <a:spAutoFit/>
          </a:bodyPr>
          <a:lstStyle/>
          <a:p>
            <a:r>
              <a:rPr lang="en-US" sz="1200" smtClean="0"/>
              <a:t>bin</a:t>
            </a:r>
            <a:endParaRPr lang="en-US" sz="1200"/>
          </a:p>
        </p:txBody>
      </p:sp>
      <p:pic>
        <p:nvPicPr>
          <p:cNvPr id="38" name="Picture 37"/>
          <p:cNvPicPr>
            <a:picLocks noChangeAspect="1"/>
          </p:cNvPicPr>
          <p:nvPr/>
        </p:nvPicPr>
        <p:blipFill>
          <a:blip r:embed="rId3"/>
          <a:stretch>
            <a:fillRect/>
          </a:stretch>
        </p:blipFill>
        <p:spPr>
          <a:xfrm>
            <a:off x="838200" y="1347248"/>
            <a:ext cx="330200" cy="254000"/>
          </a:xfrm>
          <a:prstGeom prst="rect">
            <a:avLst/>
          </a:prstGeom>
        </p:spPr>
      </p:pic>
      <p:sp>
        <p:nvSpPr>
          <p:cNvPr id="39" name="TextBox 38"/>
          <p:cNvSpPr txBox="1"/>
          <p:nvPr/>
        </p:nvSpPr>
        <p:spPr>
          <a:xfrm>
            <a:off x="1066800" y="1335749"/>
            <a:ext cx="389951" cy="276999"/>
          </a:xfrm>
          <a:prstGeom prst="rect">
            <a:avLst/>
          </a:prstGeom>
          <a:noFill/>
        </p:spPr>
        <p:txBody>
          <a:bodyPr wrap="none" rtlCol="0">
            <a:spAutoFit/>
          </a:bodyPr>
          <a:lstStyle/>
          <a:p>
            <a:r>
              <a:rPr lang="en-US" sz="1200" smtClean="0"/>
              <a:t>etc</a:t>
            </a:r>
            <a:endParaRPr lang="en-US" sz="1200"/>
          </a:p>
        </p:txBody>
      </p:sp>
      <p:cxnSp>
        <p:nvCxnSpPr>
          <p:cNvPr id="41" name="Shape 40"/>
          <p:cNvCxnSpPr>
            <a:endCxn id="32" idx="1"/>
          </p:cNvCxnSpPr>
          <p:nvPr/>
        </p:nvCxnSpPr>
        <p:spPr>
          <a:xfrm rot="16200000" flipH="1">
            <a:off x="499964" y="856763"/>
            <a:ext cx="4415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3" name="Elbow Connector 42"/>
          <p:cNvCxnSpPr>
            <a:endCxn id="38" idx="1"/>
          </p:cNvCxnSpPr>
          <p:nvPr/>
        </p:nvCxnSpPr>
        <p:spPr>
          <a:xfrm rot="16200000" flipH="1">
            <a:off x="366614" y="990113"/>
            <a:ext cx="708223" cy="2349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9" name="Elbow Connector 48"/>
          <p:cNvCxnSpPr/>
          <p:nvPr/>
        </p:nvCxnSpPr>
        <p:spPr>
          <a:xfrm rot="16200000" flipH="1">
            <a:off x="208464" y="1148263"/>
            <a:ext cx="1024523" cy="2349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28" name="Picture 127"/>
          <p:cNvPicPr>
            <a:picLocks noChangeAspect="1"/>
          </p:cNvPicPr>
          <p:nvPr/>
        </p:nvPicPr>
        <p:blipFill>
          <a:blip r:embed="rId3"/>
          <a:stretch>
            <a:fillRect/>
          </a:stretch>
        </p:blipFill>
        <p:spPr>
          <a:xfrm>
            <a:off x="838200" y="3773100"/>
            <a:ext cx="330200" cy="254000"/>
          </a:xfrm>
          <a:prstGeom prst="rect">
            <a:avLst/>
          </a:prstGeom>
        </p:spPr>
      </p:pic>
      <p:sp>
        <p:nvSpPr>
          <p:cNvPr id="129" name="TextBox 128"/>
          <p:cNvSpPr txBox="1"/>
          <p:nvPr/>
        </p:nvSpPr>
        <p:spPr>
          <a:xfrm>
            <a:off x="1054076" y="3761601"/>
            <a:ext cx="595035" cy="276999"/>
          </a:xfrm>
          <a:prstGeom prst="rect">
            <a:avLst/>
          </a:prstGeom>
          <a:noFill/>
        </p:spPr>
        <p:txBody>
          <a:bodyPr wrap="square" rtlCol="0">
            <a:spAutoFit/>
          </a:bodyPr>
          <a:lstStyle/>
          <a:p>
            <a:r>
              <a:rPr lang="en-US" sz="1200" err="1" smtClean="0"/>
              <a:t>usr</a:t>
            </a:r>
            <a:endParaRPr lang="en-US" sz="1200"/>
          </a:p>
        </p:txBody>
      </p:sp>
      <p:cxnSp>
        <p:nvCxnSpPr>
          <p:cNvPr id="362" name="Shape 361"/>
          <p:cNvCxnSpPr>
            <a:endCxn id="128" idx="1"/>
          </p:cNvCxnSpPr>
          <p:nvPr/>
        </p:nvCxnSpPr>
        <p:spPr>
          <a:xfrm rot="16200000" flipH="1">
            <a:off x="-585886" y="2476013"/>
            <a:ext cx="2613223" cy="2349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079500" y="1618362"/>
            <a:ext cx="569612" cy="276999"/>
          </a:xfrm>
          <a:prstGeom prst="rect">
            <a:avLst/>
          </a:prstGeom>
          <a:noFill/>
        </p:spPr>
        <p:txBody>
          <a:bodyPr wrap="none" rtlCol="0">
            <a:spAutoFit/>
          </a:bodyPr>
          <a:lstStyle/>
          <a:p>
            <a:r>
              <a:rPr lang="en-US" sz="1200" smtClean="0"/>
              <a:t>home</a:t>
            </a:r>
            <a:endParaRPr lang="en-US" sz="1200"/>
          </a:p>
        </p:txBody>
      </p:sp>
      <p:grpSp>
        <p:nvGrpSpPr>
          <p:cNvPr id="2" name="Group 34"/>
          <p:cNvGrpSpPr/>
          <p:nvPr/>
        </p:nvGrpSpPr>
        <p:grpSpPr>
          <a:xfrm>
            <a:off x="1162050" y="1905000"/>
            <a:ext cx="845251" cy="276999"/>
            <a:chOff x="838200" y="1618362"/>
            <a:chExt cx="845251" cy="276999"/>
          </a:xfrm>
        </p:grpSpPr>
        <p:sp>
          <p:nvSpPr>
            <p:cNvPr id="36" name="TextBox 35"/>
            <p:cNvSpPr txBox="1"/>
            <p:nvPr/>
          </p:nvSpPr>
          <p:spPr>
            <a:xfrm>
              <a:off x="1079500" y="1618362"/>
              <a:ext cx="603951" cy="276999"/>
            </a:xfrm>
            <a:prstGeom prst="rect">
              <a:avLst/>
            </a:prstGeom>
            <a:noFill/>
          </p:spPr>
          <p:txBody>
            <a:bodyPr wrap="none" rtlCol="0">
              <a:spAutoFit/>
            </a:bodyPr>
            <a:lstStyle/>
            <a:p>
              <a:r>
                <a:rPr lang="en-US" sz="1200" smtClean="0"/>
                <a:t>hpc01</a:t>
              </a:r>
              <a:endParaRPr lang="en-US" sz="1200"/>
            </a:p>
          </p:txBody>
        </p:sp>
        <p:pic>
          <p:nvPicPr>
            <p:cNvPr id="37" name="Picture 36"/>
            <p:cNvPicPr>
              <a:picLocks noChangeAspect="1"/>
            </p:cNvPicPr>
            <p:nvPr/>
          </p:nvPicPr>
          <p:blipFill>
            <a:blip r:embed="rId3"/>
            <a:stretch>
              <a:fillRect/>
            </a:stretch>
          </p:blipFill>
          <p:spPr>
            <a:xfrm>
              <a:off x="838200" y="1629861"/>
              <a:ext cx="330200" cy="254000"/>
            </a:xfrm>
            <a:prstGeom prst="rect">
              <a:avLst/>
            </a:prstGeom>
          </p:spPr>
        </p:pic>
      </p:grpSp>
      <p:grpSp>
        <p:nvGrpSpPr>
          <p:cNvPr id="3" name="Group 44"/>
          <p:cNvGrpSpPr/>
          <p:nvPr/>
        </p:nvGrpSpPr>
        <p:grpSpPr>
          <a:xfrm>
            <a:off x="1162050" y="2819400"/>
            <a:ext cx="845251" cy="276999"/>
            <a:chOff x="838200" y="1618362"/>
            <a:chExt cx="845251" cy="276999"/>
          </a:xfrm>
        </p:grpSpPr>
        <p:sp>
          <p:nvSpPr>
            <p:cNvPr id="46" name="TextBox 45"/>
            <p:cNvSpPr txBox="1"/>
            <p:nvPr/>
          </p:nvSpPr>
          <p:spPr>
            <a:xfrm>
              <a:off x="1079500" y="1618362"/>
              <a:ext cx="603951" cy="276999"/>
            </a:xfrm>
            <a:prstGeom prst="rect">
              <a:avLst/>
            </a:prstGeom>
            <a:noFill/>
          </p:spPr>
          <p:txBody>
            <a:bodyPr wrap="none" rtlCol="0">
              <a:spAutoFit/>
            </a:bodyPr>
            <a:lstStyle/>
            <a:p>
              <a:r>
                <a:rPr lang="en-US" sz="1200" smtClean="0"/>
                <a:t>hpc03</a:t>
              </a:r>
              <a:endParaRPr lang="en-US" sz="1200"/>
            </a:p>
          </p:txBody>
        </p:sp>
        <p:pic>
          <p:nvPicPr>
            <p:cNvPr id="48" name="Picture 47"/>
            <p:cNvPicPr>
              <a:picLocks noChangeAspect="1"/>
            </p:cNvPicPr>
            <p:nvPr/>
          </p:nvPicPr>
          <p:blipFill>
            <a:blip r:embed="rId3"/>
            <a:stretch>
              <a:fillRect/>
            </a:stretch>
          </p:blipFill>
          <p:spPr>
            <a:xfrm>
              <a:off x="838200" y="1629861"/>
              <a:ext cx="330200" cy="254000"/>
            </a:xfrm>
            <a:prstGeom prst="rect">
              <a:avLst/>
            </a:prstGeom>
          </p:spPr>
        </p:pic>
      </p:grpSp>
      <p:pic>
        <p:nvPicPr>
          <p:cNvPr id="53" name="Picture 52"/>
          <p:cNvPicPr>
            <a:picLocks noChangeAspect="1"/>
          </p:cNvPicPr>
          <p:nvPr/>
        </p:nvPicPr>
        <p:blipFill>
          <a:blip r:embed="rId4"/>
          <a:stretch>
            <a:fillRect/>
          </a:stretch>
        </p:blipFill>
        <p:spPr>
          <a:xfrm>
            <a:off x="444500" y="499477"/>
            <a:ext cx="317500" cy="254000"/>
          </a:xfrm>
          <a:prstGeom prst="rect">
            <a:avLst/>
          </a:prstGeom>
        </p:spPr>
      </p:pic>
      <p:pic>
        <p:nvPicPr>
          <p:cNvPr id="54" name="Picture 53"/>
          <p:cNvPicPr>
            <a:picLocks noChangeAspect="1"/>
          </p:cNvPicPr>
          <p:nvPr/>
        </p:nvPicPr>
        <p:blipFill>
          <a:blip r:embed="rId4"/>
          <a:stretch>
            <a:fillRect/>
          </a:stretch>
        </p:blipFill>
        <p:spPr>
          <a:xfrm>
            <a:off x="850900" y="1662499"/>
            <a:ext cx="317500" cy="254000"/>
          </a:xfrm>
          <a:prstGeom prst="rect">
            <a:avLst/>
          </a:prstGeom>
        </p:spPr>
      </p:pic>
      <p:cxnSp>
        <p:nvCxnSpPr>
          <p:cNvPr id="58" name="Shape 57"/>
          <p:cNvCxnSpPr>
            <a:stCxn id="54" idx="2"/>
            <a:endCxn id="37" idx="1"/>
          </p:cNvCxnSpPr>
          <p:nvPr/>
        </p:nvCxnSpPr>
        <p:spPr>
          <a:xfrm rot="16200000" flipH="1">
            <a:off x="1022350" y="1903799"/>
            <a:ext cx="1270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54" idx="2"/>
          </p:cNvCxnSpPr>
          <p:nvPr/>
        </p:nvCxnSpPr>
        <p:spPr>
          <a:xfrm rot="16200000" flipH="1">
            <a:off x="866003" y="2060146"/>
            <a:ext cx="447933" cy="16063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2" name="Shape 61"/>
          <p:cNvCxnSpPr>
            <a:stCxn id="54" idx="2"/>
            <a:endCxn id="48" idx="1"/>
          </p:cNvCxnSpPr>
          <p:nvPr/>
        </p:nvCxnSpPr>
        <p:spPr>
          <a:xfrm rot="16200000" flipH="1">
            <a:off x="565150" y="2360999"/>
            <a:ext cx="1041400" cy="15240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54" idx="2"/>
            <a:endCxn id="65" idx="1"/>
          </p:cNvCxnSpPr>
          <p:nvPr/>
        </p:nvCxnSpPr>
        <p:spPr>
          <a:xfrm rot="16200000" flipH="1">
            <a:off x="420901" y="2505248"/>
            <a:ext cx="1329899" cy="15240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4" name="Group 70"/>
          <p:cNvGrpSpPr/>
          <p:nvPr/>
        </p:nvGrpSpPr>
        <p:grpSpPr>
          <a:xfrm>
            <a:off x="1162050" y="2225933"/>
            <a:ext cx="853489" cy="276999"/>
            <a:chOff x="1162050" y="2225933"/>
            <a:chExt cx="853489" cy="276999"/>
          </a:xfrm>
        </p:grpSpPr>
        <p:sp>
          <p:nvSpPr>
            <p:cNvPr id="42" name="TextBox 41"/>
            <p:cNvSpPr txBox="1"/>
            <p:nvPr/>
          </p:nvSpPr>
          <p:spPr>
            <a:xfrm>
              <a:off x="1411588" y="2225933"/>
              <a:ext cx="603951" cy="276999"/>
            </a:xfrm>
            <a:prstGeom prst="rect">
              <a:avLst/>
            </a:prstGeom>
            <a:noFill/>
          </p:spPr>
          <p:txBody>
            <a:bodyPr wrap="none" rtlCol="0">
              <a:spAutoFit/>
            </a:bodyPr>
            <a:lstStyle/>
            <a:p>
              <a:r>
                <a:rPr lang="en-US" sz="1200" smtClean="0">
                  <a:solidFill>
                    <a:srgbClr val="FF6600"/>
                  </a:solidFill>
                </a:rPr>
                <a:t>hpc02</a:t>
              </a:r>
              <a:endParaRPr lang="en-US" sz="1200">
                <a:solidFill>
                  <a:srgbClr val="FF6600"/>
                </a:solidFill>
              </a:endParaRPr>
            </a:p>
          </p:txBody>
        </p:sp>
        <p:pic>
          <p:nvPicPr>
            <p:cNvPr id="40" name="Picture 39"/>
            <p:cNvPicPr>
              <a:picLocks noChangeAspect="1"/>
            </p:cNvPicPr>
            <p:nvPr/>
          </p:nvPicPr>
          <p:blipFill>
            <a:blip r:embed="rId4"/>
            <a:stretch>
              <a:fillRect/>
            </a:stretch>
          </p:blipFill>
          <p:spPr>
            <a:xfrm>
              <a:off x="1162050" y="2248932"/>
              <a:ext cx="317500" cy="254000"/>
            </a:xfrm>
            <a:prstGeom prst="rect">
              <a:avLst/>
            </a:prstGeom>
          </p:spPr>
        </p:pic>
      </p:grpSp>
      <p:pic>
        <p:nvPicPr>
          <p:cNvPr id="45" name="Picture 44"/>
          <p:cNvPicPr>
            <a:picLocks noChangeAspect="1"/>
          </p:cNvPicPr>
          <p:nvPr/>
        </p:nvPicPr>
        <p:blipFill>
          <a:blip r:embed="rId5"/>
          <a:stretch>
            <a:fillRect/>
          </a:stretch>
        </p:blipFill>
        <p:spPr>
          <a:xfrm>
            <a:off x="1541161" y="2502932"/>
            <a:ext cx="215900" cy="292100"/>
          </a:xfrm>
          <a:prstGeom prst="rect">
            <a:avLst/>
          </a:prstGeom>
        </p:spPr>
      </p:pic>
      <p:sp>
        <p:nvSpPr>
          <p:cNvPr id="47" name="TextBox 46"/>
          <p:cNvSpPr txBox="1"/>
          <p:nvPr/>
        </p:nvSpPr>
        <p:spPr>
          <a:xfrm>
            <a:off x="1676400" y="2514600"/>
            <a:ext cx="1168409" cy="276999"/>
          </a:xfrm>
          <a:prstGeom prst="rect">
            <a:avLst/>
          </a:prstGeom>
          <a:noFill/>
        </p:spPr>
        <p:txBody>
          <a:bodyPr wrap="none" rtlCol="0">
            <a:spAutoFit/>
          </a:bodyPr>
          <a:lstStyle/>
          <a:p>
            <a:r>
              <a:rPr lang="en-US" sz="1200" smtClean="0">
                <a:solidFill>
                  <a:srgbClr val="3366FF"/>
                </a:solidFill>
              </a:rPr>
              <a:t>regurgitator.sh</a:t>
            </a:r>
            <a:endParaRPr lang="en-US" sz="1200">
              <a:solidFill>
                <a:srgbClr val="3366FF"/>
              </a:solidFill>
            </a:endParaRPr>
          </a:p>
        </p:txBody>
      </p:sp>
      <p:cxnSp>
        <p:nvCxnSpPr>
          <p:cNvPr id="57" name="Shape 56"/>
          <p:cNvCxnSpPr>
            <a:stCxn id="40" idx="2"/>
            <a:endCxn id="45" idx="1"/>
          </p:cNvCxnSpPr>
          <p:nvPr/>
        </p:nvCxnSpPr>
        <p:spPr>
          <a:xfrm rot="16200000" flipH="1">
            <a:off x="1357955" y="2465776"/>
            <a:ext cx="146050" cy="220361"/>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5" name="Group 72"/>
          <p:cNvGrpSpPr/>
          <p:nvPr/>
        </p:nvGrpSpPr>
        <p:grpSpPr>
          <a:xfrm>
            <a:off x="1162050" y="3096399"/>
            <a:ext cx="844559" cy="276999"/>
            <a:chOff x="1212841" y="3096399"/>
            <a:chExt cx="844559" cy="276999"/>
          </a:xfrm>
        </p:grpSpPr>
        <p:sp>
          <p:nvSpPr>
            <p:cNvPr id="63" name="TextBox 62"/>
            <p:cNvSpPr txBox="1"/>
            <p:nvPr/>
          </p:nvSpPr>
          <p:spPr>
            <a:xfrm>
              <a:off x="1453449" y="3096399"/>
              <a:ext cx="603951" cy="276999"/>
            </a:xfrm>
            <a:prstGeom prst="rect">
              <a:avLst/>
            </a:prstGeom>
            <a:noFill/>
          </p:spPr>
          <p:txBody>
            <a:bodyPr wrap="none" rtlCol="0">
              <a:spAutoFit/>
            </a:bodyPr>
            <a:lstStyle/>
            <a:p>
              <a:r>
                <a:rPr lang="en-US" sz="1200" smtClean="0"/>
                <a:t>hpc21</a:t>
              </a:r>
              <a:endParaRPr lang="en-US" sz="1200"/>
            </a:p>
          </p:txBody>
        </p:sp>
        <p:pic>
          <p:nvPicPr>
            <p:cNvPr id="65" name="Picture 64"/>
            <p:cNvPicPr>
              <a:picLocks noChangeAspect="1"/>
            </p:cNvPicPr>
            <p:nvPr/>
          </p:nvPicPr>
          <p:blipFill>
            <a:blip r:embed="rId4"/>
            <a:stretch>
              <a:fillRect/>
            </a:stretch>
          </p:blipFill>
          <p:spPr>
            <a:xfrm>
              <a:off x="1212841" y="3119398"/>
              <a:ext cx="317500" cy="254000"/>
            </a:xfrm>
            <a:prstGeom prst="rect">
              <a:avLst/>
            </a:prstGeom>
          </p:spPr>
        </p:pic>
      </p:grpSp>
      <p:pic>
        <p:nvPicPr>
          <p:cNvPr id="66" name="Picture 65"/>
          <p:cNvPicPr>
            <a:picLocks noChangeAspect="1"/>
          </p:cNvPicPr>
          <p:nvPr/>
        </p:nvPicPr>
        <p:blipFill>
          <a:blip r:embed="rId5"/>
          <a:stretch>
            <a:fillRect/>
          </a:stretch>
        </p:blipFill>
        <p:spPr>
          <a:xfrm>
            <a:off x="1591952" y="3373398"/>
            <a:ext cx="215900" cy="292100"/>
          </a:xfrm>
          <a:prstGeom prst="rect">
            <a:avLst/>
          </a:prstGeom>
        </p:spPr>
      </p:pic>
      <p:sp>
        <p:nvSpPr>
          <p:cNvPr id="67" name="TextBox 66"/>
          <p:cNvSpPr txBox="1"/>
          <p:nvPr/>
        </p:nvSpPr>
        <p:spPr>
          <a:xfrm>
            <a:off x="1727191" y="3385066"/>
            <a:ext cx="1168409" cy="276999"/>
          </a:xfrm>
          <a:prstGeom prst="rect">
            <a:avLst/>
          </a:prstGeom>
          <a:noFill/>
        </p:spPr>
        <p:txBody>
          <a:bodyPr wrap="none" rtlCol="0">
            <a:spAutoFit/>
          </a:bodyPr>
          <a:lstStyle/>
          <a:p>
            <a:r>
              <a:rPr lang="en-US" sz="1200" smtClean="0"/>
              <a:t>regurgitator.sh</a:t>
            </a:r>
            <a:endParaRPr lang="en-US" sz="1200"/>
          </a:p>
        </p:txBody>
      </p:sp>
      <p:cxnSp>
        <p:nvCxnSpPr>
          <p:cNvPr id="68" name="Shape 67"/>
          <p:cNvCxnSpPr>
            <a:stCxn id="65" idx="2"/>
            <a:endCxn id="66" idx="1"/>
          </p:cNvCxnSpPr>
          <p:nvPr/>
        </p:nvCxnSpPr>
        <p:spPr>
          <a:xfrm rot="16200000" flipH="1">
            <a:off x="1383351" y="3310847"/>
            <a:ext cx="146050" cy="271152"/>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2133600" y="4788932"/>
            <a:ext cx="4925196" cy="523220"/>
          </a:xfrm>
          <a:prstGeom prst="rect">
            <a:avLst/>
          </a:prstGeom>
          <a:noFill/>
        </p:spPr>
        <p:txBody>
          <a:bodyPr wrap="none" rtlCol="0">
            <a:spAutoFit/>
          </a:bodyPr>
          <a:lstStyle/>
          <a:p>
            <a:r>
              <a:rPr lang="en-US" sz="2800" b="1" smtClean="0">
                <a:solidFill>
                  <a:srgbClr val="FF6600"/>
                </a:solidFill>
                <a:latin typeface="Courier New"/>
                <a:cs typeface="Courier New"/>
              </a:rPr>
              <a:t>~hpc02</a:t>
            </a:r>
            <a:r>
              <a:rPr lang="en-US" sz="2800" b="1" smtClean="0">
                <a:latin typeface="Courier New"/>
                <a:cs typeface="Courier New"/>
              </a:rPr>
              <a:t>/</a:t>
            </a:r>
            <a:r>
              <a:rPr lang="en-US" sz="2800" b="1" smtClean="0">
                <a:solidFill>
                  <a:srgbClr val="3366FF"/>
                </a:solidFill>
                <a:latin typeface="Courier New"/>
                <a:cs typeface="Courier New"/>
              </a:rPr>
              <a:t>regurgitator.sh</a:t>
            </a:r>
            <a:endParaRPr lang="en-US" sz="2800" b="1">
              <a:solidFill>
                <a:srgbClr val="3366FF"/>
              </a:solidFill>
              <a:latin typeface="Courier New"/>
              <a:cs typeface="Courier New"/>
            </a:endParaRPr>
          </a:p>
        </p:txBody>
      </p:sp>
      <p:sp>
        <p:nvSpPr>
          <p:cNvPr id="70" name="TextBox 69"/>
          <p:cNvSpPr txBox="1"/>
          <p:nvPr/>
        </p:nvSpPr>
        <p:spPr>
          <a:xfrm>
            <a:off x="4038600" y="5867400"/>
            <a:ext cx="1981169" cy="369332"/>
          </a:xfrm>
          <a:prstGeom prst="rect">
            <a:avLst/>
          </a:prstGeom>
          <a:noFill/>
        </p:spPr>
        <p:txBody>
          <a:bodyPr wrap="none" rtlCol="0">
            <a:spAutoFit/>
          </a:bodyPr>
          <a:lstStyle/>
          <a:p>
            <a:r>
              <a:rPr lang="en-US" smtClean="0"/>
              <a:t>Path components</a:t>
            </a:r>
            <a:endParaRPr lang="en-US"/>
          </a:p>
        </p:txBody>
      </p:sp>
      <p:sp>
        <p:nvSpPr>
          <p:cNvPr id="71" name="TextBox 70"/>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72" name="Straight Arrow Connector 71"/>
          <p:cNvCxnSpPr/>
          <p:nvPr/>
        </p:nvCxnSpPr>
        <p:spPr>
          <a:xfrm flipV="1">
            <a:off x="1807852" y="5312153"/>
            <a:ext cx="859148" cy="5552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rot="5400000" flipH="1" flipV="1">
            <a:off x="5132576" y="5437378"/>
            <a:ext cx="555248" cy="304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rot="10800000" flipV="1">
            <a:off x="3657600" y="4211765"/>
            <a:ext cx="1066800" cy="677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1009649" y="6019800"/>
            <a:ext cx="1955133" cy="369332"/>
          </a:xfrm>
          <a:prstGeom prst="rect">
            <a:avLst/>
          </a:prstGeom>
          <a:noFill/>
        </p:spPr>
        <p:txBody>
          <a:bodyPr wrap="none" rtlCol="0">
            <a:spAutoFit/>
          </a:bodyPr>
          <a:lstStyle/>
          <a:p>
            <a:r>
              <a:rPr lang="en-US" smtClean="0"/>
              <a:t>Where do I start?</a:t>
            </a:r>
            <a:endParaRPr lang="en-US"/>
          </a:p>
        </p:txBody>
      </p:sp>
      <p:sp>
        <p:nvSpPr>
          <p:cNvPr id="7" name="Slide Number Placeholder 6"/>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39</a:t>
            </a:fld>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General Introduction</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000000"/>
                </a:solidFill>
                <a:latin typeface="Tahoma" pitchFamily="34" charset="0"/>
                <a:ea typeface="Tahoma" pitchFamily="34" charset="0"/>
                <a:cs typeface="Tahoma" pitchFamily="34" charset="0"/>
              </a:rPr>
              <a:t>Intersect </a:t>
            </a:r>
            <a:r>
              <a:rPr lang="en-US" sz="2800" dirty="0">
                <a:solidFill>
                  <a:srgbClr val="000000"/>
                </a:solidFill>
                <a:latin typeface="Tahoma" pitchFamily="34" charset="0"/>
                <a:ea typeface="Tahoma" pitchFamily="34" charset="0"/>
                <a:cs typeface="Tahoma" pitchFamily="34" charset="0"/>
                <a:hlinkClick r:id="rId3"/>
              </a:rPr>
              <a:t>http://www.intersect.org.au</a:t>
            </a:r>
            <a:r>
              <a:rPr lang="en-US" sz="2800" dirty="0" smtClean="0">
                <a:solidFill>
                  <a:srgbClr val="000000"/>
                </a:solidFill>
                <a:latin typeface="Tahoma" pitchFamily="34" charset="0"/>
                <a:ea typeface="Tahoma" pitchFamily="34" charset="0"/>
                <a:cs typeface="Tahoma" pitchFamily="34" charset="0"/>
                <a:hlinkClick r:id="rId3"/>
              </a:rPr>
              <a:t>/</a:t>
            </a:r>
            <a:r>
              <a:rPr lang="en-US" sz="2800" dirty="0" smtClean="0">
                <a:solidFill>
                  <a:srgbClr val="000000"/>
                </a:solidFill>
                <a:latin typeface="Tahoma" pitchFamily="34" charset="0"/>
                <a:ea typeface="Tahoma" pitchFamily="34" charset="0"/>
                <a:cs typeface="Tahoma" pitchFamily="34" charset="0"/>
              </a:rPr>
              <a:t> </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Who we are?</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Your Trainer</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Your University IT Contacts</a:t>
            </a:r>
            <a:endParaRPr lang="en-US" sz="2800" dirty="0">
              <a:solidFill>
                <a:srgbClr val="0000FF"/>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General Housekeeping</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Toilets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Coffee &amp; Water Facilities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Emergency Exits</a:t>
            </a:r>
            <a:endParaRPr lang="en-US" sz="2800" dirty="0" smtClean="0">
              <a:solidFill>
                <a:srgbClr val="000000"/>
              </a:solidFill>
              <a:latin typeface="Tahoma" pitchFamily="34" charset="0"/>
              <a:ea typeface="Tahoma" pitchFamily="34" charset="0"/>
              <a:cs typeface="Tahoma" pitchFamily="34" charset="0"/>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a:t>
            </a:fld>
            <a:endParaRPr lang="en-AU" dirty="0"/>
          </a:p>
        </p:txBody>
      </p:sp>
    </p:spTree>
    <p:extLst>
      <p:ext uri="{BB962C8B-B14F-4D97-AF65-F5344CB8AC3E}">
        <p14:creationId xmlns:p14="http://schemas.microsoft.com/office/powerpoint/2010/main" val="27301622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Rules So Far</a:t>
            </a:r>
            <a:endParaRPr lang="en-US"/>
          </a:p>
        </p:txBody>
      </p:sp>
      <p:sp>
        <p:nvSpPr>
          <p:cNvPr id="3" name="Content Placeholder 2"/>
          <p:cNvSpPr>
            <a:spLocks noGrp="1"/>
          </p:cNvSpPr>
          <p:nvPr>
            <p:ph idx="1"/>
          </p:nvPr>
        </p:nvSpPr>
        <p:spPr/>
        <p:txBody>
          <a:bodyPr/>
          <a:lstStyle/>
          <a:p>
            <a:r>
              <a:rPr lang="en-US" sz="2800" smtClean="0"/>
              <a:t>There is one root, called “/”</a:t>
            </a:r>
          </a:p>
          <a:p>
            <a:r>
              <a:rPr lang="en-US" sz="2800" smtClean="0"/>
              <a:t>A path starting with “/” means “from the root”</a:t>
            </a:r>
          </a:p>
          <a:p>
            <a:r>
              <a:rPr lang="en-US" sz="2800" smtClean="0"/>
              <a:t>A path starting with “~” means “from the home”</a:t>
            </a:r>
          </a:p>
          <a:p>
            <a:pPr>
              <a:buNone/>
            </a:pPr>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40</a:t>
            </a:fld>
            <a:endParaRPr lang="en-AU"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2(a)</a:t>
            </a:r>
            <a:br>
              <a:rPr lang="en-US" smtClean="0"/>
            </a:br>
            <a:r>
              <a:rPr lang="en-US" sz="3200" smtClean="0">
                <a:solidFill>
                  <a:schemeClr val="tx1"/>
                </a:solidFill>
              </a:rPr>
              <a:t>Finding your way around</a:t>
            </a: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54389239"/>
              </p:ext>
            </p:extLst>
          </p:nvPr>
        </p:nvGraphicFramePr>
        <p:xfrm>
          <a:off x="381000" y="1783080"/>
          <a:ext cx="8458200" cy="185420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sz="1800" b="1" dirty="0" smtClean="0">
                          <a:latin typeface="Courier New"/>
                          <a:cs typeface="Courier New"/>
                        </a:rPr>
                        <a:t>cd</a:t>
                      </a:r>
                      <a:endParaRPr lang="en-US" b="0" i="1" dirty="0"/>
                    </a:p>
                  </a:txBody>
                  <a:tcPr/>
                </a:tc>
                <a:tc>
                  <a:txBody>
                    <a:bodyPr/>
                    <a:lstStyle/>
                    <a:p>
                      <a:r>
                        <a:rPr lang="en-US" sz="1800" smtClean="0">
                          <a:latin typeface="Tahoma"/>
                          <a:cs typeface="Tahoma"/>
                        </a:rPr>
                        <a:t>Change the working directory</a:t>
                      </a:r>
                      <a:r>
                        <a:rPr lang="en-US" sz="1800" baseline="0" smtClean="0">
                          <a:latin typeface="Tahoma"/>
                          <a:cs typeface="Tahoma"/>
                        </a:rPr>
                        <a:t> to your home directory</a:t>
                      </a:r>
                      <a:endParaRPr lang="en-US" i="1">
                        <a:latin typeface="Tahoma"/>
                        <a:cs typeface="Tahoma"/>
                      </a:endParaRPr>
                    </a:p>
                  </a:txBody>
                  <a:tcPr/>
                </a:tc>
              </a:tr>
              <a:tr h="370840">
                <a:tc>
                  <a:txBody>
                    <a:bodyPr/>
                    <a:lstStyle/>
                    <a:p>
                      <a:r>
                        <a:rPr lang="en-US" sz="1800" b="1" err="1" smtClean="0">
                          <a:latin typeface="Courier New"/>
                          <a:cs typeface="Courier New"/>
                        </a:rPr>
                        <a:t>cd</a:t>
                      </a:r>
                      <a:r>
                        <a:rPr lang="en-US" sz="1800" b="1" smtClean="0">
                          <a:latin typeface="Courier New"/>
                          <a:cs typeface="Courier New"/>
                        </a:rPr>
                        <a:t> </a:t>
                      </a:r>
                      <a:r>
                        <a:rPr lang="en-US" sz="1800" b="0" i="1" smtClean="0">
                          <a:latin typeface="Courier New"/>
                          <a:cs typeface="Courier New"/>
                        </a:rPr>
                        <a:t>&lt;path&gt;</a:t>
                      </a:r>
                      <a:endParaRPr lang="en-US" b="0" i="1"/>
                    </a:p>
                  </a:txBody>
                  <a:tcPr/>
                </a:tc>
                <a:tc>
                  <a:txBody>
                    <a:bodyPr/>
                    <a:lstStyle/>
                    <a:p>
                      <a:r>
                        <a:rPr lang="en-US" sz="1800" smtClean="0">
                          <a:latin typeface="Tahoma"/>
                          <a:cs typeface="Tahoma"/>
                        </a:rPr>
                        <a:t>Change directory to </a:t>
                      </a:r>
                      <a:r>
                        <a:rPr lang="en-US" sz="1800"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ls</a:t>
                      </a:r>
                      <a:endParaRPr lang="en-US" b="1" i="0">
                        <a:latin typeface="Courier New"/>
                        <a:cs typeface="Courier New"/>
                      </a:endParaRPr>
                    </a:p>
                  </a:txBody>
                  <a:tcPr/>
                </a:tc>
                <a:tc>
                  <a:txBody>
                    <a:bodyPr/>
                    <a:lstStyle/>
                    <a:p>
                      <a:r>
                        <a:rPr lang="en-US" smtClean="0">
                          <a:latin typeface="Tahoma"/>
                          <a:cs typeface="Tahoma"/>
                        </a:rPr>
                        <a:t>List the contents of the working directory</a:t>
                      </a:r>
                      <a:endParaRPr lang="en-US">
                        <a:latin typeface="Tahoma"/>
                        <a:cs typeface="Tahoma"/>
                      </a:endParaRPr>
                    </a:p>
                  </a:txBody>
                  <a:tcPr/>
                </a:tc>
              </a:tr>
              <a:tr h="370840">
                <a:tc>
                  <a:txBody>
                    <a:bodyPr/>
                    <a:lstStyle/>
                    <a:p>
                      <a:r>
                        <a:rPr lang="en-US" b="1" i="0" err="1" smtClean="0">
                          <a:latin typeface="Courier New"/>
                          <a:cs typeface="Courier New"/>
                        </a:rPr>
                        <a:t>ls</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dirty="0" smtClean="0">
                          <a:latin typeface="Tahoma"/>
                          <a:cs typeface="Tahoma"/>
                        </a:rPr>
                        <a:t>List the contents of </a:t>
                      </a:r>
                      <a:r>
                        <a:rPr lang="en-US" b="0" i="1" dirty="0" smtClean="0">
                          <a:latin typeface="Courier New"/>
                          <a:cs typeface="Courier New"/>
                        </a:rPr>
                        <a:t>&lt;path&gt;</a:t>
                      </a:r>
                      <a:endParaRPr lang="en-US" b="0" i="1" dirty="0">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41</a:t>
            </a:fld>
            <a:endParaRPr lang="en-AU" dirty="0"/>
          </a:p>
        </p:txBody>
      </p:sp>
    </p:spTree>
    <p:extLst>
      <p:ext uri="{BB962C8B-B14F-4D97-AF65-F5344CB8AC3E}">
        <p14:creationId xmlns:p14="http://schemas.microsoft.com/office/powerpoint/2010/main" val="3322048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Working Directory</a:t>
            </a:r>
            <a:endParaRPr lang="en-US"/>
          </a:p>
        </p:txBody>
      </p:sp>
      <p:sp>
        <p:nvSpPr>
          <p:cNvPr id="3" name="Content Placeholder 2"/>
          <p:cNvSpPr>
            <a:spLocks noGrp="1"/>
          </p:cNvSpPr>
          <p:nvPr>
            <p:ph idx="1"/>
          </p:nvPr>
        </p:nvSpPr>
        <p:spPr>
          <a:xfrm>
            <a:off x="457200" y="1600200"/>
            <a:ext cx="8229600" cy="4525963"/>
          </a:xfrm>
        </p:spPr>
        <p:txBody>
          <a:bodyPr/>
          <a:lstStyle/>
          <a:p>
            <a:r>
              <a:rPr lang="en-US" sz="2400" dirty="0" smtClean="0"/>
              <a:t>BASH maintains a “working” or “current” directory. That is “the directory that you are currently in”</a:t>
            </a:r>
          </a:p>
          <a:p>
            <a:pPr lvl="1"/>
            <a:r>
              <a:rPr lang="en-US" sz="2000" dirty="0" smtClean="0"/>
              <a:t>Your prompt will show you your current working directory</a:t>
            </a:r>
          </a:p>
          <a:p>
            <a:pPr lvl="1"/>
            <a:endParaRPr lang="en-US" sz="2000" dirty="0" smtClean="0"/>
          </a:p>
          <a:p>
            <a:r>
              <a:rPr lang="en-US" sz="2400" dirty="0" smtClean="0"/>
              <a:t>Linux uses the “.” character to denote the working directory. You can use this when running commands</a:t>
            </a:r>
          </a:p>
          <a:p>
            <a:pPr lvl="1"/>
            <a:r>
              <a:rPr lang="en-US" sz="1800" dirty="0" err="1" smtClean="0">
                <a:latin typeface="Courier New" pitchFamily="49" charset="0"/>
                <a:cs typeface="Courier New" pitchFamily="49" charset="0"/>
              </a:rPr>
              <a:t>ls</a:t>
            </a:r>
            <a:r>
              <a:rPr lang="en-US" sz="1800" dirty="0" smtClean="0">
                <a:latin typeface="Courier New" pitchFamily="49" charset="0"/>
                <a:cs typeface="Courier New" pitchFamily="49" charset="0"/>
              </a:rPr>
              <a:t> –la . </a:t>
            </a:r>
            <a:r>
              <a:rPr lang="en-US" sz="1800" dirty="0" smtClean="0">
                <a:latin typeface="Courier New" pitchFamily="49" charset="0"/>
                <a:cs typeface="Courier New" pitchFamily="49" charset="0"/>
                <a:sym typeface="Wingdings" pitchFamily="2" charset="2"/>
              </a:rPr>
              <a:t> show the listing for the current </a:t>
            </a:r>
            <a:r>
              <a:rPr lang="en-US" sz="1800" dirty="0" err="1" smtClean="0">
                <a:latin typeface="Courier New" pitchFamily="49" charset="0"/>
                <a:cs typeface="Courier New" pitchFamily="49" charset="0"/>
                <a:sym typeface="Wingdings" pitchFamily="2" charset="2"/>
              </a:rPr>
              <a:t>dir</a:t>
            </a:r>
            <a:endParaRPr lang="en-US" sz="1800" dirty="0" smtClean="0">
              <a:latin typeface="Courier New" pitchFamily="49" charset="0"/>
              <a:cs typeface="Courier New" pitchFamily="49" charset="0"/>
              <a:sym typeface="Wingdings" pitchFamily="2" charset="2"/>
            </a:endParaRPr>
          </a:p>
          <a:p>
            <a:pPr lvl="1"/>
            <a:endParaRPr lang="en-US" sz="1800" dirty="0">
              <a:latin typeface="Courier New" pitchFamily="49" charset="0"/>
              <a:cs typeface="Courier New" pitchFamily="49" charset="0"/>
              <a:sym typeface="Wingdings" pitchFamily="2" charset="2"/>
            </a:endParaRPr>
          </a:p>
          <a:p>
            <a:r>
              <a:rPr lang="en-US" sz="2200" dirty="0" smtClean="0"/>
              <a:t>The command “</a:t>
            </a:r>
            <a:r>
              <a:rPr lang="en-US" sz="2200" b="1" dirty="0" err="1" smtClean="0"/>
              <a:t>pwd</a:t>
            </a:r>
            <a:r>
              <a:rPr lang="en-US" sz="2200" dirty="0" smtClean="0"/>
              <a:t>” will list the current working directory</a:t>
            </a:r>
            <a:endParaRPr lang="en-US" sz="2400"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42</a:t>
            </a:fld>
            <a:endParaRPr lang="en-AU"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Oval 96"/>
          <p:cNvSpPr/>
          <p:nvPr/>
        </p:nvSpPr>
        <p:spPr>
          <a:xfrm>
            <a:off x="1290913" y="4001520"/>
            <a:ext cx="1438774" cy="39970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1138015" y="3142426"/>
            <a:ext cx="1438774" cy="399702"/>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1252315" y="1994992"/>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t>experiment two</a:t>
              </a:r>
              <a:endParaRPr lang="en-US" sz="1200"/>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t>step one</a:t>
              </a:r>
              <a:endParaRPr lang="en-US" sz="1200"/>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3843767" y="1398462"/>
            <a:ext cx="3971063" cy="369332"/>
          </a:xfrm>
          <a:prstGeom prst="rect">
            <a:avLst/>
          </a:prstGeom>
          <a:noFill/>
        </p:spPr>
        <p:txBody>
          <a:bodyPr wrap="square" rtlCol="0">
            <a:spAutoFit/>
          </a:bodyPr>
          <a:lstStyle/>
          <a:p>
            <a:r>
              <a:rPr lang="en-US" smtClean="0"/>
              <a:t>What is the working directory?</a:t>
            </a:r>
          </a:p>
        </p:txBody>
      </p:sp>
      <p:sp>
        <p:nvSpPr>
          <p:cNvPr id="78" name="TextBox 77"/>
          <p:cNvSpPr txBox="1"/>
          <p:nvPr/>
        </p:nvSpPr>
        <p:spPr>
          <a:xfrm>
            <a:off x="4038600" y="689418"/>
            <a:ext cx="3581399" cy="646331"/>
          </a:xfrm>
          <a:prstGeom prst="rect">
            <a:avLst/>
          </a:prstGeom>
          <a:noFill/>
        </p:spPr>
        <p:txBody>
          <a:bodyPr wrap="square" rtlCol="0">
            <a:spAutoFit/>
          </a:bodyPr>
          <a:lstStyle/>
          <a:p>
            <a:r>
              <a:rPr lang="en-US" dirty="0" smtClean="0"/>
              <a:t>What is the </a:t>
            </a:r>
            <a:r>
              <a:rPr lang="en-US" dirty="0" smtClean="0"/>
              <a:t>relative path </a:t>
            </a:r>
            <a:r>
              <a:rPr lang="en-US" dirty="0" smtClean="0"/>
              <a:t>of “</a:t>
            </a:r>
            <a:r>
              <a:rPr lang="en-US" b="1" dirty="0" smtClean="0">
                <a:latin typeface="Courier New"/>
                <a:cs typeface="Courier New"/>
              </a:rPr>
              <a:t>step one/file one”</a:t>
            </a:r>
            <a:endParaRPr lang="en-US" b="1" dirty="0">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20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2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20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000"/>
                                        <p:tgtEl>
                                          <p:spTgt spid="89"/>
                                        </p:tgtEl>
                                      </p:cBhvr>
                                    </p:animEffect>
                                    <p:set>
                                      <p:cBhvr>
                                        <p:cTn id="26" dur="1" fill="hold">
                                          <p:stCondLst>
                                            <p:cond delay="1999"/>
                                          </p:stCondLst>
                                        </p:cTn>
                                        <p:tgtEl>
                                          <p:spTgt spid="8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2000"/>
                                        <p:tgtEl>
                                          <p:spTgt spid="94"/>
                                        </p:tgtEl>
                                      </p:cBhvr>
                                    </p:animEffect>
                                    <p:set>
                                      <p:cBhvr>
                                        <p:cTn id="29" dur="1" fill="hold">
                                          <p:stCondLst>
                                            <p:cond delay="1999"/>
                                          </p:stCondLst>
                                        </p:cTn>
                                        <p:tgtEl>
                                          <p:spTgt spid="9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20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1" animBg="1"/>
      <p:bldP spid="94" grpId="0" animBg="1"/>
      <p:bldP spid="94" grpId="1" animBg="1"/>
      <p:bldP spid="89" grpId="0" animBg="1"/>
      <p:bldP spid="89" grpId="1" animBg="1"/>
      <p:bldP spid="76" grpId="0"/>
      <p:bldP spid="7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Looking upwards</a:t>
            </a:r>
            <a:endParaRPr lang="en-US"/>
          </a:p>
        </p:txBody>
      </p:sp>
      <p:sp>
        <p:nvSpPr>
          <p:cNvPr id="3" name="Content Placeholder 2"/>
          <p:cNvSpPr>
            <a:spLocks noGrp="1"/>
          </p:cNvSpPr>
          <p:nvPr>
            <p:ph idx="1"/>
          </p:nvPr>
        </p:nvSpPr>
        <p:spPr/>
        <p:txBody>
          <a:bodyPr/>
          <a:lstStyle/>
          <a:p>
            <a:r>
              <a:rPr lang="en-US"/>
              <a:t>UNIX uses </a:t>
            </a:r>
            <a:r>
              <a:rPr lang="en-US" smtClean="0"/>
              <a:t>“..” to denote the parent of a directory. You can use this when running commands, e.g.</a:t>
            </a:r>
          </a:p>
          <a:p>
            <a:pPr lvl="1"/>
            <a:r>
              <a:rPr lang="en-US" smtClean="0">
                <a:latin typeface="Courier New" pitchFamily="49" charset="0"/>
                <a:cs typeface="Courier New" pitchFamily="49" charset="0"/>
              </a:rPr>
              <a:t>cd ..		</a:t>
            </a:r>
            <a:r>
              <a:rPr lang="en-US">
                <a:latin typeface="Courier New" pitchFamily="49" charset="0"/>
                <a:cs typeface="Courier New" pitchFamily="49" charset="0"/>
                <a:sym typeface="Wingdings" pitchFamily="2" charset="2"/>
              </a:rPr>
              <a:t> </a:t>
            </a:r>
            <a:r>
              <a:rPr lang="en-US" smtClean="0">
                <a:latin typeface="Courier New" pitchFamily="49" charset="0"/>
                <a:cs typeface="Courier New" pitchFamily="49" charset="0"/>
                <a:sym typeface="Wingdings" pitchFamily="2" charset="2"/>
              </a:rPr>
              <a:t>		</a:t>
            </a:r>
            <a:r>
              <a:rPr lang="en-US" smtClean="0">
                <a:sym typeface="Wingdings" pitchFamily="2" charset="2"/>
              </a:rPr>
              <a:t> </a:t>
            </a:r>
            <a:r>
              <a:rPr lang="en-US" sz="2600">
                <a:sym typeface="Wingdings" pitchFamily="2" charset="2"/>
              </a:rPr>
              <a:t>change up 1 directory</a:t>
            </a:r>
            <a:endParaRPr lang="en-US" sz="2600" smtClean="0"/>
          </a:p>
          <a:p>
            <a:pPr lvl="1"/>
            <a:r>
              <a:rPr lang="en-US" smtClean="0">
                <a:latin typeface="Courier New" pitchFamily="49" charset="0"/>
                <a:cs typeface="Courier New" pitchFamily="49" charset="0"/>
              </a:rPr>
              <a:t>cd ../hpc01</a:t>
            </a:r>
            <a:r>
              <a:rPr lang="en-US" smtClean="0"/>
              <a:t>	</a:t>
            </a:r>
            <a:r>
              <a:rPr lang="en-US" smtClean="0">
                <a:sym typeface="Wingdings" pitchFamily="2" charset="2"/>
              </a:rPr>
              <a:t> </a:t>
            </a:r>
            <a:r>
              <a:rPr lang="en-US" sz="2600" smtClean="0">
                <a:sym typeface="Wingdings" pitchFamily="2" charset="2"/>
              </a:rPr>
              <a:t>change up 1 directory, then down 1 directory to hpc01</a:t>
            </a:r>
            <a:endParaRPr lang="en-US" sz="2600" smtClean="0"/>
          </a:p>
          <a:p>
            <a:r>
              <a:rPr lang="en-US" smtClean="0"/>
              <a:t>UNIX understands “..” as a “normal directory” and it can appear in a path</a:t>
            </a:r>
          </a:p>
          <a:p>
            <a:pPr>
              <a:buNone/>
            </a:pP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44</a:t>
            </a:fld>
            <a:endParaRPr lang="en-A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93"/>
          <p:cNvSpPr/>
          <p:nvPr/>
        </p:nvSpPr>
        <p:spPr>
          <a:xfrm>
            <a:off x="1359640" y="4042933"/>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t>experiment two</a:t>
              </a:r>
              <a:endParaRPr lang="en-US" sz="1200"/>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t>step one</a:t>
              </a:r>
              <a:endParaRPr lang="en-US" sz="1200"/>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020537" y="1447801"/>
            <a:ext cx="3971063" cy="369332"/>
          </a:xfrm>
          <a:prstGeom prst="rect">
            <a:avLst/>
          </a:prstGeom>
          <a:noFill/>
        </p:spPr>
        <p:txBody>
          <a:bodyPr wrap="square" rtlCol="0">
            <a:spAutoFit/>
          </a:bodyPr>
          <a:lstStyle/>
          <a:p>
            <a:r>
              <a:rPr lang="en-US" smtClean="0"/>
              <a:t>What is the working directory?</a:t>
            </a:r>
          </a:p>
        </p:txBody>
      </p:sp>
      <p:sp>
        <p:nvSpPr>
          <p:cNvPr id="78" name="TextBox 77"/>
          <p:cNvSpPr txBox="1"/>
          <p:nvPr/>
        </p:nvSpPr>
        <p:spPr>
          <a:xfrm>
            <a:off x="3810000" y="689418"/>
            <a:ext cx="5334000" cy="646331"/>
          </a:xfrm>
          <a:prstGeom prst="rect">
            <a:avLst/>
          </a:prstGeom>
          <a:noFill/>
        </p:spPr>
        <p:txBody>
          <a:bodyPr wrap="square" rtlCol="0">
            <a:spAutoFit/>
          </a:bodyPr>
          <a:lstStyle/>
          <a:p>
            <a:r>
              <a:rPr lang="en-US" dirty="0" smtClean="0"/>
              <a:t>What is the </a:t>
            </a:r>
            <a:r>
              <a:rPr lang="en-US" dirty="0" smtClean="0"/>
              <a:t>relative path </a:t>
            </a:r>
            <a:r>
              <a:rPr lang="en-US" dirty="0" smtClean="0"/>
              <a:t>of </a:t>
            </a:r>
          </a:p>
          <a:p>
            <a:r>
              <a:rPr lang="en-US" b="1" dirty="0" smtClean="0">
                <a:latin typeface="Courier New"/>
                <a:cs typeface="Courier New"/>
              </a:rPr>
              <a:t>../experiment two/step one/file one</a:t>
            </a:r>
            <a:endParaRPr lang="en-US" b="1" dirty="0">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45</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fade">
                                      <p:cBhvr>
                                        <p:cTn id="11" dur="2000"/>
                                        <p:tgtEl>
                                          <p:spTgt spid="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20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2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89" grpId="0" animBg="1"/>
      <p:bldP spid="76" grpId="0"/>
      <p:bldP spid="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Oval 78"/>
          <p:cNvSpPr/>
          <p:nvPr/>
        </p:nvSpPr>
        <p:spPr>
          <a:xfrm>
            <a:off x="1099417" y="113589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a:stretch>
            <a:fillRect/>
          </a:stretch>
        </p:blipFill>
        <p:spPr>
          <a:xfrm>
            <a:off x="326043" y="641422"/>
            <a:ext cx="317500" cy="254000"/>
          </a:xfrm>
          <a:prstGeom prst="rect">
            <a:avLst/>
          </a:prstGeom>
        </p:spPr>
      </p:pic>
      <p:sp>
        <p:nvSpPr>
          <p:cNvPr id="47" name="TextBox 4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52" name="Picture 51"/>
          <p:cNvPicPr>
            <a:picLocks noChangeAspect="1"/>
          </p:cNvPicPr>
          <p:nvPr/>
        </p:nvPicPr>
        <p:blipFill>
          <a:blip r:embed="rId3"/>
          <a:stretch>
            <a:fillRect/>
          </a:stretch>
        </p:blipFill>
        <p:spPr>
          <a:xfrm>
            <a:off x="554643" y="937699"/>
            <a:ext cx="317500" cy="254000"/>
          </a:xfrm>
          <a:prstGeom prst="rect">
            <a:avLst/>
          </a:prstGeom>
        </p:spPr>
      </p:pic>
      <p:sp>
        <p:nvSpPr>
          <p:cNvPr id="53" name="TextBox 52"/>
          <p:cNvSpPr txBox="1"/>
          <p:nvPr/>
        </p:nvSpPr>
        <p:spPr>
          <a:xfrm>
            <a:off x="795943" y="895422"/>
            <a:ext cx="1022861" cy="276999"/>
          </a:xfrm>
          <a:prstGeom prst="rect">
            <a:avLst/>
          </a:prstGeom>
          <a:noFill/>
        </p:spPr>
        <p:txBody>
          <a:bodyPr wrap="none" rtlCol="0">
            <a:spAutoFit/>
          </a:bodyPr>
          <a:lstStyle/>
          <a:p>
            <a:r>
              <a:rPr lang="en-US" sz="1200" smtClean="0">
                <a:solidFill>
                  <a:srgbClr val="FF0000"/>
                </a:solidFill>
              </a:rPr>
              <a:t>experiments</a:t>
            </a:r>
            <a:endParaRPr lang="en-US" sz="1200">
              <a:solidFill>
                <a:srgbClr val="FF0000"/>
              </a:solidFill>
            </a:endParaRPr>
          </a:p>
        </p:txBody>
      </p:sp>
      <p:pic>
        <p:nvPicPr>
          <p:cNvPr id="55" name="Picture 54"/>
          <p:cNvPicPr>
            <a:picLocks noChangeAspect="1"/>
          </p:cNvPicPr>
          <p:nvPr/>
        </p:nvPicPr>
        <p:blipFill>
          <a:blip r:embed="rId3"/>
          <a:stretch>
            <a:fillRect/>
          </a:stretch>
        </p:blipFill>
        <p:spPr>
          <a:xfrm>
            <a:off x="1200890" y="1801683"/>
            <a:ext cx="317500" cy="254000"/>
          </a:xfrm>
          <a:prstGeom prst="rect">
            <a:avLst/>
          </a:prstGeom>
        </p:spPr>
      </p:pic>
      <p:sp>
        <p:nvSpPr>
          <p:cNvPr id="56" name="TextBox 55"/>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58" name="Picture 57"/>
          <p:cNvPicPr>
            <a:picLocks noChangeAspect="1"/>
          </p:cNvPicPr>
          <p:nvPr/>
        </p:nvPicPr>
        <p:blipFill>
          <a:blip r:embed="rId3"/>
          <a:stretch>
            <a:fillRect/>
          </a:stretch>
        </p:blipFill>
        <p:spPr>
          <a:xfrm>
            <a:off x="896715" y="1227086"/>
            <a:ext cx="317500" cy="254000"/>
          </a:xfrm>
          <a:prstGeom prst="rect">
            <a:avLst/>
          </a:prstGeom>
        </p:spPr>
      </p:pic>
      <p:sp>
        <p:nvSpPr>
          <p:cNvPr id="59" name="TextBox 58"/>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61" name="Picture 60"/>
          <p:cNvPicPr>
            <a:picLocks noChangeAspect="1"/>
          </p:cNvPicPr>
          <p:nvPr/>
        </p:nvPicPr>
        <p:blipFill>
          <a:blip r:embed="rId3"/>
          <a:stretch>
            <a:fillRect/>
          </a:stretch>
        </p:blipFill>
        <p:spPr>
          <a:xfrm>
            <a:off x="1200890" y="2661490"/>
            <a:ext cx="317500" cy="254000"/>
          </a:xfrm>
          <a:prstGeom prst="rect">
            <a:avLst/>
          </a:prstGeom>
        </p:spPr>
      </p:pic>
      <p:sp>
        <p:nvSpPr>
          <p:cNvPr id="62" name="TextBox 61"/>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64" name="Picture 63"/>
          <p:cNvPicPr>
            <a:picLocks noChangeAspect="1"/>
          </p:cNvPicPr>
          <p:nvPr/>
        </p:nvPicPr>
        <p:blipFill>
          <a:blip r:embed="rId4"/>
          <a:stretch>
            <a:fillRect/>
          </a:stretch>
        </p:blipFill>
        <p:spPr>
          <a:xfrm>
            <a:off x="1238683" y="1474196"/>
            <a:ext cx="215900" cy="292100"/>
          </a:xfrm>
          <a:prstGeom prst="rect">
            <a:avLst/>
          </a:prstGeom>
        </p:spPr>
      </p:pic>
      <p:sp>
        <p:nvSpPr>
          <p:cNvPr id="65" name="TextBox 64"/>
          <p:cNvSpPr txBox="1"/>
          <p:nvPr/>
        </p:nvSpPr>
        <p:spPr>
          <a:xfrm>
            <a:off x="1378383" y="1481747"/>
            <a:ext cx="928860" cy="276999"/>
          </a:xfrm>
          <a:prstGeom prst="rect">
            <a:avLst/>
          </a:prstGeom>
          <a:noFill/>
        </p:spPr>
        <p:txBody>
          <a:bodyPr wrap="none" rtlCol="0">
            <a:spAutoFit/>
          </a:bodyPr>
          <a:lstStyle/>
          <a:p>
            <a:r>
              <a:rPr lang="en-US" sz="1200" smtClean="0"/>
              <a:t>description</a:t>
            </a:r>
            <a:endParaRPr lang="en-US" sz="1200"/>
          </a:p>
        </p:txBody>
      </p:sp>
      <p:pic>
        <p:nvPicPr>
          <p:cNvPr id="68" name="Picture 67"/>
          <p:cNvPicPr>
            <a:picLocks noChangeAspect="1"/>
          </p:cNvPicPr>
          <p:nvPr/>
        </p:nvPicPr>
        <p:blipFill>
          <a:blip r:embed="rId4"/>
          <a:stretch>
            <a:fillRect/>
          </a:stretch>
        </p:blipFill>
        <p:spPr>
          <a:xfrm>
            <a:off x="1543790" y="2048793"/>
            <a:ext cx="215900" cy="292100"/>
          </a:xfrm>
          <a:prstGeom prst="rect">
            <a:avLst/>
          </a:prstGeom>
        </p:spPr>
      </p:pic>
      <p:sp>
        <p:nvSpPr>
          <p:cNvPr id="69" name="TextBox 68"/>
          <p:cNvSpPr txBox="1"/>
          <p:nvPr/>
        </p:nvSpPr>
        <p:spPr>
          <a:xfrm>
            <a:off x="1683490" y="2056344"/>
            <a:ext cx="680896" cy="276999"/>
          </a:xfrm>
          <a:prstGeom prst="rect">
            <a:avLst/>
          </a:prstGeom>
          <a:noFill/>
        </p:spPr>
        <p:txBody>
          <a:bodyPr wrap="none" rtlCol="0">
            <a:spAutoFit/>
          </a:bodyPr>
          <a:lstStyle/>
          <a:p>
            <a:r>
              <a:rPr lang="en-US" sz="1200" smtClean="0"/>
              <a:t>file one</a:t>
            </a:r>
          </a:p>
        </p:txBody>
      </p:sp>
      <p:pic>
        <p:nvPicPr>
          <p:cNvPr id="71" name="Picture 70"/>
          <p:cNvPicPr>
            <a:picLocks noChangeAspect="1"/>
          </p:cNvPicPr>
          <p:nvPr/>
        </p:nvPicPr>
        <p:blipFill>
          <a:blip r:embed="rId4"/>
          <a:stretch>
            <a:fillRect/>
          </a:stretch>
        </p:blipFill>
        <p:spPr>
          <a:xfrm>
            <a:off x="1543790" y="2334003"/>
            <a:ext cx="215900" cy="292100"/>
          </a:xfrm>
          <a:prstGeom prst="rect">
            <a:avLst/>
          </a:prstGeom>
        </p:spPr>
      </p:pic>
      <p:sp>
        <p:nvSpPr>
          <p:cNvPr id="72" name="TextBox 71"/>
          <p:cNvSpPr txBox="1"/>
          <p:nvPr/>
        </p:nvSpPr>
        <p:spPr>
          <a:xfrm>
            <a:off x="1719830" y="2341554"/>
            <a:ext cx="663613" cy="276999"/>
          </a:xfrm>
          <a:prstGeom prst="rect">
            <a:avLst/>
          </a:prstGeom>
          <a:noFill/>
        </p:spPr>
        <p:txBody>
          <a:bodyPr wrap="none" rtlCol="0">
            <a:spAutoFit/>
          </a:bodyPr>
          <a:lstStyle/>
          <a:p>
            <a:r>
              <a:rPr lang="en-US" sz="1200" smtClean="0"/>
              <a:t>file two</a:t>
            </a:r>
            <a:endParaRPr lang="en-US" sz="1200"/>
          </a:p>
        </p:txBody>
      </p:sp>
      <p:pic>
        <p:nvPicPr>
          <p:cNvPr id="74" name="Picture 73"/>
          <p:cNvPicPr>
            <a:picLocks noChangeAspect="1"/>
          </p:cNvPicPr>
          <p:nvPr/>
        </p:nvPicPr>
        <p:blipFill>
          <a:blip r:embed="rId4"/>
          <a:stretch>
            <a:fillRect/>
          </a:stretch>
        </p:blipFill>
        <p:spPr>
          <a:xfrm>
            <a:off x="1543790" y="2908600"/>
            <a:ext cx="215900" cy="292100"/>
          </a:xfrm>
          <a:prstGeom prst="rect">
            <a:avLst/>
          </a:prstGeom>
        </p:spPr>
      </p:pic>
      <p:sp>
        <p:nvSpPr>
          <p:cNvPr id="75" name="TextBox 74"/>
          <p:cNvSpPr txBox="1"/>
          <p:nvPr/>
        </p:nvSpPr>
        <p:spPr>
          <a:xfrm>
            <a:off x="1683490" y="2916151"/>
            <a:ext cx="680896" cy="276999"/>
          </a:xfrm>
          <a:prstGeom prst="rect">
            <a:avLst/>
          </a:prstGeom>
          <a:noFill/>
        </p:spPr>
        <p:txBody>
          <a:bodyPr wrap="none" rtlCol="0">
            <a:spAutoFit/>
          </a:bodyPr>
          <a:lstStyle/>
          <a:p>
            <a:r>
              <a:rPr lang="en-US" sz="1200" smtClean="0"/>
              <a:t>file one</a:t>
            </a:r>
            <a:endParaRPr lang="en-US" sz="1200"/>
          </a:p>
        </p:txBody>
      </p:sp>
      <p:cxnSp>
        <p:nvCxnSpPr>
          <p:cNvPr id="77" name="Elbow Connector 76"/>
          <p:cNvCxnSpPr>
            <a:stCxn id="52" idx="2"/>
            <a:endCxn id="58"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0" name="Shape 79"/>
          <p:cNvCxnSpPr>
            <a:stCxn id="58" idx="2"/>
            <a:endCxn id="64"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2" name="Shape 81"/>
          <p:cNvCxnSpPr>
            <a:stCxn id="58" idx="2"/>
            <a:endCxn id="55"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hape 83"/>
          <p:cNvCxnSpPr>
            <a:stCxn id="58" idx="2"/>
            <a:endCxn id="61"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6" name="Shape 85"/>
          <p:cNvCxnSpPr>
            <a:stCxn id="55" idx="2"/>
            <a:endCxn id="6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8" name="Shape 87"/>
          <p:cNvCxnSpPr>
            <a:stCxn id="55" idx="2"/>
            <a:endCxn id="71"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90" name="Shape 89"/>
          <p:cNvCxnSpPr>
            <a:stCxn id="61" idx="2"/>
            <a:endCxn id="74"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grpSp>
        <p:nvGrpSpPr>
          <p:cNvPr id="2" name="Group 133"/>
          <p:cNvGrpSpPr/>
          <p:nvPr/>
        </p:nvGrpSpPr>
        <p:grpSpPr>
          <a:xfrm>
            <a:off x="713394" y="1191698"/>
            <a:ext cx="1708149" cy="4015530"/>
            <a:chOff x="1225244" y="2191361"/>
            <a:chExt cx="1708149" cy="4015530"/>
          </a:xfrm>
        </p:grpSpPr>
        <p:cxnSp>
          <p:nvCxnSpPr>
            <p:cNvPr id="112" name="Shape 111"/>
            <p:cNvCxnSpPr/>
            <p:nvPr/>
          </p:nvCxnSpPr>
          <p:spPr>
            <a:xfrm rot="16200000" flipH="1">
              <a:off x="1627444" y="4465248"/>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5" name="Shape 114"/>
            <p:cNvCxnSpPr/>
            <p:nvPr/>
          </p:nvCxnSpPr>
          <p:spPr>
            <a:xfrm rot="16200000" flipH="1">
              <a:off x="1932085" y="5039379"/>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16" name="Shape 115"/>
            <p:cNvCxnSpPr/>
            <p:nvPr/>
          </p:nvCxnSpPr>
          <p:spPr>
            <a:xfrm rot="16200000" flipH="1">
              <a:off x="1789480" y="5181984"/>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5" name="Picture 94"/>
            <p:cNvPicPr>
              <a:picLocks noChangeAspect="1"/>
            </p:cNvPicPr>
            <p:nvPr/>
          </p:nvPicPr>
          <p:blipFill>
            <a:blip r:embed="rId3"/>
            <a:stretch>
              <a:fillRect/>
            </a:stretch>
          </p:blipFill>
          <p:spPr>
            <a:xfrm>
              <a:off x="1446665" y="4233277"/>
              <a:ext cx="317500" cy="254000"/>
            </a:xfrm>
            <a:prstGeom prst="rect">
              <a:avLst/>
            </a:prstGeom>
          </p:spPr>
        </p:pic>
        <p:sp>
          <p:nvSpPr>
            <p:cNvPr id="96" name="TextBox 95"/>
            <p:cNvSpPr txBox="1"/>
            <p:nvPr/>
          </p:nvSpPr>
          <p:spPr>
            <a:xfrm>
              <a:off x="1687965" y="4191000"/>
              <a:ext cx="1228146" cy="276999"/>
            </a:xfrm>
            <a:prstGeom prst="rect">
              <a:avLst/>
            </a:prstGeom>
            <a:noFill/>
          </p:spPr>
          <p:txBody>
            <a:bodyPr wrap="none" rtlCol="0">
              <a:spAutoFit/>
            </a:bodyPr>
            <a:lstStyle/>
            <a:p>
              <a:r>
                <a:rPr lang="en-US" sz="1200" smtClean="0">
                  <a:solidFill>
                    <a:srgbClr val="3366FF"/>
                  </a:solidFill>
                </a:rPr>
                <a:t>experiment two</a:t>
              </a:r>
              <a:endParaRPr lang="en-US" sz="1200">
                <a:solidFill>
                  <a:srgbClr val="3366FF"/>
                </a:solidFill>
              </a:endParaRPr>
            </a:p>
          </p:txBody>
        </p:sp>
        <p:pic>
          <p:nvPicPr>
            <p:cNvPr id="101" name="Picture 100"/>
            <p:cNvPicPr>
              <a:picLocks noChangeAspect="1"/>
            </p:cNvPicPr>
            <p:nvPr/>
          </p:nvPicPr>
          <p:blipFill>
            <a:blip r:embed="rId4"/>
            <a:stretch>
              <a:fillRect/>
            </a:stretch>
          </p:blipFill>
          <p:spPr>
            <a:xfrm>
              <a:off x="1788633" y="4480387"/>
              <a:ext cx="215900" cy="292100"/>
            </a:xfrm>
            <a:prstGeom prst="rect">
              <a:avLst/>
            </a:prstGeom>
          </p:spPr>
        </p:pic>
        <p:sp>
          <p:nvSpPr>
            <p:cNvPr id="102" name="TextBox 101"/>
            <p:cNvSpPr txBox="1"/>
            <p:nvPr/>
          </p:nvSpPr>
          <p:spPr>
            <a:xfrm>
              <a:off x="1928333" y="4487938"/>
              <a:ext cx="928860" cy="276999"/>
            </a:xfrm>
            <a:prstGeom prst="rect">
              <a:avLst/>
            </a:prstGeom>
            <a:noFill/>
          </p:spPr>
          <p:txBody>
            <a:bodyPr wrap="none" rtlCol="0">
              <a:spAutoFit/>
            </a:bodyPr>
            <a:lstStyle/>
            <a:p>
              <a:r>
                <a:rPr lang="en-US" sz="1200" smtClean="0"/>
                <a:t>description</a:t>
              </a:r>
              <a:endParaRPr lang="en-US" sz="1200"/>
            </a:p>
          </p:txBody>
        </p:sp>
        <p:pic>
          <p:nvPicPr>
            <p:cNvPr id="92" name="Picture 91"/>
            <p:cNvPicPr>
              <a:picLocks noChangeAspect="1"/>
            </p:cNvPicPr>
            <p:nvPr/>
          </p:nvPicPr>
          <p:blipFill>
            <a:blip r:embed="rId3"/>
            <a:stretch>
              <a:fillRect/>
            </a:stretch>
          </p:blipFill>
          <p:spPr>
            <a:xfrm>
              <a:off x="1750840" y="4807874"/>
              <a:ext cx="317500" cy="254000"/>
            </a:xfrm>
            <a:prstGeom prst="rect">
              <a:avLst/>
            </a:prstGeom>
          </p:spPr>
        </p:pic>
        <p:sp>
          <p:nvSpPr>
            <p:cNvPr id="93" name="TextBox 92"/>
            <p:cNvSpPr txBox="1"/>
            <p:nvPr/>
          </p:nvSpPr>
          <p:spPr>
            <a:xfrm>
              <a:off x="1992140" y="4765597"/>
              <a:ext cx="775047" cy="276999"/>
            </a:xfrm>
            <a:prstGeom prst="rect">
              <a:avLst/>
            </a:prstGeom>
            <a:noFill/>
          </p:spPr>
          <p:txBody>
            <a:bodyPr wrap="none" rtlCol="0">
              <a:spAutoFit/>
            </a:bodyPr>
            <a:lstStyle/>
            <a:p>
              <a:r>
                <a:rPr lang="en-US" sz="1200" smtClean="0">
                  <a:solidFill>
                    <a:srgbClr val="FF6600"/>
                  </a:solidFill>
                </a:rPr>
                <a:t>step one</a:t>
              </a:r>
              <a:endParaRPr lang="en-US" sz="1200">
                <a:solidFill>
                  <a:srgbClr val="FF6600"/>
                </a:solidFill>
              </a:endParaRPr>
            </a:p>
          </p:txBody>
        </p:sp>
        <p:pic>
          <p:nvPicPr>
            <p:cNvPr id="104" name="Picture 103"/>
            <p:cNvPicPr>
              <a:picLocks noChangeAspect="1"/>
            </p:cNvPicPr>
            <p:nvPr/>
          </p:nvPicPr>
          <p:blipFill>
            <a:blip r:embed="rId4"/>
            <a:stretch>
              <a:fillRect/>
            </a:stretch>
          </p:blipFill>
          <p:spPr>
            <a:xfrm>
              <a:off x="2093740" y="5054984"/>
              <a:ext cx="215900" cy="292100"/>
            </a:xfrm>
            <a:prstGeom prst="rect">
              <a:avLst/>
            </a:prstGeom>
          </p:spPr>
        </p:pic>
        <p:sp>
          <p:nvSpPr>
            <p:cNvPr id="105" name="TextBox 104"/>
            <p:cNvSpPr txBox="1"/>
            <p:nvPr/>
          </p:nvSpPr>
          <p:spPr>
            <a:xfrm>
              <a:off x="2233440" y="5062535"/>
              <a:ext cx="680896" cy="276999"/>
            </a:xfrm>
            <a:prstGeom prst="rect">
              <a:avLst/>
            </a:prstGeom>
            <a:noFill/>
          </p:spPr>
          <p:txBody>
            <a:bodyPr wrap="none" rtlCol="0">
              <a:spAutoFit/>
            </a:bodyPr>
            <a:lstStyle/>
            <a:p>
              <a:r>
                <a:rPr lang="en-US" sz="1200" smtClean="0">
                  <a:solidFill>
                    <a:srgbClr val="008000"/>
                  </a:solidFill>
                </a:rPr>
                <a:t>file one</a:t>
              </a:r>
            </a:p>
          </p:txBody>
        </p:sp>
        <p:pic>
          <p:nvPicPr>
            <p:cNvPr id="107" name="Picture 106"/>
            <p:cNvPicPr>
              <a:picLocks noChangeAspect="1"/>
            </p:cNvPicPr>
            <p:nvPr/>
          </p:nvPicPr>
          <p:blipFill>
            <a:blip r:embed="rId4"/>
            <a:stretch>
              <a:fillRect/>
            </a:stretch>
          </p:blipFill>
          <p:spPr>
            <a:xfrm>
              <a:off x="2093740" y="5340194"/>
              <a:ext cx="215900" cy="292100"/>
            </a:xfrm>
            <a:prstGeom prst="rect">
              <a:avLst/>
            </a:prstGeom>
          </p:spPr>
        </p:pic>
        <p:sp>
          <p:nvSpPr>
            <p:cNvPr id="108" name="TextBox 107"/>
            <p:cNvSpPr txBox="1"/>
            <p:nvPr/>
          </p:nvSpPr>
          <p:spPr>
            <a:xfrm>
              <a:off x="2269780" y="5347745"/>
              <a:ext cx="663613" cy="276999"/>
            </a:xfrm>
            <a:prstGeom prst="rect">
              <a:avLst/>
            </a:prstGeom>
            <a:noFill/>
          </p:spPr>
          <p:txBody>
            <a:bodyPr wrap="none" rtlCol="0">
              <a:spAutoFit/>
            </a:bodyPr>
            <a:lstStyle/>
            <a:p>
              <a:r>
                <a:rPr lang="en-US" sz="1200" smtClean="0"/>
                <a:t>file two</a:t>
              </a:r>
              <a:endParaRPr lang="en-US" sz="1200"/>
            </a:p>
          </p:txBody>
        </p:sp>
        <p:cxnSp>
          <p:nvCxnSpPr>
            <p:cNvPr id="113" name="Shape 112"/>
            <p:cNvCxnSpPr/>
            <p:nvPr/>
          </p:nvCxnSpPr>
          <p:spPr>
            <a:xfrm rot="16200000" flipH="1">
              <a:off x="1454329" y="4638362"/>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98" name="Picture 97"/>
            <p:cNvPicPr>
              <a:picLocks noChangeAspect="1"/>
            </p:cNvPicPr>
            <p:nvPr/>
          </p:nvPicPr>
          <p:blipFill>
            <a:blip r:embed="rId3"/>
            <a:stretch>
              <a:fillRect/>
            </a:stretch>
          </p:blipFill>
          <p:spPr>
            <a:xfrm>
              <a:off x="1750840" y="5667681"/>
              <a:ext cx="317500" cy="254000"/>
            </a:xfrm>
            <a:prstGeom prst="rect">
              <a:avLst/>
            </a:prstGeom>
          </p:spPr>
        </p:pic>
        <p:sp>
          <p:nvSpPr>
            <p:cNvPr id="99" name="TextBox 98"/>
            <p:cNvSpPr txBox="1"/>
            <p:nvPr/>
          </p:nvSpPr>
          <p:spPr>
            <a:xfrm>
              <a:off x="1992140" y="5625404"/>
              <a:ext cx="757765" cy="276999"/>
            </a:xfrm>
            <a:prstGeom prst="rect">
              <a:avLst/>
            </a:prstGeom>
            <a:noFill/>
          </p:spPr>
          <p:txBody>
            <a:bodyPr wrap="none" rtlCol="0">
              <a:spAutoFit/>
            </a:bodyPr>
            <a:lstStyle/>
            <a:p>
              <a:r>
                <a:rPr lang="en-US" sz="1200" smtClean="0"/>
                <a:t>step two</a:t>
              </a:r>
              <a:endParaRPr lang="en-US" sz="1200"/>
            </a:p>
          </p:txBody>
        </p:sp>
        <p:grpSp>
          <p:nvGrpSpPr>
            <p:cNvPr id="3" name="Group 132"/>
            <p:cNvGrpSpPr/>
            <p:nvPr/>
          </p:nvGrpSpPr>
          <p:grpSpPr>
            <a:xfrm>
              <a:off x="1909590" y="5914791"/>
              <a:ext cx="1004746" cy="292100"/>
              <a:chOff x="1909590" y="5914791"/>
              <a:chExt cx="1004746" cy="292100"/>
            </a:xfrm>
          </p:grpSpPr>
          <p:cxnSp>
            <p:nvCxnSpPr>
              <p:cNvPr id="117" name="Shape 116"/>
              <p:cNvCxnSpPr/>
              <p:nvPr/>
            </p:nvCxnSpPr>
            <p:spPr>
              <a:xfrm rot="16200000" flipH="1">
                <a:off x="1932085" y="589918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110" name="Picture 109"/>
              <p:cNvPicPr>
                <a:picLocks noChangeAspect="1"/>
              </p:cNvPicPr>
              <p:nvPr/>
            </p:nvPicPr>
            <p:blipFill>
              <a:blip r:embed="rId4"/>
              <a:stretch>
                <a:fillRect/>
              </a:stretch>
            </p:blipFill>
            <p:spPr>
              <a:xfrm>
                <a:off x="2093740" y="5914791"/>
                <a:ext cx="215900" cy="292100"/>
              </a:xfrm>
              <a:prstGeom prst="rect">
                <a:avLst/>
              </a:prstGeom>
            </p:spPr>
          </p:pic>
          <p:sp>
            <p:nvSpPr>
              <p:cNvPr id="111" name="TextBox 110"/>
              <p:cNvSpPr txBox="1"/>
              <p:nvPr/>
            </p:nvSpPr>
            <p:spPr>
              <a:xfrm>
                <a:off x="2233440" y="5922342"/>
                <a:ext cx="680896" cy="276999"/>
              </a:xfrm>
              <a:prstGeom prst="rect">
                <a:avLst/>
              </a:prstGeom>
              <a:noFill/>
            </p:spPr>
            <p:txBody>
              <a:bodyPr wrap="none" rtlCol="0">
                <a:spAutoFit/>
              </a:bodyPr>
              <a:lstStyle/>
              <a:p>
                <a:r>
                  <a:rPr lang="en-US" sz="1200" smtClean="0"/>
                  <a:t>file one</a:t>
                </a:r>
                <a:endParaRPr lang="en-US" sz="1200"/>
              </a:p>
            </p:txBody>
          </p:sp>
        </p:grpSp>
        <p:cxnSp>
          <p:nvCxnSpPr>
            <p:cNvPr id="114" name="Shape 113"/>
            <p:cNvCxnSpPr/>
            <p:nvPr/>
          </p:nvCxnSpPr>
          <p:spPr>
            <a:xfrm rot="16200000" flipH="1">
              <a:off x="1024425" y="5068266"/>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21" name="Shape 120"/>
            <p:cNvCxnSpPr>
              <a:stCxn id="52" idx="2"/>
              <a:endCxn id="95" idx="1"/>
            </p:cNvCxnSpPr>
            <p:nvPr/>
          </p:nvCxnSpPr>
          <p:spPr>
            <a:xfrm rot="16200000" flipH="1">
              <a:off x="251497" y="3165108"/>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137" name="Shape 136"/>
          <p:cNvCxnSpPr>
            <a:stCxn id="46" idx="2"/>
            <a:endCxn id="5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818804" y="5410200"/>
            <a:ext cx="5334000" cy="369332"/>
          </a:xfrm>
          <a:prstGeom prst="rect">
            <a:avLst/>
          </a:prstGeom>
          <a:noFill/>
        </p:spPr>
        <p:txBody>
          <a:bodyPr wrap="square" rtlCol="0">
            <a:spAutoFit/>
          </a:bodyPr>
          <a:lstStyle/>
          <a:p>
            <a:r>
              <a:rPr lang="en-US" b="1" smtClean="0">
                <a:solidFill>
                  <a:srgbClr val="FF0000"/>
                </a:solidFill>
                <a:latin typeface="Courier New"/>
                <a:cs typeface="Courier New"/>
              </a:rPr>
              <a:t>..</a:t>
            </a:r>
            <a:r>
              <a:rPr lang="en-US" b="1" smtClean="0">
                <a:latin typeface="Courier New"/>
                <a:cs typeface="Courier New"/>
              </a:rPr>
              <a:t>/</a:t>
            </a:r>
            <a:r>
              <a:rPr lang="en-US" b="1" smtClean="0">
                <a:solidFill>
                  <a:srgbClr val="3366FF"/>
                </a:solidFill>
                <a:latin typeface="Courier New"/>
                <a:cs typeface="Courier New"/>
              </a:rPr>
              <a:t>experiment two</a:t>
            </a:r>
            <a:r>
              <a:rPr lang="en-US" b="1" smtClean="0">
                <a:latin typeface="Courier New"/>
                <a:cs typeface="Courier New"/>
              </a:rPr>
              <a:t>/</a:t>
            </a:r>
            <a:r>
              <a:rPr lang="en-US" b="1" smtClean="0">
                <a:solidFill>
                  <a:srgbClr val="FF6600"/>
                </a:solidFill>
                <a:latin typeface="Courier New"/>
                <a:cs typeface="Courier New"/>
              </a:rPr>
              <a:t>step one</a:t>
            </a:r>
            <a:r>
              <a:rPr lang="en-US" b="1" smtClean="0">
                <a:latin typeface="Courier New"/>
                <a:cs typeface="Courier New"/>
              </a:rPr>
              <a:t>/</a:t>
            </a:r>
            <a:r>
              <a:rPr lang="en-US" b="1" smtClean="0">
                <a:solidFill>
                  <a:srgbClr val="008000"/>
                </a:solidFill>
                <a:latin typeface="Courier New"/>
                <a:cs typeface="Courier New"/>
              </a:rPr>
              <a:t>file one</a:t>
            </a:r>
            <a:endParaRPr lang="en-US" b="1">
              <a:solidFill>
                <a:srgbClr val="008000"/>
              </a:solidFill>
              <a:latin typeface="Courier New"/>
              <a:cs typeface="Courier New"/>
            </a:endParaRPr>
          </a:p>
        </p:txBody>
      </p:sp>
      <p:sp>
        <p:nvSpPr>
          <p:cNvPr id="60" name="TextBox 59"/>
          <p:cNvSpPr txBox="1"/>
          <p:nvPr/>
        </p:nvSpPr>
        <p:spPr>
          <a:xfrm>
            <a:off x="4267215" y="6236732"/>
            <a:ext cx="1981169" cy="369332"/>
          </a:xfrm>
          <a:prstGeom prst="rect">
            <a:avLst/>
          </a:prstGeom>
          <a:noFill/>
        </p:spPr>
        <p:txBody>
          <a:bodyPr wrap="none" rtlCol="0">
            <a:spAutoFit/>
          </a:bodyPr>
          <a:lstStyle/>
          <a:p>
            <a:r>
              <a:rPr lang="en-US" smtClean="0"/>
              <a:t>Path components</a:t>
            </a:r>
            <a:endParaRPr lang="en-US"/>
          </a:p>
        </p:txBody>
      </p:sp>
      <p:sp>
        <p:nvSpPr>
          <p:cNvPr id="63" name="TextBox 62"/>
          <p:cNvSpPr txBox="1"/>
          <p:nvPr/>
        </p:nvSpPr>
        <p:spPr>
          <a:xfrm>
            <a:off x="4191000" y="3842434"/>
            <a:ext cx="1698827" cy="369332"/>
          </a:xfrm>
          <a:prstGeom prst="rect">
            <a:avLst/>
          </a:prstGeom>
          <a:noFill/>
        </p:spPr>
        <p:txBody>
          <a:bodyPr wrap="none" rtlCol="0">
            <a:spAutoFit/>
          </a:bodyPr>
          <a:lstStyle/>
          <a:p>
            <a:r>
              <a:rPr lang="en-US" smtClean="0"/>
              <a:t>Path separator</a:t>
            </a:r>
            <a:endParaRPr lang="en-US"/>
          </a:p>
        </p:txBody>
      </p:sp>
      <p:cxnSp>
        <p:nvCxnSpPr>
          <p:cNvPr id="66" name="Straight Arrow Connector 65"/>
          <p:cNvCxnSpPr/>
          <p:nvPr/>
        </p:nvCxnSpPr>
        <p:spPr>
          <a:xfrm flipV="1">
            <a:off x="1721590" y="5779532"/>
            <a:ext cx="186114" cy="5552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rot="10800000">
            <a:off x="2057400" y="5779532"/>
            <a:ext cx="30480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rot="10800000" flipV="1">
            <a:off x="2311400" y="4211764"/>
            <a:ext cx="2413000" cy="1261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1009649" y="6236732"/>
            <a:ext cx="1955133" cy="369332"/>
          </a:xfrm>
          <a:prstGeom prst="rect">
            <a:avLst/>
          </a:prstGeom>
          <a:noFill/>
        </p:spPr>
        <p:txBody>
          <a:bodyPr wrap="none" rtlCol="0">
            <a:spAutoFit/>
          </a:bodyPr>
          <a:lstStyle/>
          <a:p>
            <a:r>
              <a:rPr lang="en-US" smtClean="0"/>
              <a:t>Where do I start?</a:t>
            </a:r>
            <a:endParaRPr lang="en-US"/>
          </a:p>
        </p:txBody>
      </p:sp>
      <p:cxnSp>
        <p:nvCxnSpPr>
          <p:cNvPr id="87" name="Straight Arrow Connector 86"/>
          <p:cNvCxnSpPr/>
          <p:nvPr/>
        </p:nvCxnSpPr>
        <p:spPr>
          <a:xfrm rot="10800000">
            <a:off x="3048001" y="5779533"/>
            <a:ext cx="2293019" cy="4688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rot="10800000">
            <a:off x="4876801" y="5779533"/>
            <a:ext cx="709391" cy="4688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flipH="1" flipV="1">
            <a:off x="5638800" y="5867403"/>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rot="5400000">
            <a:off x="4048982" y="4645882"/>
            <a:ext cx="1109536" cy="546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rot="16200000" flipH="1">
            <a:off x="4863390" y="4761790"/>
            <a:ext cx="1202240" cy="246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46</a:t>
            </a:fld>
            <a:endParaRPr lang="en-AU"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Everything about directories</a:t>
            </a:r>
            <a:endParaRPr lang="en-US"/>
          </a:p>
        </p:txBody>
      </p:sp>
      <p:sp>
        <p:nvSpPr>
          <p:cNvPr id="3" name="Content Placeholder 2"/>
          <p:cNvSpPr>
            <a:spLocks noGrp="1"/>
          </p:cNvSpPr>
          <p:nvPr>
            <p:ph idx="1"/>
          </p:nvPr>
        </p:nvSpPr>
        <p:spPr/>
        <p:txBody>
          <a:bodyPr/>
          <a:lstStyle/>
          <a:p>
            <a:r>
              <a:rPr lang="en-US" sz="2800" smtClean="0"/>
              <a:t>There is one root, called “/”</a:t>
            </a:r>
          </a:p>
          <a:p>
            <a:r>
              <a:rPr lang="en-US" sz="2800" smtClean="0"/>
              <a:t>A path starting with “/” means “from the root”</a:t>
            </a:r>
          </a:p>
          <a:p>
            <a:r>
              <a:rPr lang="en-US" sz="2800" smtClean="0"/>
              <a:t>A path starting with “~” means “from the home”</a:t>
            </a:r>
          </a:p>
          <a:p>
            <a:r>
              <a:rPr lang="en-US" sz="2800" smtClean="0"/>
              <a:t>A path starting with anything else means “from the working directory”</a:t>
            </a:r>
          </a:p>
          <a:p>
            <a:endParaRPr lang="en-US" sz="2800" smtClean="0"/>
          </a:p>
          <a:p>
            <a:r>
              <a:rPr lang="en-US" sz="2800" smtClean="0"/>
              <a:t>Note – the last and second last rules assume a hidden context (current user and current directory)</a:t>
            </a:r>
          </a:p>
          <a:p>
            <a:pPr>
              <a:buNone/>
            </a:pPr>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47</a:t>
            </a:fld>
            <a:endParaRPr lang="en-AU"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2(b)</a:t>
            </a:r>
            <a:br>
              <a:rPr lang="en-US" dirty="0" smtClean="0"/>
            </a:br>
            <a:r>
              <a:rPr lang="en-US" sz="3200" dirty="0" smtClean="0">
                <a:solidFill>
                  <a:schemeClr val="tx1"/>
                </a:solidFill>
              </a:rPr>
              <a:t>Finding your way around</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7360343"/>
              </p:ext>
            </p:extLst>
          </p:nvPr>
        </p:nvGraphicFramePr>
        <p:xfrm>
          <a:off x="381000" y="1783080"/>
          <a:ext cx="8458200" cy="222504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err="1" smtClean="0">
                          <a:latin typeface="Courier New"/>
                          <a:cs typeface="Courier New"/>
                        </a:rPr>
                        <a:t>pwd</a:t>
                      </a:r>
                      <a:endParaRPr lang="en-US" b="1" i="0" dirty="0">
                        <a:latin typeface="Courier New"/>
                        <a:cs typeface="Courier New"/>
                      </a:endParaRPr>
                    </a:p>
                  </a:txBody>
                  <a:tcPr/>
                </a:tc>
                <a:tc>
                  <a:txBody>
                    <a:bodyPr/>
                    <a:lstStyle/>
                    <a:p>
                      <a:r>
                        <a:rPr lang="en-US" i="0" dirty="0" smtClean="0">
                          <a:latin typeface="Tahoma"/>
                          <a:cs typeface="Tahoma"/>
                        </a:rPr>
                        <a:t>Print the name of the current working directory</a:t>
                      </a:r>
                      <a:endParaRPr lang="en-US" i="0" dirty="0">
                        <a:latin typeface="Tahoma"/>
                        <a:cs typeface="Tahoma"/>
                      </a:endParaRPr>
                    </a:p>
                  </a:txBody>
                  <a:tcPr/>
                </a:tc>
              </a:tr>
              <a:tr h="370840">
                <a:tc>
                  <a:txBody>
                    <a:bodyPr/>
                    <a:lstStyle/>
                    <a:p>
                      <a:r>
                        <a:rPr lang="en-US" b="1" i="0" dirty="0" smtClean="0">
                          <a:latin typeface="Courier New"/>
                          <a:cs typeface="Courier New"/>
                        </a:rPr>
                        <a:t>cd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Tahoma"/>
                          <a:cs typeface="Tahoma"/>
                        </a:rPr>
                        <a:t>Change directory to the </a:t>
                      </a:r>
                      <a:r>
                        <a:rPr lang="en-US" dirty="0" smtClean="0">
                          <a:latin typeface="Tahoma"/>
                          <a:cs typeface="Tahoma"/>
                        </a:rPr>
                        <a:t>parent directory</a:t>
                      </a:r>
                      <a:endParaRPr lang="en-US" b="0" i="1" dirty="0">
                        <a:latin typeface="Courier New"/>
                        <a:cs typeface="Courier New"/>
                      </a:endParaRPr>
                    </a:p>
                  </a:txBody>
                  <a:tcPr/>
                </a:tc>
              </a:tr>
              <a:tr h="370840">
                <a:tc>
                  <a:txBody>
                    <a:bodyPr/>
                    <a:lstStyle/>
                    <a:p>
                      <a:r>
                        <a:rPr lang="en-US" b="1" i="0" dirty="0" err="1" smtClean="0">
                          <a:latin typeface="Courier New"/>
                          <a:cs typeface="Courier New"/>
                        </a:rPr>
                        <a:t>ls</a:t>
                      </a:r>
                      <a:endParaRPr lang="en-US" b="1" i="0" dirty="0">
                        <a:latin typeface="Courier New"/>
                        <a:cs typeface="Courier New"/>
                      </a:endParaRPr>
                    </a:p>
                  </a:txBody>
                  <a:tcPr/>
                </a:tc>
                <a:tc>
                  <a:txBody>
                    <a:bodyPr/>
                    <a:lstStyle/>
                    <a:p>
                      <a:r>
                        <a:rPr lang="en-US" dirty="0" smtClean="0">
                          <a:latin typeface="Tahoma"/>
                          <a:cs typeface="Tahoma"/>
                        </a:rPr>
                        <a:t>List the contents of the working directory</a:t>
                      </a:r>
                      <a:endParaRPr lang="en-US" dirty="0">
                        <a:latin typeface="Tahoma"/>
                        <a:cs typeface="Tahoma"/>
                      </a:endParaRPr>
                    </a:p>
                  </a:txBody>
                  <a:tcPr/>
                </a:tc>
              </a:tr>
              <a:tr h="370840">
                <a:tc>
                  <a:txBody>
                    <a:bodyPr/>
                    <a:lstStyle/>
                    <a:p>
                      <a:r>
                        <a:rPr lang="en-US" b="1" i="0" dirty="0" err="1" smtClean="0">
                          <a:latin typeface="Courier New"/>
                          <a:cs typeface="Courier New"/>
                        </a:rPr>
                        <a:t>ls</a:t>
                      </a:r>
                      <a:r>
                        <a:rPr lang="en-US" b="1" i="0" dirty="0" smtClean="0">
                          <a:latin typeface="Courier New"/>
                          <a:cs typeface="Courier New"/>
                        </a:rPr>
                        <a:t>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a:cs typeface="Tahoma"/>
                        </a:rPr>
                        <a:t>List the contents of the working directory</a:t>
                      </a:r>
                      <a:endParaRPr lang="en-US" b="0" i="1" dirty="0">
                        <a:latin typeface="Courier New"/>
                        <a:cs typeface="Courier New"/>
                      </a:endParaRPr>
                    </a:p>
                  </a:txBody>
                  <a:tcPr/>
                </a:tc>
              </a:tr>
              <a:tr h="370840">
                <a:tc>
                  <a:txBody>
                    <a:bodyPr/>
                    <a:lstStyle/>
                    <a:p>
                      <a:r>
                        <a:rPr lang="en-US" b="1" i="0" dirty="0" err="1" smtClean="0">
                          <a:latin typeface="Courier New"/>
                          <a:cs typeface="Courier New"/>
                        </a:rPr>
                        <a:t>ls</a:t>
                      </a:r>
                      <a:r>
                        <a:rPr lang="en-US" b="1" i="0" dirty="0" smtClean="0">
                          <a:latin typeface="Courier New"/>
                          <a:cs typeface="Courier New"/>
                        </a:rPr>
                        <a:t> ..</a:t>
                      </a:r>
                      <a:endParaRPr lang="en-US" b="1" i="0" dirty="0">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ahoma"/>
                          <a:cs typeface="Tahoma"/>
                        </a:rPr>
                        <a:t>List the contents of the parent directory</a:t>
                      </a:r>
                      <a:endParaRPr lang="en-US" b="0" i="1" dirty="0">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48</a:t>
            </a:fld>
            <a:endParaRPr lang="en-AU"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Making New Directories</a:t>
            </a:r>
            <a:endParaRPr lang="en-US"/>
          </a:p>
        </p:txBody>
      </p:sp>
      <p:sp>
        <p:nvSpPr>
          <p:cNvPr id="3" name="Content Placeholder 2"/>
          <p:cNvSpPr>
            <a:spLocks noGrp="1"/>
          </p:cNvSpPr>
          <p:nvPr>
            <p:ph idx="1"/>
          </p:nvPr>
        </p:nvSpPr>
        <p:spPr/>
        <p:txBody>
          <a:bodyPr/>
          <a:lstStyle/>
          <a:p>
            <a:r>
              <a:rPr lang="en-US" dirty="0" smtClean="0"/>
              <a:t>You can create a directory, but only one at a time (by default)</a:t>
            </a:r>
          </a:p>
          <a:p>
            <a:endParaRPr lang="en-US" dirty="0" smtClean="0"/>
          </a:p>
          <a:p>
            <a:pPr lvl="1">
              <a:buNone/>
            </a:pPr>
            <a:r>
              <a:rPr lang="en-US" b="1" dirty="0" smtClean="0">
                <a:latin typeface="Courier New"/>
                <a:cs typeface="Courier New"/>
              </a:rPr>
              <a:t>	</a:t>
            </a:r>
            <a:r>
              <a:rPr lang="en-US" b="1" dirty="0" err="1" smtClean="0">
                <a:latin typeface="Courier New"/>
                <a:cs typeface="Courier New"/>
              </a:rPr>
              <a:t>mkdir</a:t>
            </a:r>
            <a:r>
              <a:rPr lang="en-US" dirty="0" smtClean="0"/>
              <a:t> </a:t>
            </a:r>
            <a:r>
              <a:rPr lang="en-US" i="1" dirty="0" smtClean="0">
                <a:latin typeface="Courier New"/>
                <a:cs typeface="Courier New"/>
              </a:rPr>
              <a:t>&lt;/path/</a:t>
            </a:r>
            <a:r>
              <a:rPr lang="en-US" i="1" dirty="0" err="1" smtClean="0">
                <a:latin typeface="Courier New"/>
                <a:cs typeface="Courier New"/>
              </a:rPr>
              <a:t>new_directory</a:t>
            </a:r>
            <a:r>
              <a:rPr lang="en-US" i="1" dirty="0" smtClean="0">
                <a:latin typeface="Courier New"/>
                <a:cs typeface="Courier New"/>
              </a:rPr>
              <a:t>&gt;</a:t>
            </a:r>
          </a:p>
          <a:p>
            <a:pPr lvl="1">
              <a:buNone/>
            </a:pPr>
            <a:r>
              <a:rPr lang="en-US" b="1" dirty="0" smtClean="0">
                <a:latin typeface="Courier New"/>
                <a:cs typeface="Courier New"/>
              </a:rPr>
              <a:t>	</a:t>
            </a:r>
            <a:r>
              <a:rPr lang="en-US" b="1" dirty="0" err="1" smtClean="0">
                <a:latin typeface="Courier New"/>
                <a:cs typeface="Courier New"/>
              </a:rPr>
              <a:t>mkdir</a:t>
            </a:r>
            <a:r>
              <a:rPr lang="en-US" dirty="0" smtClean="0"/>
              <a:t> </a:t>
            </a:r>
            <a:r>
              <a:rPr lang="en-US" i="1" dirty="0">
                <a:latin typeface="Courier New"/>
                <a:cs typeface="Courier New"/>
              </a:rPr>
              <a:t>&lt;/</a:t>
            </a:r>
            <a:r>
              <a:rPr lang="en-US" i="1" dirty="0" smtClean="0">
                <a:latin typeface="Courier New"/>
                <a:cs typeface="Courier New"/>
              </a:rPr>
              <a:t>path/to/new/directory&gt;</a:t>
            </a:r>
            <a:endParaRPr lang="en-US" i="1" dirty="0">
              <a:latin typeface="Courier New"/>
              <a:cs typeface="Courier New"/>
            </a:endParaRPr>
          </a:p>
          <a:p>
            <a:pPr lvl="1">
              <a:buNone/>
            </a:pPr>
            <a:endParaRPr lang="en-US" i="1" dirty="0" smtClean="0">
              <a:latin typeface="Courier New"/>
              <a:cs typeface="Courier New"/>
            </a:endParaRPr>
          </a:p>
          <a:p>
            <a:pPr lvl="1">
              <a:buNone/>
            </a:pPr>
            <a:endParaRPr lang="en-US" dirty="0" smtClean="0"/>
          </a:p>
          <a:p>
            <a:pPr>
              <a:buNone/>
            </a:pPr>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49</a:t>
            </a:fld>
            <a:endParaRPr lang="en-A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Course Information</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Who is the course intended for?</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What will be covered during the 2 days?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More details in the course </a:t>
            </a:r>
            <a:r>
              <a:rPr lang="en-US" sz="2800" dirty="0">
                <a:solidFill>
                  <a:srgbClr val="000000"/>
                </a:solidFill>
                <a:latin typeface="Tahoma" pitchFamily="34" charset="0"/>
                <a:ea typeface="Tahoma" pitchFamily="34" charset="0"/>
                <a:cs typeface="Tahoma" pitchFamily="34" charset="0"/>
              </a:rPr>
              <a:t>outline at </a:t>
            </a:r>
            <a:r>
              <a:rPr lang="en-US" sz="2200" dirty="0">
                <a:solidFill>
                  <a:srgbClr val="000000"/>
                </a:solidFill>
                <a:latin typeface="Tahoma" pitchFamily="34" charset="0"/>
                <a:ea typeface="Tahoma" pitchFamily="34" charset="0"/>
                <a:cs typeface="Tahoma" pitchFamily="34" charset="0"/>
                <a:hlinkClick r:id="rId3"/>
              </a:rPr>
              <a:t>http://</a:t>
            </a:r>
            <a:r>
              <a:rPr lang="en-US" sz="2200" dirty="0" smtClean="0">
                <a:solidFill>
                  <a:srgbClr val="000000"/>
                </a:solidFill>
                <a:latin typeface="Tahoma" pitchFamily="34" charset="0"/>
                <a:ea typeface="Tahoma" pitchFamily="34" charset="0"/>
                <a:cs typeface="Tahoma" pitchFamily="34" charset="0"/>
                <a:hlinkClick r:id="rId3"/>
              </a:rPr>
              <a:t>www.intersect.org.au/course-resources</a:t>
            </a:r>
            <a:r>
              <a:rPr lang="en-US" sz="2200" dirty="0" smtClean="0">
                <a:solidFill>
                  <a:srgbClr val="000000"/>
                </a:solidFill>
                <a:latin typeface="Tahoma" pitchFamily="34" charset="0"/>
                <a:ea typeface="Tahoma" pitchFamily="34" charset="0"/>
                <a:cs typeface="Tahoma" pitchFamily="34" charset="0"/>
              </a:rPr>
              <a:t> </a:t>
            </a:r>
            <a:endParaRPr lang="en-US" sz="2200" dirty="0">
              <a:solidFill>
                <a:srgbClr val="000000"/>
              </a:solidFill>
              <a:latin typeface="Tahoma" pitchFamily="34" charset="0"/>
              <a:ea typeface="Tahoma" pitchFamily="34" charset="0"/>
              <a:cs typeface="Tahoma" pitchFamily="34" charset="0"/>
            </a:endParaRPr>
          </a:p>
          <a:p>
            <a:pPr marL="457200"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dirty="0" smtClean="0">
                <a:solidFill>
                  <a:srgbClr val="000000"/>
                </a:solidFill>
                <a:latin typeface="Tahoma" pitchFamily="34" charset="0"/>
                <a:ea typeface="Tahoma" pitchFamily="34" charset="0"/>
                <a:cs typeface="Tahoma" pitchFamily="34" charset="0"/>
              </a:rPr>
              <a:t>What level will you be at upon completion of the course?</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Remember – It’s YOUR course, so ask questions!</a:t>
            </a:r>
            <a:endParaRPr lang="en-US" sz="2800" b="1" dirty="0" smtClean="0">
              <a:solidFill>
                <a:srgbClr val="000000"/>
              </a:solidFill>
              <a:latin typeface="Tahoma" pitchFamily="34" charset="0"/>
              <a:ea typeface="Tahoma" pitchFamily="34" charset="0"/>
              <a:cs typeface="Tahoma" pitchFamily="34" charset="0"/>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a:t>
            </a:fld>
            <a:endParaRPr lang="en-AU" dirty="0"/>
          </a:p>
        </p:txBody>
      </p:sp>
    </p:spTree>
    <p:extLst>
      <p:ext uri="{BB962C8B-B14F-4D97-AF65-F5344CB8AC3E}">
        <p14:creationId xmlns:p14="http://schemas.microsoft.com/office/powerpoint/2010/main" val="35172636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3203848" y="445256"/>
            <a:ext cx="5334000" cy="369332"/>
          </a:xfrm>
          <a:prstGeom prst="rect">
            <a:avLst/>
          </a:prstGeom>
          <a:noFill/>
        </p:spPr>
        <p:txBody>
          <a:bodyPr wrap="square" rtlCol="0">
            <a:spAutoFit/>
          </a:bodyPr>
          <a:lstStyle/>
          <a:p>
            <a:r>
              <a:rPr lang="en-US" dirty="0" smtClean="0"/>
              <a:t>What happens when you execute the commands?</a:t>
            </a:r>
          </a:p>
        </p:txBody>
      </p:sp>
      <p:sp>
        <p:nvSpPr>
          <p:cNvPr id="95" name="TextBox 94"/>
          <p:cNvSpPr txBox="1"/>
          <p:nvPr/>
        </p:nvSpPr>
        <p:spPr>
          <a:xfrm>
            <a:off x="3347864" y="1191699"/>
            <a:ext cx="5334000" cy="2585323"/>
          </a:xfrm>
          <a:prstGeom prst="rect">
            <a:avLst/>
          </a:prstGeom>
          <a:noFill/>
        </p:spPr>
        <p:txBody>
          <a:bodyPr wrap="square" rtlCol="0">
            <a:spAutoFit/>
          </a:bodyPr>
          <a:lstStyle/>
          <a:p>
            <a:r>
              <a:rPr lang="en-US" b="1" dirty="0" err="1">
                <a:latin typeface="Courier New"/>
                <a:cs typeface="Courier New"/>
              </a:rPr>
              <a:t>mkdir</a:t>
            </a:r>
            <a:r>
              <a:rPr lang="en-US" b="1" dirty="0">
                <a:latin typeface="Courier New"/>
                <a:cs typeface="Courier New"/>
              </a:rPr>
              <a:t> ~/experiments</a:t>
            </a:r>
          </a:p>
          <a:p>
            <a:r>
              <a:rPr lang="en-US" b="1" dirty="0">
                <a:latin typeface="Courier New"/>
                <a:cs typeface="Courier New"/>
              </a:rPr>
              <a:t>cd ~/experiments</a:t>
            </a:r>
          </a:p>
          <a:p>
            <a:r>
              <a:rPr lang="en-US" b="1" dirty="0" err="1" smtClean="0">
                <a:latin typeface="Courier New"/>
                <a:cs typeface="Courier New"/>
              </a:rPr>
              <a:t>mkdir</a:t>
            </a:r>
            <a:r>
              <a:rPr lang="en-US" b="1" dirty="0" smtClean="0">
                <a:latin typeface="Courier New"/>
                <a:cs typeface="Courier New"/>
              </a:rPr>
              <a:t> </a:t>
            </a:r>
            <a:r>
              <a:rPr lang="en-US" b="1" dirty="0">
                <a:latin typeface="Courier New"/>
                <a:cs typeface="Courier New"/>
              </a:rPr>
              <a:t>“experiment one”</a:t>
            </a:r>
          </a:p>
          <a:p>
            <a:r>
              <a:rPr lang="en-US" b="1" dirty="0" err="1" smtClean="0">
                <a:latin typeface="Courier New"/>
                <a:cs typeface="Courier New"/>
              </a:rPr>
              <a:t>mkdir</a:t>
            </a:r>
            <a:r>
              <a:rPr lang="en-US" b="1" dirty="0" smtClean="0">
                <a:latin typeface="Courier New"/>
                <a:cs typeface="Courier New"/>
              </a:rPr>
              <a:t> </a:t>
            </a:r>
            <a:r>
              <a:rPr lang="en-US" b="1" dirty="0">
                <a:latin typeface="Courier New"/>
                <a:cs typeface="Courier New"/>
              </a:rPr>
              <a:t>“experiment one/step one”</a:t>
            </a:r>
          </a:p>
          <a:p>
            <a:r>
              <a:rPr lang="en-US" b="1" dirty="0" err="1">
                <a:latin typeface="Courier New"/>
                <a:cs typeface="Courier New"/>
              </a:rPr>
              <a:t>mkdir</a:t>
            </a:r>
            <a:r>
              <a:rPr lang="en-US" b="1" dirty="0">
                <a:latin typeface="Courier New"/>
                <a:cs typeface="Courier New"/>
              </a:rPr>
              <a:t> “experiment one/step two”</a:t>
            </a:r>
          </a:p>
          <a:p>
            <a:r>
              <a:rPr lang="en-US" b="1" dirty="0" err="1" smtClean="0">
                <a:latin typeface="Courier New"/>
                <a:cs typeface="Courier New"/>
              </a:rPr>
              <a:t>mkdir</a:t>
            </a:r>
            <a:r>
              <a:rPr lang="en-US" b="1" dirty="0" smtClean="0">
                <a:latin typeface="Courier New"/>
                <a:cs typeface="Courier New"/>
              </a:rPr>
              <a:t> “experiment two”</a:t>
            </a:r>
          </a:p>
          <a:p>
            <a:r>
              <a:rPr lang="en-US" b="1" dirty="0" smtClean="0">
                <a:latin typeface="Courier New"/>
                <a:cs typeface="Courier New"/>
              </a:rPr>
              <a:t>cd “experiment two”</a:t>
            </a:r>
          </a:p>
          <a:p>
            <a:r>
              <a:rPr lang="en-US" b="1" dirty="0" err="1">
                <a:latin typeface="Courier New"/>
                <a:cs typeface="Courier New"/>
              </a:rPr>
              <a:t>mkdir</a:t>
            </a:r>
            <a:r>
              <a:rPr lang="en-US" b="1" dirty="0">
                <a:latin typeface="Courier New"/>
                <a:cs typeface="Courier New"/>
              </a:rPr>
              <a:t> “step one”</a:t>
            </a:r>
          </a:p>
          <a:p>
            <a:r>
              <a:rPr lang="en-US" b="1" dirty="0" err="1">
                <a:latin typeface="Courier New"/>
                <a:cs typeface="Courier New"/>
              </a:rPr>
              <a:t>mkdir</a:t>
            </a:r>
            <a:r>
              <a:rPr lang="en-US" b="1" dirty="0">
                <a:latin typeface="Courier New"/>
                <a:cs typeface="Courier New"/>
              </a:rPr>
              <a:t> “step two</a:t>
            </a:r>
            <a:r>
              <a:rPr lang="en-US" b="1" dirty="0" smtClean="0">
                <a:latin typeface="Courier New"/>
                <a:cs typeface="Courier New"/>
              </a:rPr>
              <a:t>”</a:t>
            </a:r>
            <a:endParaRPr lang="en-US" b="1" dirty="0">
              <a:latin typeface="Courier New"/>
              <a:cs typeface="Courier New"/>
            </a:endParaRPr>
          </a:p>
        </p:txBody>
      </p:sp>
      <p:sp>
        <p:nvSpPr>
          <p:cNvPr id="91" name="Oval 90"/>
          <p:cNvSpPr/>
          <p:nvPr/>
        </p:nvSpPr>
        <p:spPr>
          <a:xfrm>
            <a:off x="179512" y="548680"/>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326043" y="641422"/>
            <a:ext cx="317500" cy="254000"/>
          </a:xfrm>
          <a:prstGeom prst="rect">
            <a:avLst/>
          </a:prstGeom>
        </p:spPr>
      </p:pic>
      <p:sp>
        <p:nvSpPr>
          <p:cNvPr id="23" name="TextBox 22"/>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grpSp>
        <p:nvGrpSpPr>
          <p:cNvPr id="84" name="Group 83"/>
          <p:cNvGrpSpPr/>
          <p:nvPr/>
        </p:nvGrpSpPr>
        <p:grpSpPr>
          <a:xfrm>
            <a:off x="713394" y="1184809"/>
            <a:ext cx="1670049" cy="296277"/>
            <a:chOff x="713394" y="1184809"/>
            <a:chExt cx="1670049" cy="296277"/>
          </a:xfrm>
        </p:grpSpPr>
        <p:pic>
          <p:nvPicPr>
            <p:cNvPr id="32" name="Picture 31"/>
            <p:cNvPicPr>
              <a:picLocks noChangeAspect="1"/>
            </p:cNvPicPr>
            <p:nvPr/>
          </p:nvPicPr>
          <p:blipFill>
            <a:blip r:embed="rId3"/>
            <a:stretch>
              <a:fillRect/>
            </a:stretch>
          </p:blipFill>
          <p:spPr>
            <a:xfrm>
              <a:off x="896715" y="1227086"/>
              <a:ext cx="317500" cy="254000"/>
            </a:xfrm>
            <a:prstGeom prst="rect">
              <a:avLst/>
            </a:prstGeom>
          </p:spPr>
        </p:pic>
        <p:sp>
          <p:nvSpPr>
            <p:cNvPr id="33" name="TextBox 32"/>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cxnSp>
          <p:nvCxnSpPr>
            <p:cNvPr id="44" name="Elbow Connector 76"/>
            <p:cNvCxnSpPr>
              <a:stCxn id="28" idx="2"/>
              <a:endCxn id="32"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055465" y="1481085"/>
            <a:ext cx="1144490" cy="567792"/>
            <a:chOff x="1055465" y="1481085"/>
            <a:chExt cx="1144490" cy="567792"/>
          </a:xfrm>
        </p:grpSpPr>
        <p:pic>
          <p:nvPicPr>
            <p:cNvPr id="34" name="Picture 33"/>
            <p:cNvPicPr>
              <a:picLocks noChangeAspect="1"/>
            </p:cNvPicPr>
            <p:nvPr/>
          </p:nvPicPr>
          <p:blipFill>
            <a:blip r:embed="rId3"/>
            <a:stretch>
              <a:fillRect/>
            </a:stretch>
          </p:blipFill>
          <p:spPr>
            <a:xfrm>
              <a:off x="1200890" y="1794877"/>
              <a:ext cx="317500" cy="254000"/>
            </a:xfrm>
            <a:prstGeom prst="rect">
              <a:avLst/>
            </a:prstGeom>
          </p:spPr>
        </p:pic>
        <p:sp>
          <p:nvSpPr>
            <p:cNvPr id="35" name="TextBox 34"/>
            <p:cNvSpPr txBox="1"/>
            <p:nvPr/>
          </p:nvSpPr>
          <p:spPr>
            <a:xfrm>
              <a:off x="1442190" y="1752600"/>
              <a:ext cx="757765" cy="276999"/>
            </a:xfrm>
            <a:prstGeom prst="rect">
              <a:avLst/>
            </a:prstGeom>
            <a:noFill/>
          </p:spPr>
          <p:txBody>
            <a:bodyPr wrap="none" rtlCol="0">
              <a:spAutoFit/>
            </a:bodyPr>
            <a:lstStyle/>
            <a:p>
              <a:r>
                <a:rPr lang="en-US" sz="1200" smtClean="0"/>
                <a:t>step two</a:t>
              </a:r>
              <a:endParaRPr lang="en-US" sz="1200"/>
            </a:p>
          </p:txBody>
        </p:sp>
        <p:cxnSp>
          <p:nvCxnSpPr>
            <p:cNvPr id="47" name="Shape 46"/>
            <p:cNvCxnSpPr>
              <a:stCxn id="32" idx="2"/>
              <a:endCxn id="34" idx="1"/>
            </p:cNvCxnSpPr>
            <p:nvPr/>
          </p:nvCxnSpPr>
          <p:spPr>
            <a:xfrm rot="16200000" flipH="1">
              <a:off x="907782" y="1628768"/>
              <a:ext cx="4407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093565" y="2353676"/>
            <a:ext cx="1159694" cy="361723"/>
            <a:chOff x="1093565" y="2353676"/>
            <a:chExt cx="1159694" cy="361723"/>
          </a:xfrm>
        </p:grpSpPr>
        <p:pic>
          <p:nvPicPr>
            <p:cNvPr id="59" name="Picture 58"/>
            <p:cNvPicPr>
              <a:picLocks noChangeAspect="1"/>
            </p:cNvPicPr>
            <p:nvPr/>
          </p:nvPicPr>
          <p:blipFill>
            <a:blip r:embed="rId3"/>
            <a:stretch>
              <a:fillRect/>
            </a:stretch>
          </p:blipFill>
          <p:spPr>
            <a:xfrm>
              <a:off x="1238990" y="2438400"/>
              <a:ext cx="317500" cy="254000"/>
            </a:xfrm>
            <a:prstGeom prst="rect">
              <a:avLst/>
            </a:prstGeom>
          </p:spPr>
        </p:pic>
        <p:sp>
          <p:nvSpPr>
            <p:cNvPr id="60" name="TextBox 59"/>
            <p:cNvSpPr txBox="1"/>
            <p:nvPr/>
          </p:nvSpPr>
          <p:spPr>
            <a:xfrm>
              <a:off x="1480290" y="2438400"/>
              <a:ext cx="772969" cy="276999"/>
            </a:xfrm>
            <a:prstGeom prst="rect">
              <a:avLst/>
            </a:prstGeom>
            <a:noFill/>
          </p:spPr>
          <p:txBody>
            <a:bodyPr wrap="none" rtlCol="0">
              <a:spAutoFit/>
            </a:bodyPr>
            <a:lstStyle/>
            <a:p>
              <a:r>
                <a:rPr lang="en-US" sz="1200" smtClean="0"/>
                <a:t>step one</a:t>
              </a:r>
              <a:endParaRPr lang="en-US" sz="1200"/>
            </a:p>
          </p:txBody>
        </p:sp>
        <p:cxnSp>
          <p:nvCxnSpPr>
            <p:cNvPr id="65" name="Shape 64"/>
            <p:cNvCxnSpPr>
              <a:stCxn id="55" idx="2"/>
              <a:endCxn id="59" idx="1"/>
            </p:cNvCxnSpPr>
            <p:nvPr/>
          </p:nvCxnSpPr>
          <p:spPr>
            <a:xfrm rot="16200000" flipH="1">
              <a:off x="1060416" y="2386825"/>
              <a:ext cx="2117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713393" y="1191699"/>
            <a:ext cx="1690868" cy="1161978"/>
            <a:chOff x="713393" y="1191699"/>
            <a:chExt cx="1690868" cy="1161978"/>
          </a:xfrm>
        </p:grpSpPr>
        <p:pic>
          <p:nvPicPr>
            <p:cNvPr id="55" name="Picture 54"/>
            <p:cNvPicPr>
              <a:picLocks noChangeAspect="1"/>
            </p:cNvPicPr>
            <p:nvPr/>
          </p:nvPicPr>
          <p:blipFill>
            <a:blip r:embed="rId3"/>
            <a:stretch>
              <a:fillRect/>
            </a:stretch>
          </p:blipFill>
          <p:spPr>
            <a:xfrm>
              <a:off x="934815" y="2099677"/>
              <a:ext cx="317500" cy="254000"/>
            </a:xfrm>
            <a:prstGeom prst="rect">
              <a:avLst/>
            </a:prstGeom>
          </p:spPr>
        </p:pic>
        <p:sp>
          <p:nvSpPr>
            <p:cNvPr id="56" name="TextBox 55"/>
            <p:cNvSpPr txBox="1"/>
            <p:nvPr/>
          </p:nvSpPr>
          <p:spPr>
            <a:xfrm>
              <a:off x="1176115" y="2057400"/>
              <a:ext cx="1228146" cy="276999"/>
            </a:xfrm>
            <a:prstGeom prst="rect">
              <a:avLst/>
            </a:prstGeom>
            <a:noFill/>
          </p:spPr>
          <p:txBody>
            <a:bodyPr wrap="none" rtlCol="0">
              <a:spAutoFit/>
            </a:bodyPr>
            <a:lstStyle/>
            <a:p>
              <a:r>
                <a:rPr lang="en-US" sz="1200" smtClean="0"/>
                <a:t>experiment two</a:t>
              </a:r>
              <a:endParaRPr lang="en-US" sz="1200"/>
            </a:p>
          </p:txBody>
        </p:sp>
        <p:cxnSp>
          <p:nvCxnSpPr>
            <p:cNvPr id="70" name="Shape 69"/>
            <p:cNvCxnSpPr>
              <a:stCxn id="28" idx="2"/>
              <a:endCxn id="55" idx="1"/>
            </p:cNvCxnSpPr>
            <p:nvPr/>
          </p:nvCxnSpPr>
          <p:spPr>
            <a:xfrm rot="16200000" flipH="1">
              <a:off x="306615" y="1598477"/>
              <a:ext cx="1034978" cy="2214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484794" y="895421"/>
            <a:ext cx="1334010" cy="296278"/>
            <a:chOff x="484794" y="895421"/>
            <a:chExt cx="1334010" cy="296278"/>
          </a:xfrm>
        </p:grpSpPr>
        <p:pic>
          <p:nvPicPr>
            <p:cNvPr id="28" name="Picture 27"/>
            <p:cNvPicPr>
              <a:picLocks noChangeAspect="1"/>
            </p:cNvPicPr>
            <p:nvPr/>
          </p:nvPicPr>
          <p:blipFill>
            <a:blip r:embed="rId3"/>
            <a:stretch>
              <a:fillRect/>
            </a:stretch>
          </p:blipFill>
          <p:spPr>
            <a:xfrm>
              <a:off x="554643" y="937699"/>
              <a:ext cx="317500" cy="254000"/>
            </a:xfrm>
            <a:prstGeom prst="rect">
              <a:avLst/>
            </a:prstGeom>
          </p:spPr>
        </p:pic>
        <p:sp>
          <p:nvSpPr>
            <p:cNvPr id="29" name="TextBox 28"/>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cxnSp>
          <p:nvCxnSpPr>
            <p:cNvPr id="74" name="Shape 73"/>
            <p:cNvCxnSpPr>
              <a:stCxn id="17" idx="2"/>
              <a:endCxn id="28"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1055465" y="1447800"/>
            <a:ext cx="1161772" cy="296277"/>
            <a:chOff x="1055465" y="1447800"/>
            <a:chExt cx="1161772" cy="296277"/>
          </a:xfrm>
        </p:grpSpPr>
        <p:pic>
          <p:nvPicPr>
            <p:cNvPr id="30" name="Picture 29"/>
            <p:cNvPicPr>
              <a:picLocks noChangeAspect="1"/>
            </p:cNvPicPr>
            <p:nvPr/>
          </p:nvPicPr>
          <p:blipFill>
            <a:blip r:embed="rId3"/>
            <a:stretch>
              <a:fillRect/>
            </a:stretch>
          </p:blipFill>
          <p:spPr>
            <a:xfrm>
              <a:off x="1200890" y="1490077"/>
              <a:ext cx="317500" cy="254000"/>
            </a:xfrm>
            <a:prstGeom prst="rect">
              <a:avLst/>
            </a:prstGeom>
          </p:spPr>
        </p:pic>
        <p:sp>
          <p:nvSpPr>
            <p:cNvPr id="31" name="TextBox 30"/>
            <p:cNvSpPr txBox="1"/>
            <p:nvPr/>
          </p:nvSpPr>
          <p:spPr>
            <a:xfrm>
              <a:off x="1442190" y="1447800"/>
              <a:ext cx="775047" cy="276999"/>
            </a:xfrm>
            <a:prstGeom prst="rect">
              <a:avLst/>
            </a:prstGeom>
            <a:noFill/>
          </p:spPr>
          <p:txBody>
            <a:bodyPr wrap="none" rtlCol="0">
              <a:spAutoFit/>
            </a:bodyPr>
            <a:lstStyle/>
            <a:p>
              <a:r>
                <a:rPr lang="en-US" sz="1200" smtClean="0"/>
                <a:t>step one</a:t>
              </a:r>
              <a:endParaRPr lang="en-US" sz="1200"/>
            </a:p>
          </p:txBody>
        </p:sp>
        <p:cxnSp>
          <p:nvCxnSpPr>
            <p:cNvPr id="78" name="Shape 77"/>
            <p:cNvCxnSpPr>
              <a:stCxn id="32" idx="2"/>
              <a:endCxn id="30" idx="1"/>
            </p:cNvCxnSpPr>
            <p:nvPr/>
          </p:nvCxnSpPr>
          <p:spPr>
            <a:xfrm rot="16200000" flipH="1">
              <a:off x="1060182" y="1476368"/>
              <a:ext cx="1359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1093565" y="2353676"/>
            <a:ext cx="1143663" cy="666523"/>
            <a:chOff x="1093565" y="1989553"/>
            <a:chExt cx="1143663" cy="666523"/>
          </a:xfrm>
        </p:grpSpPr>
        <p:pic>
          <p:nvPicPr>
            <p:cNvPr id="103" name="Picture 102"/>
            <p:cNvPicPr>
              <a:picLocks noChangeAspect="1"/>
            </p:cNvPicPr>
            <p:nvPr/>
          </p:nvPicPr>
          <p:blipFill>
            <a:blip r:embed="rId3"/>
            <a:stretch>
              <a:fillRect/>
            </a:stretch>
          </p:blipFill>
          <p:spPr>
            <a:xfrm>
              <a:off x="1238990" y="2379077"/>
              <a:ext cx="317500" cy="254000"/>
            </a:xfrm>
            <a:prstGeom prst="rect">
              <a:avLst/>
            </a:prstGeom>
          </p:spPr>
        </p:pic>
        <p:sp>
          <p:nvSpPr>
            <p:cNvPr id="104" name="TextBox 103"/>
            <p:cNvSpPr txBox="1"/>
            <p:nvPr/>
          </p:nvSpPr>
          <p:spPr>
            <a:xfrm>
              <a:off x="1480290" y="2379077"/>
              <a:ext cx="756938" cy="276999"/>
            </a:xfrm>
            <a:prstGeom prst="rect">
              <a:avLst/>
            </a:prstGeom>
            <a:noFill/>
          </p:spPr>
          <p:txBody>
            <a:bodyPr wrap="none" rtlCol="0">
              <a:spAutoFit/>
            </a:bodyPr>
            <a:lstStyle/>
            <a:p>
              <a:r>
                <a:rPr lang="en-US" sz="1200" smtClean="0"/>
                <a:t>step two</a:t>
              </a:r>
              <a:endParaRPr lang="en-US" sz="1200"/>
            </a:p>
          </p:txBody>
        </p:sp>
        <p:cxnSp>
          <p:nvCxnSpPr>
            <p:cNvPr id="105" name="Shape 104"/>
            <p:cNvCxnSpPr>
              <a:stCxn id="55" idx="2"/>
              <a:endCxn id="103" idx="1"/>
            </p:cNvCxnSpPr>
            <p:nvPr/>
          </p:nvCxnSpPr>
          <p:spPr>
            <a:xfrm rot="16200000" flipH="1">
              <a:off x="908016" y="2175102"/>
              <a:ext cx="516523" cy="145425"/>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50</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 0 L 0.04722 0.0419 " pathEditMode="relative" ptsTypes="AA">
                                      <p:cBhvr>
                                        <p:cTn id="20" dur="2000" fill="hold"/>
                                        <p:tgtEl>
                                          <p:spTgt spid="91"/>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fade">
                                      <p:cBhvr>
                                        <p:cTn id="42" dur="500"/>
                                        <p:tgtEl>
                                          <p:spTgt spid="8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04723 0.0419 L 0.09462 0.2125 " pathEditMode="relative" rAng="0" ptsTypes="AA">
                                      <p:cBhvr>
                                        <p:cTn id="46" dur="2000" fill="hold"/>
                                        <p:tgtEl>
                                          <p:spTgt spid="91"/>
                                        </p:tgtEl>
                                        <p:attrNameLst>
                                          <p:attrName>ppt_x</p:attrName>
                                          <p:attrName>ppt_y</p:attrName>
                                        </p:attrNameLst>
                                      </p:cBhvr>
                                      <p:rCtr x="2361" y="8519"/>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par>
                                <p:cTn id="52" presetID="10" presetClass="entr" presetSubtype="0" fill="hold" nodeType="withEffect">
                                  <p:stCondLst>
                                    <p:cond delay="0"/>
                                  </p:stCondLst>
                                  <p:childTnLst>
                                    <p:set>
                                      <p:cBhvr>
                                        <p:cTn id="53" dur="1" fill="hold">
                                          <p:stCondLst>
                                            <p:cond delay="0"/>
                                          </p:stCondLst>
                                        </p:cTn>
                                        <p:tgtEl>
                                          <p:spTgt spid="102"/>
                                        </p:tgtEl>
                                        <p:attrNameLst>
                                          <p:attrName>style.visibility</p:attrName>
                                        </p:attrNameLst>
                                      </p:cBhvr>
                                      <p:to>
                                        <p:strVal val="visible"/>
                                      </p:to>
                                    </p:set>
                                    <p:animEffect transition="in" filter="fade">
                                      <p:cBhvr>
                                        <p:cTn id="5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95" grpId="0"/>
      <p:bldP spid="91" grpId="0" animBg="1"/>
      <p:bldP spid="91" grpId="1" animBg="1"/>
      <p:bldP spid="91"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2(c)</a:t>
            </a:r>
            <a:br>
              <a:rPr lang="en-US" dirty="0" smtClean="0"/>
            </a:br>
            <a:r>
              <a:rPr lang="en-US" sz="3200" dirty="0" smtClean="0">
                <a:solidFill>
                  <a:schemeClr val="tx1"/>
                </a:solidFill>
              </a:rPr>
              <a:t>Making Directories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02407187"/>
              </p:ext>
            </p:extLst>
          </p:nvPr>
        </p:nvGraphicFramePr>
        <p:xfrm>
          <a:off x="381000" y="1783080"/>
          <a:ext cx="8458200" cy="1854200"/>
        </p:xfrm>
        <a:graphic>
          <a:graphicData uri="http://schemas.openxmlformats.org/drawingml/2006/table">
            <a:tbl>
              <a:tblPr firstRow="1" bandRow="1">
                <a:tableStyleId>{5C22544A-7EE6-4342-B048-85BDC9FD1C3A}</a:tableStyleId>
              </a:tblPr>
              <a:tblGrid>
                <a:gridCol w="2743200"/>
                <a:gridCol w="57150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err="1" smtClean="0">
                          <a:latin typeface="Courier New"/>
                          <a:cs typeface="Courier New"/>
                        </a:rPr>
                        <a:t>mkdir</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i="0" smtClean="0">
                          <a:latin typeface="Tahoma"/>
                          <a:cs typeface="Tahoma"/>
                        </a:rPr>
                        <a:t>Make a directory at </a:t>
                      </a:r>
                      <a:r>
                        <a:rPr lang="en-US"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pwd</a:t>
                      </a:r>
                      <a:endParaRPr lang="en-US" b="1" i="0">
                        <a:latin typeface="Courier New"/>
                        <a:cs typeface="Courier New"/>
                      </a:endParaRPr>
                    </a:p>
                  </a:txBody>
                  <a:tcPr/>
                </a:tc>
                <a:tc>
                  <a:txBody>
                    <a:bodyPr/>
                    <a:lstStyle/>
                    <a:p>
                      <a:r>
                        <a:rPr lang="en-US" i="0" smtClean="0">
                          <a:latin typeface="Tahoma"/>
                          <a:cs typeface="Tahoma"/>
                        </a:rPr>
                        <a:t>Print the name of the current working directory</a:t>
                      </a:r>
                      <a:endParaRPr lang="en-US" i="0">
                        <a:latin typeface="Tahoma"/>
                        <a:cs typeface="Tahoma"/>
                      </a:endParaRPr>
                    </a:p>
                  </a:txBody>
                  <a:tcPr/>
                </a:tc>
              </a:tr>
              <a:tr h="370840">
                <a:tc>
                  <a:txBody>
                    <a:bodyPr/>
                    <a:lstStyle/>
                    <a:p>
                      <a:r>
                        <a:rPr lang="en-US" sz="1800" b="1" err="1" smtClean="0">
                          <a:latin typeface="Courier New"/>
                          <a:cs typeface="Courier New"/>
                        </a:rPr>
                        <a:t>cd</a:t>
                      </a:r>
                      <a:r>
                        <a:rPr lang="en-US" sz="1800" b="1" smtClean="0">
                          <a:latin typeface="Courier New"/>
                          <a:cs typeface="Courier New"/>
                        </a:rPr>
                        <a:t> </a:t>
                      </a:r>
                      <a:r>
                        <a:rPr lang="en-US" sz="1800" b="0" i="1" smtClean="0">
                          <a:latin typeface="Courier New"/>
                          <a:cs typeface="Courier New"/>
                        </a:rPr>
                        <a:t>&lt;path&gt;</a:t>
                      </a:r>
                      <a:endParaRPr lang="en-US" b="0" i="1"/>
                    </a:p>
                  </a:txBody>
                  <a:tcPr/>
                </a:tc>
                <a:tc>
                  <a:txBody>
                    <a:bodyPr/>
                    <a:lstStyle/>
                    <a:p>
                      <a:r>
                        <a:rPr lang="en-US" sz="1800" smtClean="0">
                          <a:latin typeface="Tahoma"/>
                          <a:cs typeface="Tahoma"/>
                        </a:rPr>
                        <a:t>Change directory to </a:t>
                      </a:r>
                      <a:r>
                        <a:rPr lang="en-US" sz="1800" b="0" i="1" smtClean="0">
                          <a:latin typeface="Courier New"/>
                          <a:cs typeface="Courier New"/>
                        </a:rPr>
                        <a:t>&lt;path&gt;</a:t>
                      </a:r>
                      <a:endParaRPr lang="en-US" b="0" i="1">
                        <a:latin typeface="Courier New"/>
                        <a:cs typeface="Courier New"/>
                      </a:endParaRPr>
                    </a:p>
                  </a:txBody>
                  <a:tcPr/>
                </a:tc>
              </a:tr>
              <a:tr h="370840">
                <a:tc>
                  <a:txBody>
                    <a:bodyPr/>
                    <a:lstStyle/>
                    <a:p>
                      <a:r>
                        <a:rPr lang="en-US" b="1" i="0" err="1" smtClean="0">
                          <a:latin typeface="Courier New"/>
                          <a:cs typeface="Courier New"/>
                        </a:rPr>
                        <a:t>ls</a:t>
                      </a:r>
                      <a:r>
                        <a:rPr lang="en-US" b="1" i="0" smtClean="0">
                          <a:latin typeface="Courier New"/>
                          <a:cs typeface="Courier New"/>
                        </a:rPr>
                        <a:t> </a:t>
                      </a:r>
                      <a:r>
                        <a:rPr lang="en-US" b="0" i="1" smtClean="0">
                          <a:latin typeface="Courier New"/>
                          <a:cs typeface="Courier New"/>
                        </a:rPr>
                        <a:t>&lt;path&gt;</a:t>
                      </a:r>
                      <a:endParaRPr lang="en-US" b="0" i="1">
                        <a:latin typeface="Courier New"/>
                        <a:cs typeface="Courier New"/>
                      </a:endParaRPr>
                    </a:p>
                  </a:txBody>
                  <a:tcPr/>
                </a:tc>
                <a:tc>
                  <a:txBody>
                    <a:bodyPr/>
                    <a:lstStyle/>
                    <a:p>
                      <a:r>
                        <a:rPr lang="en-US" dirty="0" smtClean="0">
                          <a:latin typeface="Tahoma"/>
                          <a:cs typeface="Tahoma"/>
                        </a:rPr>
                        <a:t>List the contents of </a:t>
                      </a:r>
                      <a:r>
                        <a:rPr lang="en-US" b="0" i="1" dirty="0" smtClean="0">
                          <a:latin typeface="Courier New"/>
                          <a:cs typeface="Courier New"/>
                        </a:rPr>
                        <a:t>&lt;path&gt;</a:t>
                      </a:r>
                      <a:endParaRPr lang="en-US" b="0" i="1" dirty="0">
                        <a:latin typeface="Courier New"/>
                        <a:cs typeface="Courier New"/>
                      </a:endParaRPr>
                    </a:p>
                  </a:txBody>
                  <a:tcPr/>
                </a:tc>
              </a:tr>
            </a:tbl>
          </a:graphicData>
        </a:graphic>
      </p:graphicFrame>
      <p:grpSp>
        <p:nvGrpSpPr>
          <p:cNvPr id="37" name="Group 36"/>
          <p:cNvGrpSpPr/>
          <p:nvPr/>
        </p:nvGrpSpPr>
        <p:grpSpPr>
          <a:xfrm>
            <a:off x="3347288" y="3837801"/>
            <a:ext cx="2078218" cy="2421054"/>
            <a:chOff x="3352800" y="4114800"/>
            <a:chExt cx="2078218" cy="2421054"/>
          </a:xfrm>
        </p:grpSpPr>
        <p:pic>
          <p:nvPicPr>
            <p:cNvPr id="7" name="Picture 6"/>
            <p:cNvPicPr>
              <a:picLocks noChangeAspect="1"/>
            </p:cNvPicPr>
            <p:nvPr/>
          </p:nvPicPr>
          <p:blipFill>
            <a:blip r:embed="rId2"/>
            <a:stretch>
              <a:fillRect/>
            </a:stretch>
          </p:blipFill>
          <p:spPr>
            <a:xfrm>
              <a:off x="3352800" y="4157077"/>
              <a:ext cx="317500" cy="254000"/>
            </a:xfrm>
            <a:prstGeom prst="rect">
              <a:avLst/>
            </a:prstGeom>
          </p:spPr>
        </p:pic>
        <p:sp>
          <p:nvSpPr>
            <p:cNvPr id="8" name="TextBox 7"/>
            <p:cNvSpPr txBox="1"/>
            <p:nvPr/>
          </p:nvSpPr>
          <p:spPr>
            <a:xfrm>
              <a:off x="3594100" y="4114800"/>
              <a:ext cx="274534" cy="276999"/>
            </a:xfrm>
            <a:prstGeom prst="rect">
              <a:avLst/>
            </a:prstGeom>
            <a:noFill/>
          </p:spPr>
          <p:txBody>
            <a:bodyPr wrap="none" rtlCol="0">
              <a:spAutoFit/>
            </a:bodyPr>
            <a:lstStyle/>
            <a:p>
              <a:r>
                <a:rPr lang="en-US" sz="1200" smtClean="0"/>
                <a:t>~</a:t>
              </a:r>
              <a:endParaRPr lang="en-US" sz="1200"/>
            </a:p>
          </p:txBody>
        </p:sp>
        <p:grpSp>
          <p:nvGrpSpPr>
            <p:cNvPr id="9" name="Group 83"/>
            <p:cNvGrpSpPr/>
            <p:nvPr/>
          </p:nvGrpSpPr>
          <p:grpSpPr>
            <a:xfrm>
              <a:off x="3740151" y="4700464"/>
              <a:ext cx="1670049" cy="296277"/>
              <a:chOff x="713394" y="1184809"/>
              <a:chExt cx="1670049" cy="296277"/>
            </a:xfrm>
          </p:grpSpPr>
          <p:pic>
            <p:nvPicPr>
              <p:cNvPr id="34" name="Picture 33"/>
              <p:cNvPicPr>
                <a:picLocks noChangeAspect="1"/>
              </p:cNvPicPr>
              <p:nvPr/>
            </p:nvPicPr>
            <p:blipFill>
              <a:blip r:embed="rId2"/>
              <a:stretch>
                <a:fillRect/>
              </a:stretch>
            </p:blipFill>
            <p:spPr>
              <a:xfrm>
                <a:off x="896715" y="1227086"/>
                <a:ext cx="317500" cy="254000"/>
              </a:xfrm>
              <a:prstGeom prst="rect">
                <a:avLst/>
              </a:prstGeom>
            </p:spPr>
          </p:pic>
          <p:sp>
            <p:nvSpPr>
              <p:cNvPr id="35" name="TextBox 34"/>
              <p:cNvSpPr txBox="1"/>
              <p:nvPr/>
            </p:nvSpPr>
            <p:spPr>
              <a:xfrm>
                <a:off x="1138015" y="1184809"/>
                <a:ext cx="1245428" cy="276999"/>
              </a:xfrm>
              <a:prstGeom prst="rect">
                <a:avLst/>
              </a:prstGeom>
              <a:noFill/>
            </p:spPr>
            <p:txBody>
              <a:bodyPr wrap="none" rtlCol="0">
                <a:spAutoFit/>
              </a:bodyPr>
              <a:lstStyle/>
              <a:p>
                <a:r>
                  <a:rPr lang="en-US" sz="1200" dirty="0" smtClean="0"/>
                  <a:t>experiment one</a:t>
                </a:r>
                <a:endParaRPr lang="en-US" sz="1200" dirty="0"/>
              </a:p>
            </p:txBody>
          </p:sp>
          <p:cxnSp>
            <p:nvCxnSpPr>
              <p:cNvPr id="36" name="Elbow Connector 76"/>
              <p:cNvCxnSpPr>
                <a:stCxn id="22" idx="2"/>
                <a:endCxn id="34"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0" name="Group 85"/>
            <p:cNvGrpSpPr/>
            <p:nvPr/>
          </p:nvGrpSpPr>
          <p:grpSpPr>
            <a:xfrm>
              <a:off x="4082222" y="4996740"/>
              <a:ext cx="1144490" cy="567792"/>
              <a:chOff x="1055465" y="1481085"/>
              <a:chExt cx="1144490" cy="567792"/>
            </a:xfrm>
          </p:grpSpPr>
          <p:pic>
            <p:nvPicPr>
              <p:cNvPr id="31" name="Picture 30"/>
              <p:cNvPicPr>
                <a:picLocks noChangeAspect="1"/>
              </p:cNvPicPr>
              <p:nvPr/>
            </p:nvPicPr>
            <p:blipFill>
              <a:blip r:embed="rId2"/>
              <a:stretch>
                <a:fillRect/>
              </a:stretch>
            </p:blipFill>
            <p:spPr>
              <a:xfrm>
                <a:off x="1200890" y="1794877"/>
                <a:ext cx="317500" cy="254000"/>
              </a:xfrm>
              <a:prstGeom prst="rect">
                <a:avLst/>
              </a:prstGeom>
            </p:spPr>
          </p:pic>
          <p:sp>
            <p:nvSpPr>
              <p:cNvPr id="32" name="TextBox 31"/>
              <p:cNvSpPr txBox="1"/>
              <p:nvPr/>
            </p:nvSpPr>
            <p:spPr>
              <a:xfrm>
                <a:off x="1442190" y="1752600"/>
                <a:ext cx="757765" cy="276999"/>
              </a:xfrm>
              <a:prstGeom prst="rect">
                <a:avLst/>
              </a:prstGeom>
              <a:noFill/>
            </p:spPr>
            <p:txBody>
              <a:bodyPr wrap="none" rtlCol="0">
                <a:spAutoFit/>
              </a:bodyPr>
              <a:lstStyle/>
              <a:p>
                <a:r>
                  <a:rPr lang="en-US" sz="1200" smtClean="0"/>
                  <a:t>step two</a:t>
                </a:r>
                <a:endParaRPr lang="en-US" sz="1200"/>
              </a:p>
            </p:txBody>
          </p:sp>
          <p:cxnSp>
            <p:nvCxnSpPr>
              <p:cNvPr id="33" name="Shape 32"/>
              <p:cNvCxnSpPr>
                <a:stCxn id="34" idx="2"/>
                <a:endCxn id="31" idx="1"/>
              </p:cNvCxnSpPr>
              <p:nvPr/>
            </p:nvCxnSpPr>
            <p:spPr>
              <a:xfrm rot="16200000" flipH="1">
                <a:off x="907782" y="1628768"/>
                <a:ext cx="4407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1" name="Group 87"/>
            <p:cNvGrpSpPr/>
            <p:nvPr/>
          </p:nvGrpSpPr>
          <p:grpSpPr>
            <a:xfrm>
              <a:off x="4120322" y="5869331"/>
              <a:ext cx="1161772" cy="361723"/>
              <a:chOff x="1093565" y="2353676"/>
              <a:chExt cx="1161772" cy="361723"/>
            </a:xfrm>
          </p:grpSpPr>
          <p:pic>
            <p:nvPicPr>
              <p:cNvPr id="28" name="Picture 27"/>
              <p:cNvPicPr>
                <a:picLocks noChangeAspect="1"/>
              </p:cNvPicPr>
              <p:nvPr/>
            </p:nvPicPr>
            <p:blipFill>
              <a:blip r:embed="rId2"/>
              <a:stretch>
                <a:fillRect/>
              </a:stretch>
            </p:blipFill>
            <p:spPr>
              <a:xfrm>
                <a:off x="1238990" y="2438400"/>
                <a:ext cx="317500" cy="254000"/>
              </a:xfrm>
              <a:prstGeom prst="rect">
                <a:avLst/>
              </a:prstGeom>
            </p:spPr>
          </p:pic>
          <p:sp>
            <p:nvSpPr>
              <p:cNvPr id="29" name="TextBox 28"/>
              <p:cNvSpPr txBox="1"/>
              <p:nvPr/>
            </p:nvSpPr>
            <p:spPr>
              <a:xfrm>
                <a:off x="1480290" y="2438400"/>
                <a:ext cx="775047" cy="276999"/>
              </a:xfrm>
              <a:prstGeom prst="rect">
                <a:avLst/>
              </a:prstGeom>
              <a:noFill/>
            </p:spPr>
            <p:txBody>
              <a:bodyPr wrap="none" rtlCol="0">
                <a:spAutoFit/>
              </a:bodyPr>
              <a:lstStyle/>
              <a:p>
                <a:r>
                  <a:rPr lang="en-US" sz="1200" smtClean="0"/>
                  <a:t>step one</a:t>
                </a:r>
                <a:endParaRPr lang="en-US" sz="1200"/>
              </a:p>
            </p:txBody>
          </p:sp>
          <p:cxnSp>
            <p:nvCxnSpPr>
              <p:cNvPr id="30" name="Shape 29"/>
              <p:cNvCxnSpPr>
                <a:stCxn id="25" idx="2"/>
                <a:endCxn id="28" idx="1"/>
              </p:cNvCxnSpPr>
              <p:nvPr/>
            </p:nvCxnSpPr>
            <p:spPr>
              <a:xfrm rot="16200000" flipH="1">
                <a:off x="1060416" y="2386825"/>
                <a:ext cx="2117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2" name="Group 86"/>
            <p:cNvGrpSpPr/>
            <p:nvPr/>
          </p:nvGrpSpPr>
          <p:grpSpPr>
            <a:xfrm>
              <a:off x="3740150" y="4707354"/>
              <a:ext cx="1690868" cy="1161978"/>
              <a:chOff x="713393" y="1191699"/>
              <a:chExt cx="1690868" cy="1161978"/>
            </a:xfrm>
          </p:grpSpPr>
          <p:pic>
            <p:nvPicPr>
              <p:cNvPr id="25" name="Picture 24"/>
              <p:cNvPicPr>
                <a:picLocks noChangeAspect="1"/>
              </p:cNvPicPr>
              <p:nvPr/>
            </p:nvPicPr>
            <p:blipFill>
              <a:blip r:embed="rId2"/>
              <a:stretch>
                <a:fillRect/>
              </a:stretch>
            </p:blipFill>
            <p:spPr>
              <a:xfrm>
                <a:off x="934815" y="2099677"/>
                <a:ext cx="317500" cy="254000"/>
              </a:xfrm>
              <a:prstGeom prst="rect">
                <a:avLst/>
              </a:prstGeom>
            </p:spPr>
          </p:pic>
          <p:sp>
            <p:nvSpPr>
              <p:cNvPr id="26" name="TextBox 25"/>
              <p:cNvSpPr txBox="1"/>
              <p:nvPr/>
            </p:nvSpPr>
            <p:spPr>
              <a:xfrm>
                <a:off x="1176115" y="2057400"/>
                <a:ext cx="1228146" cy="276999"/>
              </a:xfrm>
              <a:prstGeom prst="rect">
                <a:avLst/>
              </a:prstGeom>
              <a:noFill/>
            </p:spPr>
            <p:txBody>
              <a:bodyPr wrap="none" rtlCol="0">
                <a:spAutoFit/>
              </a:bodyPr>
              <a:lstStyle/>
              <a:p>
                <a:r>
                  <a:rPr lang="en-US" sz="1200" smtClean="0"/>
                  <a:t>experiment two</a:t>
                </a:r>
                <a:endParaRPr lang="en-US" sz="1200"/>
              </a:p>
            </p:txBody>
          </p:sp>
          <p:cxnSp>
            <p:nvCxnSpPr>
              <p:cNvPr id="27" name="Shape 26"/>
              <p:cNvCxnSpPr>
                <a:stCxn id="22" idx="2"/>
                <a:endCxn id="25" idx="1"/>
              </p:cNvCxnSpPr>
              <p:nvPr/>
            </p:nvCxnSpPr>
            <p:spPr>
              <a:xfrm rot="16200000" flipH="1">
                <a:off x="306615" y="1598477"/>
                <a:ext cx="1034978" cy="221422"/>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3" name="Group 82"/>
            <p:cNvGrpSpPr/>
            <p:nvPr/>
          </p:nvGrpSpPr>
          <p:grpSpPr>
            <a:xfrm>
              <a:off x="3511551" y="4411076"/>
              <a:ext cx="1334010" cy="296278"/>
              <a:chOff x="484794" y="895421"/>
              <a:chExt cx="1334010" cy="296278"/>
            </a:xfrm>
          </p:grpSpPr>
          <p:pic>
            <p:nvPicPr>
              <p:cNvPr id="22" name="Picture 21"/>
              <p:cNvPicPr>
                <a:picLocks noChangeAspect="1"/>
              </p:cNvPicPr>
              <p:nvPr/>
            </p:nvPicPr>
            <p:blipFill>
              <a:blip r:embed="rId2"/>
              <a:stretch>
                <a:fillRect/>
              </a:stretch>
            </p:blipFill>
            <p:spPr>
              <a:xfrm>
                <a:off x="554643" y="937699"/>
                <a:ext cx="317500" cy="254000"/>
              </a:xfrm>
              <a:prstGeom prst="rect">
                <a:avLst/>
              </a:prstGeom>
            </p:spPr>
          </p:pic>
          <p:sp>
            <p:nvSpPr>
              <p:cNvPr id="23" name="TextBox 22"/>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cxnSp>
            <p:nvCxnSpPr>
              <p:cNvPr id="24" name="Shape 23"/>
              <p:cNvCxnSpPr>
                <a:stCxn id="7" idx="2"/>
                <a:endCxn id="22"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4" name="Group 84"/>
            <p:cNvGrpSpPr/>
            <p:nvPr/>
          </p:nvGrpSpPr>
          <p:grpSpPr>
            <a:xfrm>
              <a:off x="4082222" y="4963455"/>
              <a:ext cx="1161772" cy="296277"/>
              <a:chOff x="1055465" y="1447800"/>
              <a:chExt cx="1161772" cy="296277"/>
            </a:xfrm>
          </p:grpSpPr>
          <p:pic>
            <p:nvPicPr>
              <p:cNvPr id="19" name="Picture 18"/>
              <p:cNvPicPr>
                <a:picLocks noChangeAspect="1"/>
              </p:cNvPicPr>
              <p:nvPr/>
            </p:nvPicPr>
            <p:blipFill>
              <a:blip r:embed="rId2"/>
              <a:stretch>
                <a:fillRect/>
              </a:stretch>
            </p:blipFill>
            <p:spPr>
              <a:xfrm>
                <a:off x="1200890" y="1490077"/>
                <a:ext cx="317500" cy="254000"/>
              </a:xfrm>
              <a:prstGeom prst="rect">
                <a:avLst/>
              </a:prstGeom>
            </p:spPr>
          </p:pic>
          <p:sp>
            <p:nvSpPr>
              <p:cNvPr id="20" name="TextBox 19"/>
              <p:cNvSpPr txBox="1"/>
              <p:nvPr/>
            </p:nvSpPr>
            <p:spPr>
              <a:xfrm>
                <a:off x="1442190" y="1447800"/>
                <a:ext cx="775047" cy="276999"/>
              </a:xfrm>
              <a:prstGeom prst="rect">
                <a:avLst/>
              </a:prstGeom>
              <a:noFill/>
            </p:spPr>
            <p:txBody>
              <a:bodyPr wrap="none" rtlCol="0">
                <a:spAutoFit/>
              </a:bodyPr>
              <a:lstStyle/>
              <a:p>
                <a:r>
                  <a:rPr lang="en-US" sz="1200" smtClean="0"/>
                  <a:t>step one</a:t>
                </a:r>
                <a:endParaRPr lang="en-US" sz="1200"/>
              </a:p>
            </p:txBody>
          </p:sp>
          <p:cxnSp>
            <p:nvCxnSpPr>
              <p:cNvPr id="21" name="Shape 20"/>
              <p:cNvCxnSpPr>
                <a:stCxn id="34" idx="2"/>
                <a:endCxn id="19" idx="1"/>
              </p:cNvCxnSpPr>
              <p:nvPr/>
            </p:nvCxnSpPr>
            <p:spPr>
              <a:xfrm rot="16200000" flipH="1">
                <a:off x="1060182" y="1476368"/>
                <a:ext cx="135991"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nvGrpSpPr>
            <p:cNvPr id="15" name="Group 101"/>
            <p:cNvGrpSpPr/>
            <p:nvPr/>
          </p:nvGrpSpPr>
          <p:grpSpPr>
            <a:xfrm>
              <a:off x="4120322" y="5869331"/>
              <a:ext cx="1144490" cy="666523"/>
              <a:chOff x="1093565" y="1989553"/>
              <a:chExt cx="1144490" cy="666523"/>
            </a:xfrm>
          </p:grpSpPr>
          <p:pic>
            <p:nvPicPr>
              <p:cNvPr id="16" name="Picture 15"/>
              <p:cNvPicPr>
                <a:picLocks noChangeAspect="1"/>
              </p:cNvPicPr>
              <p:nvPr/>
            </p:nvPicPr>
            <p:blipFill>
              <a:blip r:embed="rId2"/>
              <a:stretch>
                <a:fillRect/>
              </a:stretch>
            </p:blipFill>
            <p:spPr>
              <a:xfrm>
                <a:off x="1238990" y="2379077"/>
                <a:ext cx="317500" cy="254000"/>
              </a:xfrm>
              <a:prstGeom prst="rect">
                <a:avLst/>
              </a:prstGeom>
            </p:spPr>
          </p:pic>
          <p:sp>
            <p:nvSpPr>
              <p:cNvPr id="17" name="TextBox 16"/>
              <p:cNvSpPr txBox="1"/>
              <p:nvPr/>
            </p:nvSpPr>
            <p:spPr>
              <a:xfrm>
                <a:off x="1480290" y="2379077"/>
                <a:ext cx="757765" cy="276999"/>
              </a:xfrm>
              <a:prstGeom prst="rect">
                <a:avLst/>
              </a:prstGeom>
              <a:noFill/>
            </p:spPr>
            <p:txBody>
              <a:bodyPr wrap="none" rtlCol="0">
                <a:spAutoFit/>
              </a:bodyPr>
              <a:lstStyle/>
              <a:p>
                <a:r>
                  <a:rPr lang="en-US" sz="1200" smtClean="0"/>
                  <a:t>step two</a:t>
                </a:r>
                <a:endParaRPr lang="en-US" sz="1200"/>
              </a:p>
            </p:txBody>
          </p:sp>
          <p:cxnSp>
            <p:nvCxnSpPr>
              <p:cNvPr id="18" name="Shape 17"/>
              <p:cNvCxnSpPr>
                <a:stCxn id="25" idx="2"/>
                <a:endCxn id="16" idx="1"/>
              </p:cNvCxnSpPr>
              <p:nvPr/>
            </p:nvCxnSpPr>
            <p:spPr>
              <a:xfrm rot="16200000" flipH="1">
                <a:off x="908016" y="2175102"/>
                <a:ext cx="516523" cy="145425"/>
              </a:xfrm>
              <a:prstGeom prst="bentConnector2">
                <a:avLst/>
              </a:prstGeom>
            </p:spPr>
            <p:style>
              <a:lnRef idx="2">
                <a:schemeClr val="accent1"/>
              </a:lnRef>
              <a:fillRef idx="0">
                <a:schemeClr val="accent1"/>
              </a:fillRef>
              <a:effectRef idx="1">
                <a:schemeClr val="accent1"/>
              </a:effectRef>
              <a:fontRef idx="minor">
                <a:schemeClr val="tx1"/>
              </a:fontRef>
            </p:style>
          </p:cxnSp>
        </p:grpSp>
      </p:gr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51</a:t>
            </a:fld>
            <a:endParaRPr lang="en-AU"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Moving/Copying Files Around</a:t>
            </a:r>
            <a:endParaRPr lang="en-US"/>
          </a:p>
        </p:txBody>
      </p:sp>
      <p:sp>
        <p:nvSpPr>
          <p:cNvPr id="3" name="Content Placeholder 2"/>
          <p:cNvSpPr>
            <a:spLocks noGrp="1"/>
          </p:cNvSpPr>
          <p:nvPr>
            <p:ph idx="1"/>
          </p:nvPr>
        </p:nvSpPr>
        <p:spPr/>
        <p:txBody>
          <a:bodyPr/>
          <a:lstStyle/>
          <a:p>
            <a:r>
              <a:rPr lang="en-US" dirty="0" smtClean="0"/>
              <a:t>Files live in exactly one location</a:t>
            </a:r>
          </a:p>
          <a:p>
            <a:endParaRPr lang="en-US" dirty="0" smtClean="0"/>
          </a:p>
          <a:p>
            <a:r>
              <a:rPr lang="en-US" dirty="0" smtClean="0"/>
              <a:t>Files can be copied and moved between directories</a:t>
            </a:r>
          </a:p>
          <a:p>
            <a:endParaRPr lang="en-US" dirty="0" smtClean="0"/>
          </a:p>
          <a:p>
            <a:pPr lvl="1">
              <a:buNone/>
            </a:pPr>
            <a:r>
              <a:rPr lang="en-US" b="1" dirty="0" err="1" smtClean="0">
                <a:latin typeface="Courier New"/>
                <a:cs typeface="Courier New"/>
              </a:rPr>
              <a:t>cp</a:t>
            </a:r>
            <a:r>
              <a:rPr lang="en-US" b="1" dirty="0" smtClean="0">
                <a:latin typeface="Courier New"/>
                <a:cs typeface="Courier New"/>
              </a:rPr>
              <a:t> </a:t>
            </a:r>
            <a:r>
              <a:rPr lang="en-US" i="1" dirty="0">
                <a:latin typeface="Courier New"/>
                <a:cs typeface="Courier New"/>
              </a:rPr>
              <a:t>&lt;from </a:t>
            </a:r>
            <a:r>
              <a:rPr lang="en-US" i="1" dirty="0" smtClean="0">
                <a:latin typeface="Courier New"/>
                <a:cs typeface="Courier New"/>
              </a:rPr>
              <a:t>path/file&gt; &lt;to path/file&gt;</a:t>
            </a:r>
          </a:p>
          <a:p>
            <a:pPr lvl="1">
              <a:buNone/>
            </a:pPr>
            <a:r>
              <a:rPr lang="en-US" b="1" dirty="0" smtClean="0">
                <a:latin typeface="Courier New"/>
                <a:cs typeface="Courier New"/>
              </a:rPr>
              <a:t>mv </a:t>
            </a:r>
            <a:r>
              <a:rPr lang="en-US" i="1" dirty="0">
                <a:latin typeface="Courier New"/>
                <a:cs typeface="Courier New"/>
              </a:rPr>
              <a:t>&lt;from path/file&gt; &lt;to path/file&gt;</a:t>
            </a:r>
          </a:p>
          <a:p>
            <a:pPr lvl="1">
              <a:buNone/>
            </a:pPr>
            <a:endParaRPr lang="en-US" dirty="0" smtClean="0"/>
          </a:p>
          <a:p>
            <a:pPr>
              <a:buNone/>
            </a:pPr>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52</a:t>
            </a:fld>
            <a:endParaRPr lang="en-AU"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532928" y="864848"/>
            <a:ext cx="1438774" cy="3997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stretch>
            <a:fillRect/>
          </a:stretch>
        </p:blipFill>
        <p:spPr>
          <a:xfrm>
            <a:off x="326043" y="641422"/>
            <a:ext cx="317500" cy="254000"/>
          </a:xfrm>
          <a:prstGeom prst="rect">
            <a:avLst/>
          </a:prstGeom>
        </p:spPr>
      </p:pic>
      <p:sp>
        <p:nvSpPr>
          <p:cNvPr id="17" name="TextBox 16"/>
          <p:cNvSpPr txBox="1"/>
          <p:nvPr/>
        </p:nvSpPr>
        <p:spPr>
          <a:xfrm>
            <a:off x="567343" y="599145"/>
            <a:ext cx="274534" cy="276999"/>
          </a:xfrm>
          <a:prstGeom prst="rect">
            <a:avLst/>
          </a:prstGeom>
          <a:noFill/>
        </p:spPr>
        <p:txBody>
          <a:bodyPr wrap="none" rtlCol="0">
            <a:spAutoFit/>
          </a:bodyPr>
          <a:lstStyle/>
          <a:p>
            <a:r>
              <a:rPr lang="en-US" sz="1200" smtClean="0"/>
              <a:t>~</a:t>
            </a:r>
            <a:endParaRPr lang="en-US" sz="1200"/>
          </a:p>
        </p:txBody>
      </p:sp>
      <p:pic>
        <p:nvPicPr>
          <p:cNvPr id="18" name="Picture 17"/>
          <p:cNvPicPr>
            <a:picLocks noChangeAspect="1"/>
          </p:cNvPicPr>
          <p:nvPr/>
        </p:nvPicPr>
        <p:blipFill>
          <a:blip r:embed="rId3"/>
          <a:stretch>
            <a:fillRect/>
          </a:stretch>
        </p:blipFill>
        <p:spPr>
          <a:xfrm>
            <a:off x="554643" y="937699"/>
            <a:ext cx="317500" cy="254000"/>
          </a:xfrm>
          <a:prstGeom prst="rect">
            <a:avLst/>
          </a:prstGeom>
        </p:spPr>
      </p:pic>
      <p:sp>
        <p:nvSpPr>
          <p:cNvPr id="19" name="TextBox 18"/>
          <p:cNvSpPr txBox="1"/>
          <p:nvPr/>
        </p:nvSpPr>
        <p:spPr>
          <a:xfrm>
            <a:off x="795943" y="895422"/>
            <a:ext cx="1022861" cy="276999"/>
          </a:xfrm>
          <a:prstGeom prst="rect">
            <a:avLst/>
          </a:prstGeom>
          <a:noFill/>
        </p:spPr>
        <p:txBody>
          <a:bodyPr wrap="none" rtlCol="0">
            <a:spAutoFit/>
          </a:bodyPr>
          <a:lstStyle/>
          <a:p>
            <a:r>
              <a:rPr lang="en-US" sz="1200" smtClean="0"/>
              <a:t>experiments</a:t>
            </a:r>
            <a:endParaRPr lang="en-US" sz="1200"/>
          </a:p>
        </p:txBody>
      </p:sp>
      <p:pic>
        <p:nvPicPr>
          <p:cNvPr id="20" name="Picture 19"/>
          <p:cNvPicPr>
            <a:picLocks noChangeAspect="1"/>
          </p:cNvPicPr>
          <p:nvPr/>
        </p:nvPicPr>
        <p:blipFill>
          <a:blip r:embed="rId3"/>
          <a:stretch>
            <a:fillRect/>
          </a:stretch>
        </p:blipFill>
        <p:spPr>
          <a:xfrm>
            <a:off x="1200890" y="1801683"/>
            <a:ext cx="317500" cy="254000"/>
          </a:xfrm>
          <a:prstGeom prst="rect">
            <a:avLst/>
          </a:prstGeom>
        </p:spPr>
      </p:pic>
      <p:sp>
        <p:nvSpPr>
          <p:cNvPr id="21" name="TextBox 20"/>
          <p:cNvSpPr txBox="1"/>
          <p:nvPr/>
        </p:nvSpPr>
        <p:spPr>
          <a:xfrm>
            <a:off x="1442190" y="1759406"/>
            <a:ext cx="775047" cy="276999"/>
          </a:xfrm>
          <a:prstGeom prst="rect">
            <a:avLst/>
          </a:prstGeom>
          <a:noFill/>
        </p:spPr>
        <p:txBody>
          <a:bodyPr wrap="none" rtlCol="0">
            <a:spAutoFit/>
          </a:bodyPr>
          <a:lstStyle/>
          <a:p>
            <a:r>
              <a:rPr lang="en-US" sz="1200" smtClean="0"/>
              <a:t>step one</a:t>
            </a:r>
            <a:endParaRPr lang="en-US" sz="1200"/>
          </a:p>
        </p:txBody>
      </p:sp>
      <p:pic>
        <p:nvPicPr>
          <p:cNvPr id="22" name="Picture 21"/>
          <p:cNvPicPr>
            <a:picLocks noChangeAspect="1"/>
          </p:cNvPicPr>
          <p:nvPr/>
        </p:nvPicPr>
        <p:blipFill>
          <a:blip r:embed="rId3"/>
          <a:stretch>
            <a:fillRect/>
          </a:stretch>
        </p:blipFill>
        <p:spPr>
          <a:xfrm>
            <a:off x="896715" y="1227086"/>
            <a:ext cx="317500" cy="254000"/>
          </a:xfrm>
          <a:prstGeom prst="rect">
            <a:avLst/>
          </a:prstGeom>
        </p:spPr>
      </p:pic>
      <p:sp>
        <p:nvSpPr>
          <p:cNvPr id="23" name="TextBox 22"/>
          <p:cNvSpPr txBox="1"/>
          <p:nvPr/>
        </p:nvSpPr>
        <p:spPr>
          <a:xfrm>
            <a:off x="1138015" y="1184809"/>
            <a:ext cx="1245428" cy="276999"/>
          </a:xfrm>
          <a:prstGeom prst="rect">
            <a:avLst/>
          </a:prstGeom>
          <a:noFill/>
        </p:spPr>
        <p:txBody>
          <a:bodyPr wrap="none" rtlCol="0">
            <a:spAutoFit/>
          </a:bodyPr>
          <a:lstStyle/>
          <a:p>
            <a:r>
              <a:rPr lang="en-US" sz="1200" smtClean="0"/>
              <a:t>experiment one</a:t>
            </a:r>
            <a:endParaRPr lang="en-US" sz="1200"/>
          </a:p>
        </p:txBody>
      </p:sp>
      <p:pic>
        <p:nvPicPr>
          <p:cNvPr id="24" name="Picture 23"/>
          <p:cNvPicPr>
            <a:picLocks noChangeAspect="1"/>
          </p:cNvPicPr>
          <p:nvPr/>
        </p:nvPicPr>
        <p:blipFill>
          <a:blip r:embed="rId3"/>
          <a:stretch>
            <a:fillRect/>
          </a:stretch>
        </p:blipFill>
        <p:spPr>
          <a:xfrm>
            <a:off x="1200890" y="2661490"/>
            <a:ext cx="317500" cy="254000"/>
          </a:xfrm>
          <a:prstGeom prst="rect">
            <a:avLst/>
          </a:prstGeom>
        </p:spPr>
      </p:pic>
      <p:sp>
        <p:nvSpPr>
          <p:cNvPr id="25" name="TextBox 24"/>
          <p:cNvSpPr txBox="1"/>
          <p:nvPr/>
        </p:nvSpPr>
        <p:spPr>
          <a:xfrm>
            <a:off x="1442190" y="2619213"/>
            <a:ext cx="757765" cy="276999"/>
          </a:xfrm>
          <a:prstGeom prst="rect">
            <a:avLst/>
          </a:prstGeom>
          <a:noFill/>
        </p:spPr>
        <p:txBody>
          <a:bodyPr wrap="none" rtlCol="0">
            <a:spAutoFit/>
          </a:bodyPr>
          <a:lstStyle/>
          <a:p>
            <a:r>
              <a:rPr lang="en-US" sz="1200" smtClean="0"/>
              <a:t>step two</a:t>
            </a:r>
            <a:endParaRPr lang="en-US" sz="1200"/>
          </a:p>
        </p:txBody>
      </p:sp>
      <p:pic>
        <p:nvPicPr>
          <p:cNvPr id="26" name="Picture 25"/>
          <p:cNvPicPr>
            <a:picLocks noChangeAspect="1"/>
          </p:cNvPicPr>
          <p:nvPr/>
        </p:nvPicPr>
        <p:blipFill>
          <a:blip r:embed="rId4"/>
          <a:stretch>
            <a:fillRect/>
          </a:stretch>
        </p:blipFill>
        <p:spPr>
          <a:xfrm>
            <a:off x="1238683" y="1474196"/>
            <a:ext cx="215900" cy="292100"/>
          </a:xfrm>
          <a:prstGeom prst="rect">
            <a:avLst/>
          </a:prstGeom>
        </p:spPr>
      </p:pic>
      <p:sp>
        <p:nvSpPr>
          <p:cNvPr id="27" name="TextBox 26"/>
          <p:cNvSpPr txBox="1"/>
          <p:nvPr/>
        </p:nvSpPr>
        <p:spPr>
          <a:xfrm>
            <a:off x="1378383" y="1481747"/>
            <a:ext cx="928860" cy="276999"/>
          </a:xfrm>
          <a:prstGeom prst="rect">
            <a:avLst/>
          </a:prstGeom>
          <a:noFill/>
        </p:spPr>
        <p:txBody>
          <a:bodyPr wrap="none" rtlCol="0">
            <a:spAutoFit/>
          </a:bodyPr>
          <a:lstStyle/>
          <a:p>
            <a:r>
              <a:rPr lang="en-US" sz="1200" smtClean="0">
                <a:solidFill>
                  <a:srgbClr val="FF0000"/>
                </a:solidFill>
              </a:rPr>
              <a:t>description</a:t>
            </a:r>
            <a:endParaRPr lang="en-US" sz="1200">
              <a:solidFill>
                <a:srgbClr val="FF0000"/>
              </a:solidFill>
            </a:endParaRPr>
          </a:p>
        </p:txBody>
      </p:sp>
      <p:pic>
        <p:nvPicPr>
          <p:cNvPr id="28" name="Picture 27"/>
          <p:cNvPicPr>
            <a:picLocks noChangeAspect="1"/>
          </p:cNvPicPr>
          <p:nvPr/>
        </p:nvPicPr>
        <p:blipFill>
          <a:blip r:embed="rId4"/>
          <a:stretch>
            <a:fillRect/>
          </a:stretch>
        </p:blipFill>
        <p:spPr>
          <a:xfrm>
            <a:off x="1543790" y="2048793"/>
            <a:ext cx="215900" cy="292100"/>
          </a:xfrm>
          <a:prstGeom prst="rect">
            <a:avLst/>
          </a:prstGeom>
        </p:spPr>
      </p:pic>
      <p:sp>
        <p:nvSpPr>
          <p:cNvPr id="29" name="TextBox 28"/>
          <p:cNvSpPr txBox="1"/>
          <p:nvPr/>
        </p:nvSpPr>
        <p:spPr>
          <a:xfrm>
            <a:off x="1676400" y="2056344"/>
            <a:ext cx="680896" cy="276999"/>
          </a:xfrm>
          <a:prstGeom prst="rect">
            <a:avLst/>
          </a:prstGeom>
          <a:noFill/>
        </p:spPr>
        <p:txBody>
          <a:bodyPr wrap="none" rtlCol="0">
            <a:spAutoFit/>
          </a:bodyPr>
          <a:lstStyle/>
          <a:p>
            <a:r>
              <a:rPr lang="en-US" sz="1200" smtClean="0">
                <a:solidFill>
                  <a:srgbClr val="FF0000"/>
                </a:solidFill>
              </a:rPr>
              <a:t>file one</a:t>
            </a:r>
          </a:p>
        </p:txBody>
      </p:sp>
      <p:pic>
        <p:nvPicPr>
          <p:cNvPr id="30" name="Picture 29"/>
          <p:cNvPicPr>
            <a:picLocks noChangeAspect="1"/>
          </p:cNvPicPr>
          <p:nvPr/>
        </p:nvPicPr>
        <p:blipFill>
          <a:blip r:embed="rId4"/>
          <a:stretch>
            <a:fillRect/>
          </a:stretch>
        </p:blipFill>
        <p:spPr>
          <a:xfrm>
            <a:off x="1543790" y="2334003"/>
            <a:ext cx="215900" cy="292100"/>
          </a:xfrm>
          <a:prstGeom prst="rect">
            <a:avLst/>
          </a:prstGeom>
        </p:spPr>
      </p:pic>
      <p:sp>
        <p:nvSpPr>
          <p:cNvPr id="31" name="TextBox 30"/>
          <p:cNvSpPr txBox="1"/>
          <p:nvPr/>
        </p:nvSpPr>
        <p:spPr>
          <a:xfrm>
            <a:off x="1676400" y="2341554"/>
            <a:ext cx="663613" cy="276999"/>
          </a:xfrm>
          <a:prstGeom prst="rect">
            <a:avLst/>
          </a:prstGeom>
          <a:noFill/>
        </p:spPr>
        <p:txBody>
          <a:bodyPr wrap="none" rtlCol="0">
            <a:spAutoFit/>
          </a:bodyPr>
          <a:lstStyle/>
          <a:p>
            <a:r>
              <a:rPr lang="en-US" sz="1200" smtClean="0">
                <a:solidFill>
                  <a:srgbClr val="FF0000"/>
                </a:solidFill>
              </a:rPr>
              <a:t>file two</a:t>
            </a:r>
            <a:endParaRPr lang="en-US" sz="1200">
              <a:solidFill>
                <a:srgbClr val="FF0000"/>
              </a:solidFill>
            </a:endParaRPr>
          </a:p>
        </p:txBody>
      </p:sp>
      <p:pic>
        <p:nvPicPr>
          <p:cNvPr id="32" name="Picture 31"/>
          <p:cNvPicPr>
            <a:picLocks noChangeAspect="1"/>
          </p:cNvPicPr>
          <p:nvPr/>
        </p:nvPicPr>
        <p:blipFill>
          <a:blip r:embed="rId4"/>
          <a:stretch>
            <a:fillRect/>
          </a:stretch>
        </p:blipFill>
        <p:spPr>
          <a:xfrm>
            <a:off x="1543790" y="2908600"/>
            <a:ext cx="215900" cy="292100"/>
          </a:xfrm>
          <a:prstGeom prst="rect">
            <a:avLst/>
          </a:prstGeom>
        </p:spPr>
      </p:pic>
      <p:sp>
        <p:nvSpPr>
          <p:cNvPr id="33" name="TextBox 32"/>
          <p:cNvSpPr txBox="1"/>
          <p:nvPr/>
        </p:nvSpPr>
        <p:spPr>
          <a:xfrm>
            <a:off x="1683490" y="2916151"/>
            <a:ext cx="680896" cy="276999"/>
          </a:xfrm>
          <a:prstGeom prst="rect">
            <a:avLst/>
          </a:prstGeom>
          <a:noFill/>
        </p:spPr>
        <p:txBody>
          <a:bodyPr wrap="none" rtlCol="0">
            <a:spAutoFit/>
          </a:bodyPr>
          <a:lstStyle/>
          <a:p>
            <a:r>
              <a:rPr lang="en-US" sz="1200" smtClean="0">
                <a:solidFill>
                  <a:srgbClr val="008000"/>
                </a:solidFill>
              </a:rPr>
              <a:t>file one</a:t>
            </a:r>
            <a:endParaRPr lang="en-US" sz="1200">
              <a:solidFill>
                <a:srgbClr val="008000"/>
              </a:solidFill>
            </a:endParaRPr>
          </a:p>
        </p:txBody>
      </p:sp>
      <p:cxnSp>
        <p:nvCxnSpPr>
          <p:cNvPr id="34" name="Elbow Connector 76"/>
          <p:cNvCxnSpPr>
            <a:stCxn id="18" idx="2"/>
            <a:endCxn id="22" idx="1"/>
          </p:cNvCxnSpPr>
          <p:nvPr/>
        </p:nvCxnSpPr>
        <p:spPr>
          <a:xfrm rot="16200000" flipH="1">
            <a:off x="723861" y="1181231"/>
            <a:ext cx="162387" cy="1833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5" name="Shape 34"/>
          <p:cNvCxnSpPr>
            <a:stCxn id="22" idx="2"/>
            <a:endCxn id="26" idx="1"/>
          </p:cNvCxnSpPr>
          <p:nvPr/>
        </p:nvCxnSpPr>
        <p:spPr>
          <a:xfrm rot="16200000" flipH="1">
            <a:off x="1077494" y="1459057"/>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6" name="Shape 35"/>
          <p:cNvCxnSpPr>
            <a:stCxn id="22" idx="2"/>
            <a:endCxn id="20" idx="1"/>
          </p:cNvCxnSpPr>
          <p:nvPr/>
        </p:nvCxnSpPr>
        <p:spPr>
          <a:xfrm rot="16200000" flipH="1">
            <a:off x="904379" y="1632171"/>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7" name="Shape 36"/>
          <p:cNvCxnSpPr>
            <a:stCxn id="22" idx="2"/>
            <a:endCxn id="24" idx="1"/>
          </p:cNvCxnSpPr>
          <p:nvPr/>
        </p:nvCxnSpPr>
        <p:spPr>
          <a:xfrm rot="16200000" flipH="1">
            <a:off x="474475" y="2062075"/>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8" name="Shape 37"/>
          <p:cNvCxnSpPr>
            <a:stCxn id="20" idx="2"/>
            <a:endCxn id="28" idx="1"/>
          </p:cNvCxnSpPr>
          <p:nvPr/>
        </p:nvCxnSpPr>
        <p:spPr>
          <a:xfrm rot="16200000" flipH="1">
            <a:off x="1382135" y="2033188"/>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9" name="Shape 38"/>
          <p:cNvCxnSpPr>
            <a:stCxn id="20" idx="2"/>
            <a:endCxn id="30" idx="1"/>
          </p:cNvCxnSpPr>
          <p:nvPr/>
        </p:nvCxnSpPr>
        <p:spPr>
          <a:xfrm rot="16200000" flipH="1">
            <a:off x="1239530" y="2175793"/>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0" name="Shape 39"/>
          <p:cNvCxnSpPr>
            <a:stCxn id="24" idx="2"/>
            <a:endCxn id="32" idx="1"/>
          </p:cNvCxnSpPr>
          <p:nvPr/>
        </p:nvCxnSpPr>
        <p:spPr>
          <a:xfrm rot="16200000" flipH="1">
            <a:off x="1382135" y="2892995"/>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2" name="Shape 41"/>
          <p:cNvCxnSpPr/>
          <p:nvPr/>
        </p:nvCxnSpPr>
        <p:spPr>
          <a:xfrm rot="16200000" flipH="1">
            <a:off x="1115594" y="3465585"/>
            <a:ext cx="139160" cy="1832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44" name="Shape 43"/>
          <p:cNvCxnSpPr/>
          <p:nvPr/>
        </p:nvCxnSpPr>
        <p:spPr>
          <a:xfrm rot="16200000" flipH="1">
            <a:off x="1277630" y="4182321"/>
            <a:ext cx="42437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3"/>
          <a:stretch>
            <a:fillRect/>
          </a:stretch>
        </p:blipFill>
        <p:spPr>
          <a:xfrm>
            <a:off x="934815" y="3233614"/>
            <a:ext cx="317500" cy="254000"/>
          </a:xfrm>
          <a:prstGeom prst="rect">
            <a:avLst/>
          </a:prstGeom>
        </p:spPr>
      </p:pic>
      <p:sp>
        <p:nvSpPr>
          <p:cNvPr id="46" name="TextBox 45"/>
          <p:cNvSpPr txBox="1"/>
          <p:nvPr/>
        </p:nvSpPr>
        <p:spPr>
          <a:xfrm>
            <a:off x="1176115" y="3191337"/>
            <a:ext cx="1228146" cy="276999"/>
          </a:xfrm>
          <a:prstGeom prst="rect">
            <a:avLst/>
          </a:prstGeom>
          <a:noFill/>
        </p:spPr>
        <p:txBody>
          <a:bodyPr wrap="none" rtlCol="0">
            <a:spAutoFit/>
          </a:bodyPr>
          <a:lstStyle/>
          <a:p>
            <a:r>
              <a:rPr lang="en-US" sz="1200" smtClean="0"/>
              <a:t>experiment two</a:t>
            </a:r>
            <a:endParaRPr lang="en-US" sz="1200"/>
          </a:p>
        </p:txBody>
      </p:sp>
      <p:pic>
        <p:nvPicPr>
          <p:cNvPr id="47" name="Picture 46"/>
          <p:cNvPicPr>
            <a:picLocks noChangeAspect="1"/>
          </p:cNvPicPr>
          <p:nvPr/>
        </p:nvPicPr>
        <p:blipFill>
          <a:blip r:embed="rId4"/>
          <a:stretch>
            <a:fillRect/>
          </a:stretch>
        </p:blipFill>
        <p:spPr>
          <a:xfrm>
            <a:off x="1276783" y="3480724"/>
            <a:ext cx="215900" cy="292100"/>
          </a:xfrm>
          <a:prstGeom prst="rect">
            <a:avLst/>
          </a:prstGeom>
        </p:spPr>
      </p:pic>
      <p:sp>
        <p:nvSpPr>
          <p:cNvPr id="48" name="TextBox 47"/>
          <p:cNvSpPr txBox="1"/>
          <p:nvPr/>
        </p:nvSpPr>
        <p:spPr>
          <a:xfrm>
            <a:off x="1416483" y="3488275"/>
            <a:ext cx="928860" cy="276999"/>
          </a:xfrm>
          <a:prstGeom prst="rect">
            <a:avLst/>
          </a:prstGeom>
          <a:noFill/>
        </p:spPr>
        <p:txBody>
          <a:bodyPr wrap="none" rtlCol="0">
            <a:spAutoFit/>
          </a:bodyPr>
          <a:lstStyle/>
          <a:p>
            <a:r>
              <a:rPr lang="en-US" sz="1200" smtClean="0">
                <a:solidFill>
                  <a:srgbClr val="3366FF"/>
                </a:solidFill>
              </a:rPr>
              <a:t>description</a:t>
            </a:r>
            <a:endParaRPr lang="en-US" sz="1200">
              <a:solidFill>
                <a:srgbClr val="3366FF"/>
              </a:solidFill>
            </a:endParaRPr>
          </a:p>
        </p:txBody>
      </p:sp>
      <p:pic>
        <p:nvPicPr>
          <p:cNvPr id="49" name="Picture 48"/>
          <p:cNvPicPr>
            <a:picLocks noChangeAspect="1"/>
          </p:cNvPicPr>
          <p:nvPr/>
        </p:nvPicPr>
        <p:blipFill>
          <a:blip r:embed="rId3"/>
          <a:stretch>
            <a:fillRect/>
          </a:stretch>
        </p:blipFill>
        <p:spPr>
          <a:xfrm>
            <a:off x="1238990" y="3808211"/>
            <a:ext cx="317500" cy="254000"/>
          </a:xfrm>
          <a:prstGeom prst="rect">
            <a:avLst/>
          </a:prstGeom>
        </p:spPr>
      </p:pic>
      <p:sp>
        <p:nvSpPr>
          <p:cNvPr id="50" name="TextBox 49"/>
          <p:cNvSpPr txBox="1"/>
          <p:nvPr/>
        </p:nvSpPr>
        <p:spPr>
          <a:xfrm>
            <a:off x="1480290" y="3765934"/>
            <a:ext cx="775047" cy="276999"/>
          </a:xfrm>
          <a:prstGeom prst="rect">
            <a:avLst/>
          </a:prstGeom>
          <a:noFill/>
        </p:spPr>
        <p:txBody>
          <a:bodyPr wrap="none" rtlCol="0">
            <a:spAutoFit/>
          </a:bodyPr>
          <a:lstStyle/>
          <a:p>
            <a:r>
              <a:rPr lang="en-US" sz="1200" smtClean="0"/>
              <a:t>step one</a:t>
            </a:r>
            <a:endParaRPr lang="en-US" sz="1200"/>
          </a:p>
        </p:txBody>
      </p:sp>
      <p:grpSp>
        <p:nvGrpSpPr>
          <p:cNvPr id="76" name="Group 75"/>
          <p:cNvGrpSpPr/>
          <p:nvPr/>
        </p:nvGrpSpPr>
        <p:grpSpPr>
          <a:xfrm>
            <a:off x="1397740" y="4055321"/>
            <a:ext cx="1035756" cy="292100"/>
            <a:chOff x="1397740" y="4055321"/>
            <a:chExt cx="1035756" cy="292100"/>
          </a:xfrm>
        </p:grpSpPr>
        <p:cxnSp>
          <p:nvCxnSpPr>
            <p:cNvPr id="43" name="Shape 42"/>
            <p:cNvCxnSpPr/>
            <p:nvPr/>
          </p:nvCxnSpPr>
          <p:spPr>
            <a:xfrm rot="16200000" flipH="1">
              <a:off x="1420235" y="4039716"/>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51" name="Picture 50"/>
            <p:cNvPicPr>
              <a:picLocks noChangeAspect="1"/>
            </p:cNvPicPr>
            <p:nvPr/>
          </p:nvPicPr>
          <p:blipFill>
            <a:blip r:embed="rId4"/>
            <a:stretch>
              <a:fillRect/>
            </a:stretch>
          </p:blipFill>
          <p:spPr>
            <a:xfrm>
              <a:off x="1581890" y="4055321"/>
              <a:ext cx="215900" cy="292100"/>
            </a:xfrm>
            <a:prstGeom prst="rect">
              <a:avLst/>
            </a:prstGeom>
          </p:spPr>
        </p:pic>
        <p:sp>
          <p:nvSpPr>
            <p:cNvPr id="52" name="TextBox 51"/>
            <p:cNvSpPr txBox="1"/>
            <p:nvPr/>
          </p:nvSpPr>
          <p:spPr>
            <a:xfrm>
              <a:off x="1752600" y="4062872"/>
              <a:ext cx="680896" cy="276999"/>
            </a:xfrm>
            <a:prstGeom prst="rect">
              <a:avLst/>
            </a:prstGeom>
            <a:noFill/>
          </p:spPr>
          <p:txBody>
            <a:bodyPr wrap="none" rtlCol="0">
              <a:spAutoFit/>
            </a:bodyPr>
            <a:lstStyle/>
            <a:p>
              <a:r>
                <a:rPr lang="en-US" sz="1200" smtClean="0">
                  <a:solidFill>
                    <a:srgbClr val="3366FF"/>
                  </a:solidFill>
                </a:rPr>
                <a:t>file one</a:t>
              </a:r>
            </a:p>
          </p:txBody>
        </p:sp>
      </p:grpSp>
      <p:pic>
        <p:nvPicPr>
          <p:cNvPr id="53" name="Picture 52"/>
          <p:cNvPicPr>
            <a:picLocks noChangeAspect="1"/>
          </p:cNvPicPr>
          <p:nvPr/>
        </p:nvPicPr>
        <p:blipFill>
          <a:blip r:embed="rId4"/>
          <a:stretch>
            <a:fillRect/>
          </a:stretch>
        </p:blipFill>
        <p:spPr>
          <a:xfrm>
            <a:off x="1581890" y="4340531"/>
            <a:ext cx="215900" cy="292100"/>
          </a:xfrm>
          <a:prstGeom prst="rect">
            <a:avLst/>
          </a:prstGeom>
        </p:spPr>
      </p:pic>
      <p:sp>
        <p:nvSpPr>
          <p:cNvPr id="54" name="TextBox 53"/>
          <p:cNvSpPr txBox="1"/>
          <p:nvPr/>
        </p:nvSpPr>
        <p:spPr>
          <a:xfrm>
            <a:off x="1774787" y="4348082"/>
            <a:ext cx="663613" cy="276999"/>
          </a:xfrm>
          <a:prstGeom prst="rect">
            <a:avLst/>
          </a:prstGeom>
          <a:noFill/>
        </p:spPr>
        <p:txBody>
          <a:bodyPr wrap="none" rtlCol="0">
            <a:spAutoFit/>
          </a:bodyPr>
          <a:lstStyle/>
          <a:p>
            <a:r>
              <a:rPr lang="en-US" sz="1200" smtClean="0">
                <a:solidFill>
                  <a:srgbClr val="3366FF"/>
                </a:solidFill>
              </a:rPr>
              <a:t>file two</a:t>
            </a:r>
            <a:endParaRPr lang="en-US" sz="1200">
              <a:solidFill>
                <a:srgbClr val="3366FF"/>
              </a:solidFill>
            </a:endParaRPr>
          </a:p>
        </p:txBody>
      </p:sp>
      <p:cxnSp>
        <p:nvCxnSpPr>
          <p:cNvPr id="55" name="Shape 54"/>
          <p:cNvCxnSpPr/>
          <p:nvPr/>
        </p:nvCxnSpPr>
        <p:spPr>
          <a:xfrm rot="16200000" flipH="1">
            <a:off x="942479" y="3638699"/>
            <a:ext cx="447597" cy="145425"/>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3"/>
          <a:stretch>
            <a:fillRect/>
          </a:stretch>
        </p:blipFill>
        <p:spPr>
          <a:xfrm>
            <a:off x="1238990" y="4668018"/>
            <a:ext cx="317500" cy="254000"/>
          </a:xfrm>
          <a:prstGeom prst="rect">
            <a:avLst/>
          </a:prstGeom>
        </p:spPr>
      </p:pic>
      <p:sp>
        <p:nvSpPr>
          <p:cNvPr id="57" name="TextBox 56"/>
          <p:cNvSpPr txBox="1"/>
          <p:nvPr/>
        </p:nvSpPr>
        <p:spPr>
          <a:xfrm>
            <a:off x="1480290" y="4625741"/>
            <a:ext cx="757765" cy="276999"/>
          </a:xfrm>
          <a:prstGeom prst="rect">
            <a:avLst/>
          </a:prstGeom>
          <a:noFill/>
        </p:spPr>
        <p:txBody>
          <a:bodyPr wrap="none" rtlCol="0">
            <a:spAutoFit/>
          </a:bodyPr>
          <a:lstStyle/>
          <a:p>
            <a:r>
              <a:rPr lang="en-US" sz="1200" smtClean="0"/>
              <a:t>step two</a:t>
            </a:r>
            <a:endParaRPr lang="en-US" sz="1200"/>
          </a:p>
        </p:txBody>
      </p:sp>
      <p:cxnSp>
        <p:nvCxnSpPr>
          <p:cNvPr id="61" name="Shape 60"/>
          <p:cNvCxnSpPr/>
          <p:nvPr/>
        </p:nvCxnSpPr>
        <p:spPr>
          <a:xfrm rot="16200000" flipH="1">
            <a:off x="1420235" y="4899523"/>
            <a:ext cx="139160" cy="184150"/>
          </a:xfrm>
          <a:prstGeom prst="bentConnector2">
            <a:avLst/>
          </a:prstGeom>
        </p:spPr>
        <p:style>
          <a:lnRef idx="2">
            <a:schemeClr val="accent1"/>
          </a:lnRef>
          <a:fillRef idx="0">
            <a:schemeClr val="accent1"/>
          </a:fillRef>
          <a:effectRef idx="1">
            <a:schemeClr val="accent1"/>
          </a:effectRef>
          <a:fontRef idx="minor">
            <a:schemeClr val="tx1"/>
          </a:fontRef>
        </p:style>
      </p:cxnSp>
      <p:pic>
        <p:nvPicPr>
          <p:cNvPr id="62" name="Picture 61"/>
          <p:cNvPicPr>
            <a:picLocks noChangeAspect="1"/>
          </p:cNvPicPr>
          <p:nvPr/>
        </p:nvPicPr>
        <p:blipFill>
          <a:blip r:embed="rId4"/>
          <a:stretch>
            <a:fillRect/>
          </a:stretch>
        </p:blipFill>
        <p:spPr>
          <a:xfrm>
            <a:off x="1581890" y="4915128"/>
            <a:ext cx="215900" cy="292100"/>
          </a:xfrm>
          <a:prstGeom prst="rect">
            <a:avLst/>
          </a:prstGeom>
        </p:spPr>
      </p:pic>
      <p:sp>
        <p:nvSpPr>
          <p:cNvPr id="63" name="TextBox 62"/>
          <p:cNvSpPr txBox="1"/>
          <p:nvPr/>
        </p:nvSpPr>
        <p:spPr>
          <a:xfrm>
            <a:off x="1721590" y="4922679"/>
            <a:ext cx="680896" cy="276999"/>
          </a:xfrm>
          <a:prstGeom prst="rect">
            <a:avLst/>
          </a:prstGeom>
          <a:noFill/>
        </p:spPr>
        <p:txBody>
          <a:bodyPr wrap="none" rtlCol="0">
            <a:spAutoFit/>
          </a:bodyPr>
          <a:lstStyle/>
          <a:p>
            <a:r>
              <a:rPr lang="en-US" sz="1200" smtClean="0">
                <a:solidFill>
                  <a:srgbClr val="FF6600"/>
                </a:solidFill>
              </a:rPr>
              <a:t>file one</a:t>
            </a:r>
            <a:endParaRPr lang="en-US" sz="1200">
              <a:solidFill>
                <a:srgbClr val="FF6600"/>
              </a:solidFill>
            </a:endParaRPr>
          </a:p>
        </p:txBody>
      </p:sp>
      <p:cxnSp>
        <p:nvCxnSpPr>
          <p:cNvPr id="59" name="Shape 58"/>
          <p:cNvCxnSpPr/>
          <p:nvPr/>
        </p:nvCxnSpPr>
        <p:spPr>
          <a:xfrm rot="16200000" flipH="1">
            <a:off x="512575" y="4068603"/>
            <a:ext cx="1307404" cy="14542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0" name="Shape 59"/>
          <p:cNvCxnSpPr>
            <a:stCxn id="18" idx="2"/>
            <a:endCxn id="45" idx="1"/>
          </p:cNvCxnSpPr>
          <p:nvPr/>
        </p:nvCxnSpPr>
        <p:spPr>
          <a:xfrm rot="16200000" flipH="1">
            <a:off x="-260353" y="2165445"/>
            <a:ext cx="2168915" cy="22142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64" name="Shape 63"/>
          <p:cNvCxnSpPr>
            <a:stCxn id="16" idx="2"/>
            <a:endCxn id="18" idx="1"/>
          </p:cNvCxnSpPr>
          <p:nvPr/>
        </p:nvCxnSpPr>
        <p:spPr>
          <a:xfrm rot="16200000" flipH="1">
            <a:off x="435080" y="945135"/>
            <a:ext cx="169277" cy="69850"/>
          </a:xfrm>
          <a:prstGeom prst="bentConnector2">
            <a:avLst/>
          </a:prstGeom>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2438400" y="689418"/>
            <a:ext cx="6934200" cy="338554"/>
          </a:xfrm>
          <a:prstGeom prst="rect">
            <a:avLst/>
          </a:prstGeom>
          <a:noFill/>
        </p:spPr>
        <p:txBody>
          <a:bodyPr wrap="square" rtlCol="0">
            <a:spAutoFit/>
          </a:bodyPr>
          <a:lstStyle/>
          <a:p>
            <a:r>
              <a:rPr lang="en-US" sz="1600" dirty="0" smtClean="0"/>
              <a:t>What happens when you execute the commands?</a:t>
            </a:r>
          </a:p>
        </p:txBody>
      </p:sp>
      <p:sp>
        <p:nvSpPr>
          <p:cNvPr id="66" name="TextBox 65"/>
          <p:cNvSpPr txBox="1"/>
          <p:nvPr/>
        </p:nvSpPr>
        <p:spPr>
          <a:xfrm>
            <a:off x="2673565" y="2194843"/>
            <a:ext cx="6934200" cy="338554"/>
          </a:xfrm>
          <a:prstGeom prst="rect">
            <a:avLst/>
          </a:prstGeom>
          <a:noFill/>
        </p:spPr>
        <p:txBody>
          <a:bodyPr wrap="square" rtlCol="0">
            <a:spAutoFit/>
          </a:bodyPr>
          <a:lstStyle/>
          <a:p>
            <a:r>
              <a:rPr lang="en-US" sz="1600" b="1" dirty="0" smtClean="0">
                <a:latin typeface="Courier New"/>
                <a:cs typeface="Courier New"/>
              </a:rPr>
              <a:t>cd “experiment one”</a:t>
            </a:r>
            <a:endParaRPr lang="en-US" sz="1600" b="1" dirty="0">
              <a:latin typeface="Courier New"/>
              <a:cs typeface="Courier New"/>
            </a:endParaRPr>
          </a:p>
        </p:txBody>
      </p:sp>
      <p:sp>
        <p:nvSpPr>
          <p:cNvPr id="67" name="TextBox 66"/>
          <p:cNvSpPr txBox="1"/>
          <p:nvPr/>
        </p:nvSpPr>
        <p:spPr>
          <a:xfrm>
            <a:off x="2678170" y="2570046"/>
            <a:ext cx="6934200" cy="338554"/>
          </a:xfrm>
          <a:prstGeom prst="rect">
            <a:avLst/>
          </a:prstGeom>
          <a:noFill/>
        </p:spPr>
        <p:txBody>
          <a:bodyPr wrap="square" rtlCol="0">
            <a:spAutoFit/>
          </a:bodyPr>
          <a:lstStyle/>
          <a:p>
            <a:r>
              <a:rPr lang="en-US" sz="1600" b="1" dirty="0" err="1" smtClean="0">
                <a:latin typeface="Courier New"/>
                <a:cs typeface="Courier New"/>
              </a:rPr>
              <a:t>cp</a:t>
            </a:r>
            <a:r>
              <a:rPr lang="en-US" sz="1600" b="1" dirty="0" smtClean="0">
                <a:latin typeface="Courier New"/>
                <a:cs typeface="Courier New"/>
              </a:rPr>
              <a:t> “step one/file one” “../experiment two/step two”</a:t>
            </a:r>
            <a:endParaRPr lang="en-US" sz="1600" b="1" dirty="0">
              <a:latin typeface="Courier New"/>
              <a:cs typeface="Courier New"/>
            </a:endParaRPr>
          </a:p>
        </p:txBody>
      </p:sp>
      <p:sp>
        <p:nvSpPr>
          <p:cNvPr id="68" name="TextBox 67"/>
          <p:cNvSpPr txBox="1"/>
          <p:nvPr/>
        </p:nvSpPr>
        <p:spPr>
          <a:xfrm>
            <a:off x="2678253" y="2962758"/>
            <a:ext cx="6934200" cy="338554"/>
          </a:xfrm>
          <a:prstGeom prst="rect">
            <a:avLst/>
          </a:prstGeom>
          <a:noFill/>
        </p:spPr>
        <p:txBody>
          <a:bodyPr wrap="square" rtlCol="0">
            <a:spAutoFit/>
          </a:bodyPr>
          <a:lstStyle/>
          <a:p>
            <a:r>
              <a:rPr lang="en-US" sz="1600" b="1" dirty="0" err="1" smtClean="0">
                <a:latin typeface="Courier New"/>
                <a:cs typeface="Courier New"/>
              </a:rPr>
              <a:t>cp</a:t>
            </a:r>
            <a:r>
              <a:rPr lang="en-US" sz="1600" b="1" dirty="0" smtClean="0">
                <a:latin typeface="Courier New"/>
                <a:cs typeface="Courier New"/>
              </a:rPr>
              <a:t> “../experiment two/description” ../other</a:t>
            </a:r>
            <a:endParaRPr lang="en-US" sz="1600" b="1" dirty="0">
              <a:latin typeface="Courier New"/>
              <a:cs typeface="Courier New"/>
            </a:endParaRPr>
          </a:p>
        </p:txBody>
      </p:sp>
      <p:grpSp>
        <p:nvGrpSpPr>
          <p:cNvPr id="73" name="Group 72"/>
          <p:cNvGrpSpPr/>
          <p:nvPr/>
        </p:nvGrpSpPr>
        <p:grpSpPr>
          <a:xfrm>
            <a:off x="685801" y="1378666"/>
            <a:ext cx="1302688" cy="4488734"/>
            <a:chOff x="685801" y="1378666"/>
            <a:chExt cx="1302688" cy="4488734"/>
          </a:xfrm>
        </p:grpSpPr>
        <p:pic>
          <p:nvPicPr>
            <p:cNvPr id="69" name="Picture 68"/>
            <p:cNvPicPr>
              <a:picLocks noChangeAspect="1"/>
            </p:cNvPicPr>
            <p:nvPr/>
          </p:nvPicPr>
          <p:blipFill>
            <a:blip r:embed="rId4"/>
            <a:stretch>
              <a:fillRect/>
            </a:stretch>
          </p:blipFill>
          <p:spPr>
            <a:xfrm>
              <a:off x="919929" y="5575300"/>
              <a:ext cx="215900" cy="292100"/>
            </a:xfrm>
            <a:prstGeom prst="rect">
              <a:avLst/>
            </a:prstGeom>
          </p:spPr>
        </p:pic>
        <p:sp>
          <p:nvSpPr>
            <p:cNvPr id="70" name="TextBox 69"/>
            <p:cNvSpPr txBox="1"/>
            <p:nvPr/>
          </p:nvSpPr>
          <p:spPr>
            <a:xfrm>
              <a:off x="1059629" y="5590401"/>
              <a:ext cx="928860" cy="276999"/>
            </a:xfrm>
            <a:prstGeom prst="rect">
              <a:avLst/>
            </a:prstGeom>
            <a:noFill/>
          </p:spPr>
          <p:txBody>
            <a:bodyPr wrap="square" rtlCol="0">
              <a:spAutoFit/>
            </a:bodyPr>
            <a:lstStyle/>
            <a:p>
              <a:r>
                <a:rPr lang="en-US" sz="1200" smtClean="0">
                  <a:solidFill>
                    <a:srgbClr val="FF0000"/>
                  </a:solidFill>
                </a:rPr>
                <a:t>other</a:t>
              </a:r>
              <a:endParaRPr lang="en-US" sz="1200">
                <a:solidFill>
                  <a:srgbClr val="FF0000"/>
                </a:solidFill>
              </a:endParaRPr>
            </a:p>
          </p:txBody>
        </p:sp>
        <p:cxnSp>
          <p:nvCxnSpPr>
            <p:cNvPr id="71" name="Shape 70"/>
            <p:cNvCxnSpPr>
              <a:endCxn id="69" idx="1"/>
            </p:cNvCxnSpPr>
            <p:nvPr/>
          </p:nvCxnSpPr>
          <p:spPr>
            <a:xfrm rot="16200000" flipH="1">
              <a:off x="-1368477" y="3432944"/>
              <a:ext cx="4342684" cy="234128"/>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74" name="TextBox 73"/>
          <p:cNvSpPr txBox="1"/>
          <p:nvPr/>
        </p:nvSpPr>
        <p:spPr>
          <a:xfrm>
            <a:off x="2678253" y="3329836"/>
            <a:ext cx="6934200" cy="338554"/>
          </a:xfrm>
          <a:prstGeom prst="rect">
            <a:avLst/>
          </a:prstGeom>
          <a:noFill/>
        </p:spPr>
        <p:txBody>
          <a:bodyPr wrap="square" rtlCol="0">
            <a:spAutoFit/>
          </a:bodyPr>
          <a:lstStyle/>
          <a:p>
            <a:r>
              <a:rPr lang="en-US" sz="1600" b="1" dirty="0" smtClean="0">
                <a:latin typeface="Courier New"/>
                <a:cs typeface="Courier New"/>
              </a:rPr>
              <a:t>cd “../experiment two/step one”</a:t>
            </a:r>
            <a:endParaRPr lang="en-US" sz="1600" b="1" dirty="0">
              <a:latin typeface="Courier New"/>
              <a:cs typeface="Courier New"/>
            </a:endParaRPr>
          </a:p>
        </p:txBody>
      </p:sp>
      <p:sp>
        <p:nvSpPr>
          <p:cNvPr id="75" name="TextBox 74"/>
          <p:cNvSpPr txBox="1"/>
          <p:nvPr/>
        </p:nvSpPr>
        <p:spPr>
          <a:xfrm>
            <a:off x="2699792" y="3681936"/>
            <a:ext cx="6934200" cy="338554"/>
          </a:xfrm>
          <a:prstGeom prst="rect">
            <a:avLst/>
          </a:prstGeom>
          <a:noFill/>
        </p:spPr>
        <p:txBody>
          <a:bodyPr wrap="square" rtlCol="0">
            <a:spAutoFit/>
          </a:bodyPr>
          <a:lstStyle/>
          <a:p>
            <a:r>
              <a:rPr lang="en-US" sz="1600" b="1" dirty="0" smtClean="0">
                <a:latin typeface="Courier New"/>
                <a:cs typeface="Courier New"/>
              </a:rPr>
              <a:t>mv “file one” “../step two”</a:t>
            </a:r>
            <a:endParaRPr lang="en-US" sz="1600" b="1" dirty="0">
              <a:latin typeface="Courier New"/>
              <a:cs typeface="Courier New"/>
            </a:endParaRPr>
          </a:p>
        </p:txBody>
      </p:sp>
      <p:sp>
        <p:nvSpPr>
          <p:cNvPr id="72" name="TextBox 71"/>
          <p:cNvSpPr txBox="1"/>
          <p:nvPr/>
        </p:nvSpPr>
        <p:spPr>
          <a:xfrm>
            <a:off x="2673565" y="1887067"/>
            <a:ext cx="6934200" cy="338554"/>
          </a:xfrm>
          <a:prstGeom prst="rect">
            <a:avLst/>
          </a:prstGeom>
          <a:noFill/>
        </p:spPr>
        <p:txBody>
          <a:bodyPr wrap="square" rtlCol="0">
            <a:spAutoFit/>
          </a:bodyPr>
          <a:lstStyle/>
          <a:p>
            <a:r>
              <a:rPr lang="en-US" sz="1600" b="1" dirty="0" err="1">
                <a:latin typeface="Courier New"/>
                <a:cs typeface="Courier New"/>
              </a:rPr>
              <a:t>cp</a:t>
            </a:r>
            <a:r>
              <a:rPr lang="en-US" sz="1600" b="1" dirty="0">
                <a:latin typeface="Courier New"/>
                <a:cs typeface="Courier New"/>
              </a:rPr>
              <a:t> “experiment one/description” “experiment two”</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2000" fill="hold"/>
                                        <p:tgtEl>
                                          <p:spTgt spid="48"/>
                                        </p:tgtEl>
                                        <p:attrNameLst>
                                          <p:attrName>style.color</p:attrName>
                                        </p:attrNameLst>
                                      </p:cBhvr>
                                      <p:to>
                                        <a:srgbClr val="F70508"/>
                                      </p:to>
                                    </p:animClr>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3.33333E-6 4.44444E-6 L 0.05 0.03333 " pathEditMode="relative" rAng="0" ptsTypes="AA">
                                      <p:cBhvr>
                                        <p:cTn id="18" dur="2000" fill="hold"/>
                                        <p:tgtEl>
                                          <p:spTgt spid="14"/>
                                        </p:tgtEl>
                                        <p:attrNameLst>
                                          <p:attrName>ppt_x</p:attrName>
                                          <p:attrName>ppt_y</p:attrName>
                                        </p:attrNameLst>
                                      </p:cBhvr>
                                      <p:rCtr x="2500" y="17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2000" fill="hold"/>
                                        <p:tgtEl>
                                          <p:spTgt spid="63"/>
                                        </p:tgtEl>
                                        <p:attrNameLst>
                                          <p:attrName>style.color</p:attrName>
                                        </p:attrNameLst>
                                      </p:cBhvr>
                                      <p:to>
                                        <a:srgbClr val="F70508"/>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2000"/>
                                        <p:tgtEl>
                                          <p:spTgt spid="7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05 0.03334 L 0.07118 0.41112 " pathEditMode="relative" ptsTypes="AA">
                                      <p:cBhvr>
                                        <p:cTn id="43" dur="2000" fill="hold"/>
                                        <p:tgtEl>
                                          <p:spTgt spid="14"/>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2000"/>
                                        <p:tgtEl>
                                          <p:spTgt spid="76"/>
                                        </p:tgtEl>
                                      </p:cBhvr>
                                    </p:animEffect>
                                    <p:set>
                                      <p:cBhvr>
                                        <p:cTn id="52" dur="1" fill="hold">
                                          <p:stCondLst>
                                            <p:cond delay="1999"/>
                                          </p:stCondLst>
                                        </p:cTn>
                                        <p:tgtEl>
                                          <p:spTgt spid="76"/>
                                        </p:tgtEl>
                                        <p:attrNameLst>
                                          <p:attrName>style.visibility</p:attrName>
                                        </p:attrNameLst>
                                      </p:cBhvr>
                                      <p:to>
                                        <p:strVal val="hidden"/>
                                      </p:to>
                                    </p:set>
                                  </p:childTnLst>
                                </p:cTn>
                              </p:par>
                              <p:par>
                                <p:cTn id="53" presetID="3" presetClass="emph" presetSubtype="2" fill="hold" grpId="1" nodeType="withEffect">
                                  <p:stCondLst>
                                    <p:cond delay="0"/>
                                  </p:stCondLst>
                                  <p:childTnLst>
                                    <p:animClr clrSpc="rgb" dir="cw">
                                      <p:cBhvr override="childStyle">
                                        <p:cTn id="54" dur="2000" fill="hold"/>
                                        <p:tgtEl>
                                          <p:spTgt spid="63"/>
                                        </p:tgtEl>
                                        <p:attrNameLst>
                                          <p:attrName>style.color</p:attrName>
                                        </p:attrNameLst>
                                      </p:cBhvr>
                                      <p:to>
                                        <a:schemeClr val="accent1"/>
                                      </p:to>
                                    </p:animClr>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48" grpId="0"/>
      <p:bldP spid="63" grpId="0"/>
      <p:bldP spid="63" grpId="1"/>
      <p:bldP spid="65" grpId="0"/>
      <p:bldP spid="66" grpId="0"/>
      <p:bldP spid="67" grpId="0"/>
      <p:bldP spid="68" grpId="0"/>
      <p:bldP spid="74" grpId="0"/>
      <p:bldP spid="75" grpId="0"/>
      <p:bldP spid="7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2(d)</a:t>
            </a:r>
            <a:br>
              <a:rPr lang="en-US" dirty="0" smtClean="0"/>
            </a:br>
            <a:r>
              <a:rPr lang="en-US" sz="3200" dirty="0" smtClean="0">
                <a:solidFill>
                  <a:schemeClr val="tx1"/>
                </a:solidFill>
              </a:rPr>
              <a:t>Moving and Copying Files</a:t>
            </a:r>
            <a:endParaRPr lang="en-US" dirty="0"/>
          </a:p>
        </p:txBody>
      </p:sp>
      <p:graphicFrame>
        <p:nvGraphicFramePr>
          <p:cNvPr id="5" name="Table 4"/>
          <p:cNvGraphicFramePr>
            <a:graphicFrameLocks noGrp="1"/>
          </p:cNvGraphicFramePr>
          <p:nvPr/>
        </p:nvGraphicFramePr>
        <p:xfrm>
          <a:off x="152400" y="1783080"/>
          <a:ext cx="8915400" cy="2026920"/>
        </p:xfrm>
        <a:graphic>
          <a:graphicData uri="http://schemas.openxmlformats.org/drawingml/2006/table">
            <a:tbl>
              <a:tblPr firstRow="1" bandRow="1">
                <a:tableStyleId>{5C22544A-7EE6-4342-B048-85BDC9FD1C3A}</a:tableStyleId>
              </a:tblPr>
              <a:tblGrid>
                <a:gridCol w="2891481"/>
                <a:gridCol w="6023919"/>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b="1" i="0" smtClean="0">
                          <a:latin typeface="Courier New"/>
                          <a:cs typeface="Courier New"/>
                        </a:rPr>
                        <a:t>cp </a:t>
                      </a:r>
                      <a:r>
                        <a:rPr lang="en-US" b="0" i="1" smtClean="0">
                          <a:latin typeface="Courier New"/>
                          <a:cs typeface="Courier New"/>
                        </a:rPr>
                        <a:t>&lt;from&gt; &lt;to&gt;</a:t>
                      </a:r>
                      <a:endParaRPr lang="en-US" b="0" i="1">
                        <a:latin typeface="Courier New"/>
                        <a:cs typeface="Courier New"/>
                      </a:endParaRPr>
                    </a:p>
                  </a:txBody>
                  <a:tcPr/>
                </a:tc>
                <a:tc>
                  <a:txBody>
                    <a:bodyPr/>
                    <a:lstStyle/>
                    <a:p>
                      <a:r>
                        <a:rPr lang="en-US" i="0" smtClean="0">
                          <a:latin typeface="Tahoma"/>
                          <a:cs typeface="Tahoma"/>
                        </a:rPr>
                        <a:t>Copy a</a:t>
                      </a:r>
                      <a:r>
                        <a:rPr lang="en-US" i="0" baseline="0" smtClean="0">
                          <a:latin typeface="Tahoma"/>
                          <a:cs typeface="Tahoma"/>
                        </a:rPr>
                        <a:t> file from </a:t>
                      </a:r>
                      <a:r>
                        <a:rPr lang="en-US" i="0" smtClean="0">
                          <a:latin typeface="Tahoma"/>
                          <a:cs typeface="Tahoma"/>
                        </a:rPr>
                        <a:t> </a:t>
                      </a:r>
                      <a:r>
                        <a:rPr lang="en-US" b="0" i="1" smtClean="0">
                          <a:latin typeface="Courier New"/>
                          <a:cs typeface="Courier New"/>
                        </a:rPr>
                        <a:t>&lt;from&gt; </a:t>
                      </a:r>
                      <a:r>
                        <a:rPr lang="en-US" b="0" i="0" smtClean="0">
                          <a:latin typeface="Tahoma"/>
                          <a:cs typeface="Tahoma"/>
                        </a:rPr>
                        <a:t>to</a:t>
                      </a:r>
                      <a:r>
                        <a:rPr lang="en-US" b="0" i="1" smtClean="0">
                          <a:latin typeface="Courier New"/>
                          <a:cs typeface="Courier New"/>
                        </a:rPr>
                        <a:t> &lt;to&gt;</a:t>
                      </a:r>
                      <a:endParaRPr lang="en-US" b="0" i="1">
                        <a:latin typeface="Courier New"/>
                        <a:cs typeface="Courier New"/>
                      </a:endParaRPr>
                    </a:p>
                  </a:txBody>
                  <a:tcPr/>
                </a:tc>
              </a:tr>
              <a:tr h="370840">
                <a:tc>
                  <a:txBody>
                    <a:bodyPr/>
                    <a:lstStyle/>
                    <a:p>
                      <a:r>
                        <a:rPr lang="en-US" b="1" i="0" err="1" smtClean="0">
                          <a:latin typeface="Courier New"/>
                          <a:cs typeface="Courier New"/>
                        </a:rPr>
                        <a:t>mv</a:t>
                      </a:r>
                      <a:r>
                        <a:rPr lang="en-US" b="1" i="0" baseline="0" smtClean="0">
                          <a:latin typeface="Courier New"/>
                          <a:cs typeface="Courier New"/>
                        </a:rPr>
                        <a:t> </a:t>
                      </a:r>
                      <a:r>
                        <a:rPr lang="en-US" b="0" i="1" baseline="0" smtClean="0">
                          <a:latin typeface="Courier New"/>
                          <a:cs typeface="Courier New"/>
                        </a:rPr>
                        <a:t>&lt;from&gt; &lt;to&gt;</a:t>
                      </a:r>
                      <a:endParaRPr lang="en-US" b="0" i="1">
                        <a:latin typeface="Courier New"/>
                        <a:cs typeface="Courier New"/>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smtClean="0">
                          <a:latin typeface="Tahoma"/>
                          <a:cs typeface="Tahoma"/>
                        </a:rPr>
                        <a:t>Copy a</a:t>
                      </a:r>
                      <a:r>
                        <a:rPr lang="en-US" i="0" baseline="0" smtClean="0">
                          <a:latin typeface="Tahoma"/>
                          <a:cs typeface="Tahoma"/>
                        </a:rPr>
                        <a:t> file from </a:t>
                      </a:r>
                      <a:r>
                        <a:rPr lang="en-US" i="0" smtClean="0">
                          <a:latin typeface="Tahoma"/>
                          <a:cs typeface="Tahoma"/>
                        </a:rPr>
                        <a:t> </a:t>
                      </a:r>
                      <a:r>
                        <a:rPr lang="en-US" b="0" i="1" smtClean="0">
                          <a:latin typeface="Courier New"/>
                          <a:cs typeface="Courier New"/>
                        </a:rPr>
                        <a:t>&lt;from&gt; </a:t>
                      </a:r>
                      <a:r>
                        <a:rPr lang="en-US" b="0" i="0" smtClean="0">
                          <a:latin typeface="Tahoma"/>
                          <a:cs typeface="Tahoma"/>
                        </a:rPr>
                        <a:t>to</a:t>
                      </a:r>
                      <a:r>
                        <a:rPr lang="en-US" b="0" i="1" smtClean="0">
                          <a:latin typeface="Courier New"/>
                          <a:cs typeface="Courier New"/>
                        </a:rPr>
                        <a:t> &lt;to&gt;</a:t>
                      </a:r>
                      <a:r>
                        <a:rPr lang="en-US" b="0" i="0" baseline="0" smtClean="0">
                          <a:latin typeface="Tahoma"/>
                          <a:cs typeface="Tahoma"/>
                        </a:rPr>
                        <a:t> then remove </a:t>
                      </a:r>
                      <a:r>
                        <a:rPr lang="en-US" b="0" i="1" baseline="0" smtClean="0">
                          <a:latin typeface="Courier New"/>
                          <a:cs typeface="Courier New"/>
                        </a:rPr>
                        <a:t>&lt;from&gt;</a:t>
                      </a:r>
                      <a:endParaRPr lang="en-US" b="0" i="1" smtClean="0">
                        <a:latin typeface="Courier New"/>
                        <a:cs typeface="Courier New"/>
                      </a:endParaRPr>
                    </a:p>
                  </a:txBody>
                  <a:tcPr/>
                </a:tc>
              </a:tr>
              <a:tr h="370840">
                <a:tc>
                  <a:txBody>
                    <a:bodyPr/>
                    <a:lstStyle/>
                    <a:p>
                      <a:r>
                        <a:rPr lang="en-US" sz="1800" b="1" smtClean="0">
                          <a:latin typeface="Courier New"/>
                          <a:cs typeface="Courier New"/>
                        </a:rPr>
                        <a:t>man</a:t>
                      </a:r>
                      <a:r>
                        <a:rPr lang="en-US" sz="1800" b="1" i="0" smtClean="0">
                          <a:latin typeface="Courier New"/>
                          <a:cs typeface="Courier New"/>
                        </a:rPr>
                        <a:t> cp</a:t>
                      </a:r>
                    </a:p>
                    <a:p>
                      <a:r>
                        <a:rPr lang="en-US" sz="1800" b="1" i="0" smtClean="0">
                          <a:latin typeface="Courier New"/>
                          <a:cs typeface="Courier New"/>
                        </a:rPr>
                        <a:t>man </a:t>
                      </a:r>
                      <a:r>
                        <a:rPr lang="en-US" sz="1800" b="1" i="0" err="1" smtClean="0">
                          <a:latin typeface="Courier New"/>
                          <a:cs typeface="Courier New"/>
                        </a:rPr>
                        <a:t>mv</a:t>
                      </a:r>
                      <a:endParaRPr lang="en-US" b="1" i="0">
                        <a:latin typeface="Courier New"/>
                        <a:cs typeface="Courier New"/>
                      </a:endParaRPr>
                    </a:p>
                  </a:txBody>
                  <a:tcPr/>
                </a:tc>
                <a:tc>
                  <a:txBody>
                    <a:bodyPr/>
                    <a:lstStyle/>
                    <a:p>
                      <a:r>
                        <a:rPr lang="en-US" sz="1800" smtClean="0">
                          <a:latin typeface="Tahoma"/>
                          <a:cs typeface="Tahoma"/>
                        </a:rPr>
                        <a:t>Print the online</a:t>
                      </a:r>
                      <a:r>
                        <a:rPr lang="en-US" sz="1800" baseline="0" smtClean="0">
                          <a:latin typeface="Tahoma"/>
                          <a:cs typeface="Tahoma"/>
                        </a:rPr>
                        <a:t> manual entry for </a:t>
                      </a:r>
                      <a:r>
                        <a:rPr lang="en-US" sz="1800" b="0" i="1" baseline="0" smtClean="0">
                          <a:latin typeface="Courier New"/>
                          <a:cs typeface="Courier New"/>
                        </a:rPr>
                        <a:t>&lt;command name&gt;</a:t>
                      </a:r>
                      <a:r>
                        <a:rPr lang="en-US" sz="1800" b="0" i="0" baseline="0" smtClean="0">
                          <a:latin typeface="Courier New"/>
                          <a:cs typeface="Courier New"/>
                        </a:rPr>
                        <a:t>. </a:t>
                      </a:r>
                      <a:r>
                        <a:rPr lang="en-US" sz="1800" b="0" i="0" baseline="0" smtClean="0">
                          <a:latin typeface="Tahoma"/>
                          <a:cs typeface="Tahoma"/>
                        </a:rPr>
                        <a:t>What happens when you provide more than two arguments to </a:t>
                      </a:r>
                      <a:r>
                        <a:rPr lang="en-US" sz="1800" b="1" i="0" baseline="0" smtClean="0">
                          <a:latin typeface="Courier New"/>
                          <a:cs typeface="Courier New"/>
                        </a:rPr>
                        <a:t>cp </a:t>
                      </a:r>
                      <a:r>
                        <a:rPr lang="en-US" sz="1800" b="0" i="0" baseline="0" smtClean="0">
                          <a:latin typeface="Tahoma"/>
                          <a:cs typeface="Tahoma"/>
                        </a:rPr>
                        <a:t>and </a:t>
                      </a:r>
                      <a:r>
                        <a:rPr lang="en-US" sz="1800" b="1" i="0" baseline="0" err="1" smtClean="0">
                          <a:latin typeface="Courier New"/>
                          <a:cs typeface="Courier New"/>
                        </a:rPr>
                        <a:t>mv</a:t>
                      </a:r>
                      <a:r>
                        <a:rPr lang="en-US" sz="1800" b="0" i="0" baseline="0" smtClean="0">
                          <a:latin typeface="Tahoma"/>
                          <a:cs typeface="Tahoma"/>
                        </a:rPr>
                        <a:t>?</a:t>
                      </a:r>
                      <a:endParaRPr lang="en-US" b="0" i="1">
                        <a:latin typeface="Courier New"/>
                        <a:cs typeface="Courier New"/>
                      </a:endParaRPr>
                    </a:p>
                  </a:txBody>
                  <a:tcPr/>
                </a:tc>
              </a:tr>
            </a:tbl>
          </a:graphicData>
        </a:graphic>
      </p:graphicFrame>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54</a:t>
            </a:fld>
            <a:endParaRPr lang="en-AU"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3: It’s what’s inside that counts</a:t>
            </a:r>
            <a:endParaRPr lang="en-US" dirty="0"/>
          </a:p>
        </p:txBody>
      </p:sp>
      <p:sp>
        <p:nvSpPr>
          <p:cNvPr id="3" name="TextBox 2"/>
          <p:cNvSpPr txBox="1"/>
          <p:nvPr/>
        </p:nvSpPr>
        <p:spPr>
          <a:xfrm>
            <a:off x="304800" y="4572000"/>
            <a:ext cx="7924800" cy="923330"/>
          </a:xfrm>
          <a:prstGeom prst="rect">
            <a:avLst/>
          </a:prstGeom>
          <a:noFill/>
        </p:spPr>
        <p:txBody>
          <a:bodyPr wrap="square" rtlCol="0">
            <a:spAutoFit/>
          </a:bodyPr>
          <a:lstStyle/>
          <a:p>
            <a:r>
              <a:rPr lang="en-US" smtClean="0"/>
              <a:t>Goals: </a:t>
            </a:r>
          </a:p>
          <a:p>
            <a:pPr lvl="1">
              <a:buFont typeface="Arial"/>
              <a:buChar char="•"/>
            </a:pPr>
            <a:r>
              <a:rPr lang="en-US" smtClean="0"/>
              <a:t> Can look inside files (even really big ones)</a:t>
            </a:r>
          </a:p>
          <a:p>
            <a:pPr lvl="1">
              <a:buFont typeface="Arial"/>
              <a:buChar char="•"/>
            </a:pPr>
            <a:r>
              <a:rPr lang="en-US" smtClean="0"/>
              <a:t> Can obtain rudimentary information about files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55</a:t>
            </a:fld>
            <a:endParaRPr lang="en-AU"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What’s in a file?</a:t>
            </a:r>
            <a:endParaRPr lang="en-US"/>
          </a:p>
        </p:txBody>
      </p:sp>
      <p:sp>
        <p:nvSpPr>
          <p:cNvPr id="5" name="Rectangle 4"/>
          <p:cNvSpPr/>
          <p:nvPr/>
        </p:nvSpPr>
        <p:spPr>
          <a:xfrm>
            <a:off x="457200" y="1219200"/>
            <a:ext cx="5638800" cy="1200329"/>
          </a:xfrm>
          <a:prstGeom prst="rect">
            <a:avLst/>
          </a:prstGeom>
        </p:spPr>
        <p:txBody>
          <a:bodyPr wrap="square">
            <a:spAutoFit/>
          </a:bodyPr>
          <a:lstStyle/>
          <a:p>
            <a:r>
              <a:rPr lang="en-US" smtClean="0"/>
              <a:t>my dame has a lame tame crane</a:t>
            </a:r>
          </a:p>
          <a:p>
            <a:r>
              <a:rPr lang="en-US" smtClean="0"/>
              <a:t>my dame has a crane that is lame</a:t>
            </a:r>
          </a:p>
          <a:p>
            <a:r>
              <a:rPr lang="en-US" smtClean="0"/>
              <a:t>pray, gentle </a:t>
            </a:r>
            <a:r>
              <a:rPr lang="en-US" err="1" smtClean="0"/>
              <a:t>jane</a:t>
            </a:r>
            <a:r>
              <a:rPr lang="en-US" smtClean="0"/>
              <a:t>, that my dame's lame tame crane</a:t>
            </a:r>
          </a:p>
          <a:p>
            <a:r>
              <a:rPr lang="en-US" smtClean="0"/>
              <a:t>feed and come home again</a:t>
            </a:r>
            <a:endParaRPr lang="en-US"/>
          </a:p>
        </p:txBody>
      </p:sp>
      <p:sp>
        <p:nvSpPr>
          <p:cNvPr id="6" name="Rectangle 5"/>
          <p:cNvSpPr/>
          <p:nvPr/>
        </p:nvSpPr>
        <p:spPr>
          <a:xfrm>
            <a:off x="0" y="2971800"/>
            <a:ext cx="9525000" cy="3399472"/>
          </a:xfrm>
          <a:prstGeom prst="rect">
            <a:avLst/>
          </a:prstGeom>
        </p:spPr>
        <p:txBody>
          <a:bodyPr wrap="square">
            <a:noAutofit/>
          </a:bodyPr>
          <a:lstStyle/>
          <a:p>
            <a:r>
              <a:rPr lang="en-US" smtClean="0">
                <a:latin typeface="Courier New"/>
              </a:rPr>
              <a:t>0000000: 011011010111100100100000011001000110000101101101  my dam</a:t>
            </a:r>
          </a:p>
          <a:p>
            <a:r>
              <a:rPr lang="en-US" smtClean="0">
                <a:latin typeface="Courier New"/>
              </a:rPr>
              <a:t>0000006: 011001010010000001101000011000010111001100100000  </a:t>
            </a:r>
            <a:r>
              <a:rPr lang="en-US" err="1" smtClean="0">
                <a:latin typeface="Courier New"/>
              </a:rPr>
              <a:t>e</a:t>
            </a:r>
            <a:r>
              <a:rPr lang="en-US" smtClean="0">
                <a:latin typeface="Courier New"/>
              </a:rPr>
              <a:t> has </a:t>
            </a:r>
          </a:p>
          <a:p>
            <a:r>
              <a:rPr lang="en-US" smtClean="0">
                <a:latin typeface="Courier New"/>
              </a:rPr>
              <a:t>000000c: 011000010010000001101100011000010110110101100101  a lame</a:t>
            </a:r>
          </a:p>
          <a:p>
            <a:r>
              <a:rPr lang="en-US" smtClean="0">
                <a:latin typeface="Courier New"/>
              </a:rPr>
              <a:t>0000012: 001000000111010001100001011011010110010100100000   tame </a:t>
            </a:r>
          </a:p>
          <a:p>
            <a:r>
              <a:rPr lang="en-US" smtClean="0">
                <a:latin typeface="Courier New"/>
              </a:rPr>
              <a:t>0000018: 011000110111001001100001011011100110010100001010  crane.</a:t>
            </a:r>
          </a:p>
          <a:p>
            <a:r>
              <a:rPr lang="en-US" smtClean="0">
                <a:latin typeface="Courier New"/>
              </a:rPr>
              <a:t>000001e: 011011010111100100100000011001000110000101101101  my dam</a:t>
            </a:r>
          </a:p>
          <a:p>
            <a:r>
              <a:rPr lang="en-US" smtClean="0">
                <a:latin typeface="Courier New"/>
              </a:rPr>
              <a:t>0000024: 011001010010000001101000011000010111001100100000  </a:t>
            </a:r>
            <a:r>
              <a:rPr lang="en-US" err="1" smtClean="0">
                <a:latin typeface="Courier New"/>
              </a:rPr>
              <a:t>e</a:t>
            </a:r>
            <a:r>
              <a:rPr lang="en-US" smtClean="0">
                <a:latin typeface="Courier New"/>
              </a:rPr>
              <a:t> has </a:t>
            </a:r>
          </a:p>
          <a:p>
            <a:r>
              <a:rPr lang="en-US" smtClean="0">
                <a:latin typeface="Courier New"/>
              </a:rPr>
              <a:t>000002a: 011000010010000001100011011100100110000101101110  a </a:t>
            </a:r>
            <a:r>
              <a:rPr lang="en-US" err="1" smtClean="0">
                <a:latin typeface="Courier New"/>
              </a:rPr>
              <a:t>cran</a:t>
            </a:r>
            <a:endParaRPr lang="en-US" smtClean="0">
              <a:latin typeface="Courier New"/>
            </a:endParaRPr>
          </a:p>
          <a:p>
            <a:r>
              <a:rPr lang="en-US" smtClean="0">
                <a:latin typeface="Courier New"/>
              </a:rPr>
              <a:t>0000030: 011001010010000001110100011010000110000101110100  </a:t>
            </a:r>
            <a:r>
              <a:rPr lang="en-US" err="1" smtClean="0">
                <a:latin typeface="Courier New"/>
              </a:rPr>
              <a:t>e</a:t>
            </a:r>
            <a:r>
              <a:rPr lang="en-US" smtClean="0">
                <a:latin typeface="Courier New"/>
              </a:rPr>
              <a:t> that</a:t>
            </a:r>
          </a:p>
          <a:p>
            <a:r>
              <a:rPr lang="en-US" smtClean="0">
                <a:latin typeface="Courier New"/>
              </a:rPr>
              <a:t>0000036: 001000000110100101110011001000000110110001100001   is la</a:t>
            </a:r>
          </a:p>
          <a:p>
            <a:r>
              <a:rPr lang="en-US" smtClean="0">
                <a:latin typeface="Courier New"/>
              </a:rPr>
              <a:t>000003c: 011011010110010100001010011100000111001001100001  </a:t>
            </a:r>
            <a:r>
              <a:rPr lang="en-US" err="1" smtClean="0">
                <a:latin typeface="Courier New"/>
              </a:rPr>
              <a:t>me.pra</a:t>
            </a:r>
            <a:endParaRPr lang="en-US" smtClean="0">
              <a:latin typeface="Courier New"/>
            </a:endParaRPr>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56</a:t>
            </a:fld>
            <a:endParaRPr lang="en-AU"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124200"/>
            <a:ext cx="10668000" cy="3139321"/>
          </a:xfrm>
          <a:prstGeom prst="rect">
            <a:avLst/>
          </a:prstGeom>
        </p:spPr>
        <p:txBody>
          <a:bodyPr wrap="square">
            <a:spAutoFit/>
          </a:bodyPr>
          <a:lstStyle/>
          <a:p>
            <a:r>
              <a:rPr lang="en-US" smtClean="0">
                <a:latin typeface="Courier New"/>
              </a:rPr>
              <a:t>0000000: 010100000100101100000011000001000001010000000000  PK....</a:t>
            </a:r>
          </a:p>
          <a:p>
            <a:r>
              <a:rPr lang="en-US" smtClean="0">
                <a:latin typeface="Courier New"/>
              </a:rPr>
              <a:t>0000006: 000001100000000000001000000000000000000000000000  ......</a:t>
            </a:r>
          </a:p>
          <a:p>
            <a:r>
              <a:rPr lang="en-US" smtClean="0">
                <a:latin typeface="Courier New"/>
              </a:rPr>
              <a:t>000000c: 001000010000000011010111110011110010000111101110  !...!.</a:t>
            </a:r>
          </a:p>
          <a:p>
            <a:r>
              <a:rPr lang="en-US" smtClean="0">
                <a:latin typeface="Courier New"/>
              </a:rPr>
              <a:t>0000012: 001000100000001100000000000000000000010100011110  ".....</a:t>
            </a:r>
          </a:p>
          <a:p>
            <a:r>
              <a:rPr lang="en-US" smtClean="0">
                <a:latin typeface="Courier New"/>
              </a:rPr>
              <a:t>0000018: 000000000000000000010011000000000000100000000010  ......</a:t>
            </a:r>
          </a:p>
          <a:p>
            <a:r>
              <a:rPr lang="en-US" smtClean="0">
                <a:latin typeface="Courier New"/>
              </a:rPr>
              <a:t>000001e: 010110110100001101101111011011100111010001100101  [Conte</a:t>
            </a:r>
          </a:p>
          <a:p>
            <a:r>
              <a:rPr lang="en-US" smtClean="0">
                <a:latin typeface="Courier New"/>
              </a:rPr>
              <a:t>0000024: 011011100111010001011111010101000111100101110000  </a:t>
            </a:r>
            <a:r>
              <a:rPr lang="en-US" err="1" smtClean="0">
                <a:latin typeface="Courier New"/>
              </a:rPr>
              <a:t>nt_Typ</a:t>
            </a:r>
            <a:endParaRPr lang="en-US" smtClean="0">
              <a:latin typeface="Courier New"/>
            </a:endParaRPr>
          </a:p>
          <a:p>
            <a:r>
              <a:rPr lang="en-US" smtClean="0">
                <a:latin typeface="Courier New"/>
              </a:rPr>
              <a:t>000002a: 011001010111001101011101001011100111100001101101  </a:t>
            </a:r>
            <a:r>
              <a:rPr lang="en-US" err="1" smtClean="0">
                <a:latin typeface="Courier New"/>
              </a:rPr>
              <a:t>es].xm</a:t>
            </a:r>
            <a:endParaRPr lang="en-US" smtClean="0">
              <a:latin typeface="Courier New"/>
            </a:endParaRPr>
          </a:p>
          <a:p>
            <a:r>
              <a:rPr lang="en-US" smtClean="0">
                <a:latin typeface="Courier New"/>
              </a:rPr>
              <a:t>0000030: 011011000010000010100010000001000000001000101000  </a:t>
            </a:r>
            <a:r>
              <a:rPr lang="en-US" err="1" smtClean="0">
                <a:latin typeface="Courier New"/>
              </a:rPr>
              <a:t>l</a:t>
            </a:r>
            <a:r>
              <a:rPr lang="en-US" smtClean="0">
                <a:latin typeface="Courier New"/>
              </a:rPr>
              <a:t> ...(</a:t>
            </a:r>
          </a:p>
          <a:p>
            <a:r>
              <a:rPr lang="en-US" smtClean="0">
                <a:latin typeface="Courier New"/>
              </a:rPr>
              <a:t>0000036: 101000000000000000000010000000000000000000000000  ......</a:t>
            </a:r>
          </a:p>
          <a:p>
            <a:r>
              <a:rPr lang="en-US" smtClean="0">
                <a:latin typeface="Courier New"/>
              </a:rPr>
              <a:t>000003c: 000000000000000000000000000000000000000000000000  ......</a:t>
            </a:r>
            <a:endParaRPr lang="en-US">
              <a:latin typeface="Courier New"/>
            </a:endParaRPr>
          </a:p>
        </p:txBody>
      </p:sp>
      <p:sp>
        <p:nvSpPr>
          <p:cNvPr id="5" name="Title 1"/>
          <p:cNvSpPr>
            <a:spLocks noGrp="1"/>
          </p:cNvSpPr>
          <p:nvPr>
            <p:ph type="title"/>
          </p:nvPr>
        </p:nvSpPr>
        <p:spPr>
          <a:xfrm>
            <a:off x="457200" y="274638"/>
            <a:ext cx="8229600" cy="1143000"/>
          </a:xfrm>
        </p:spPr>
        <p:txBody>
          <a:bodyPr/>
          <a:lstStyle/>
          <a:p>
            <a:r>
              <a:rPr lang="en-US" smtClean="0"/>
              <a:t>What’s in a file?</a:t>
            </a:r>
            <a:endParaRPr lang="en-US"/>
          </a:p>
        </p:txBody>
      </p:sp>
      <p:sp>
        <p:nvSpPr>
          <p:cNvPr id="6" name="Rectangle 5"/>
          <p:cNvSpPr/>
          <p:nvPr/>
        </p:nvSpPr>
        <p:spPr>
          <a:xfrm>
            <a:off x="457200" y="1219200"/>
            <a:ext cx="5638800" cy="369332"/>
          </a:xfrm>
          <a:prstGeom prst="rect">
            <a:avLst/>
          </a:prstGeom>
        </p:spPr>
        <p:txBody>
          <a:bodyPr wrap="square">
            <a:spAutoFit/>
          </a:bodyPr>
          <a:lstStyle/>
          <a:p>
            <a:r>
              <a:rPr lang="en-US" smtClean="0"/>
              <a:t>This power-point presentation.</a:t>
            </a:r>
            <a:endParaRPr lang="en-US"/>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57</a:t>
            </a:fld>
            <a:endParaRPr lang="en-AU"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smtClean="0"/>
              <a:t>What is a ‘text file’?</a:t>
            </a:r>
            <a:endParaRPr lang="en-US"/>
          </a:p>
        </p:txBody>
      </p:sp>
      <p:sp>
        <p:nvSpPr>
          <p:cNvPr id="7" name="Rectangle 6"/>
          <p:cNvSpPr/>
          <p:nvPr/>
        </p:nvSpPr>
        <p:spPr>
          <a:xfrm>
            <a:off x="0" y="2971800"/>
            <a:ext cx="9525000" cy="3399472"/>
          </a:xfrm>
          <a:prstGeom prst="rect">
            <a:avLst/>
          </a:prstGeom>
        </p:spPr>
        <p:txBody>
          <a:bodyPr wrap="square">
            <a:noAutofit/>
          </a:bodyPr>
          <a:lstStyle/>
          <a:p>
            <a:r>
              <a:rPr lang="en-US" smtClean="0">
                <a:latin typeface="Courier New"/>
              </a:rPr>
              <a:t>0000000: </a:t>
            </a:r>
            <a:r>
              <a:rPr lang="en-US" b="1" smtClean="0">
                <a:latin typeface="Courier New"/>
              </a:rPr>
              <a:t>01101101</a:t>
            </a:r>
            <a:r>
              <a:rPr lang="en-US" smtClean="0">
                <a:latin typeface="Courier New"/>
              </a:rPr>
              <a:t>0111100100100000011001000110000101101101  </a:t>
            </a:r>
            <a:r>
              <a:rPr lang="en-US" b="1" smtClean="0">
                <a:latin typeface="Courier New"/>
              </a:rPr>
              <a:t>m</a:t>
            </a:r>
            <a:r>
              <a:rPr lang="en-US" smtClean="0">
                <a:latin typeface="Courier New"/>
              </a:rPr>
              <a:t>y dam</a:t>
            </a:r>
          </a:p>
          <a:p>
            <a:r>
              <a:rPr lang="en-US" smtClean="0">
                <a:latin typeface="Courier New"/>
              </a:rPr>
              <a:t>0000006: 0110010100100000</a:t>
            </a:r>
            <a:r>
              <a:rPr lang="en-US" b="1" smtClean="0">
                <a:solidFill>
                  <a:srgbClr val="FF0000"/>
                </a:solidFill>
                <a:latin typeface="Courier New"/>
              </a:rPr>
              <a:t>01101000</a:t>
            </a:r>
            <a:r>
              <a:rPr lang="en-US" smtClean="0">
                <a:latin typeface="Courier New"/>
              </a:rPr>
              <a:t>011000010111001100100000  </a:t>
            </a:r>
            <a:r>
              <a:rPr lang="en-US" err="1" smtClean="0">
                <a:latin typeface="Courier New"/>
              </a:rPr>
              <a:t>e</a:t>
            </a:r>
            <a:r>
              <a:rPr lang="en-US" smtClean="0">
                <a:latin typeface="Courier New"/>
              </a:rPr>
              <a:t> </a:t>
            </a:r>
            <a:r>
              <a:rPr lang="en-US" b="1" smtClean="0">
                <a:solidFill>
                  <a:srgbClr val="FF0000"/>
                </a:solidFill>
                <a:latin typeface="Courier New"/>
              </a:rPr>
              <a:t>h</a:t>
            </a:r>
            <a:r>
              <a:rPr lang="en-US" smtClean="0">
                <a:latin typeface="Courier New"/>
              </a:rPr>
              <a:t>as </a:t>
            </a:r>
          </a:p>
          <a:p>
            <a:r>
              <a:rPr lang="en-US" smtClean="0">
                <a:latin typeface="Courier New"/>
              </a:rPr>
              <a:t>000000c: 011000010010000001101100011000010110110101100101  a lame</a:t>
            </a:r>
          </a:p>
          <a:p>
            <a:r>
              <a:rPr lang="en-US" smtClean="0">
                <a:latin typeface="Courier New"/>
              </a:rPr>
              <a:t>0000012: 001000000111010001100001011011010110010100100000   tame </a:t>
            </a:r>
          </a:p>
          <a:p>
            <a:r>
              <a:rPr lang="en-US" smtClean="0">
                <a:latin typeface="Courier New"/>
              </a:rPr>
              <a:t>0000018: 0110001101110010011000010110111001100101</a:t>
            </a:r>
            <a:r>
              <a:rPr lang="en-US" b="1" smtClean="0">
                <a:solidFill>
                  <a:srgbClr val="0000FF"/>
                </a:solidFill>
                <a:latin typeface="Courier New"/>
              </a:rPr>
              <a:t>00001010</a:t>
            </a:r>
            <a:r>
              <a:rPr lang="en-US" smtClean="0">
                <a:latin typeface="Courier New"/>
              </a:rPr>
              <a:t>  crane</a:t>
            </a:r>
            <a:r>
              <a:rPr lang="en-US" b="1" smtClean="0">
                <a:solidFill>
                  <a:srgbClr val="0000FF"/>
                </a:solidFill>
                <a:latin typeface="Courier New"/>
              </a:rPr>
              <a:t>.</a:t>
            </a:r>
          </a:p>
          <a:p>
            <a:r>
              <a:rPr lang="en-US" smtClean="0">
                <a:latin typeface="Courier New"/>
              </a:rPr>
              <a:t>000001e: 011011010111100100100000011001000110000101101101  my dam</a:t>
            </a:r>
          </a:p>
          <a:p>
            <a:r>
              <a:rPr lang="en-US" smtClean="0">
                <a:latin typeface="Courier New"/>
              </a:rPr>
              <a:t>0000024: 011001010010000001101000011000010111001100100000  </a:t>
            </a:r>
            <a:r>
              <a:rPr lang="en-US" err="1" smtClean="0">
                <a:latin typeface="Courier New"/>
              </a:rPr>
              <a:t>e</a:t>
            </a:r>
            <a:r>
              <a:rPr lang="en-US" smtClean="0">
                <a:latin typeface="Courier New"/>
              </a:rPr>
              <a:t> has </a:t>
            </a:r>
          </a:p>
          <a:p>
            <a:r>
              <a:rPr lang="en-US" smtClean="0">
                <a:latin typeface="Courier New"/>
              </a:rPr>
              <a:t>000002a: 011000010010000001100011011100100110000101101110  a </a:t>
            </a:r>
            <a:r>
              <a:rPr lang="en-US" err="1" smtClean="0">
                <a:latin typeface="Courier New"/>
              </a:rPr>
              <a:t>cran</a:t>
            </a:r>
            <a:endParaRPr lang="en-US" smtClean="0">
              <a:latin typeface="Courier New"/>
            </a:endParaRPr>
          </a:p>
          <a:p>
            <a:r>
              <a:rPr lang="en-US" smtClean="0">
                <a:latin typeface="Courier New"/>
              </a:rPr>
              <a:t>0000030: 011001010010000001110100011010000110000101110100  </a:t>
            </a:r>
            <a:r>
              <a:rPr lang="en-US" err="1" smtClean="0">
                <a:latin typeface="Courier New"/>
              </a:rPr>
              <a:t>e</a:t>
            </a:r>
            <a:r>
              <a:rPr lang="en-US" smtClean="0">
                <a:latin typeface="Courier New"/>
              </a:rPr>
              <a:t> that</a:t>
            </a:r>
          </a:p>
          <a:p>
            <a:r>
              <a:rPr lang="en-US" smtClean="0">
                <a:latin typeface="Courier New"/>
              </a:rPr>
              <a:t>0000036: 001000000110100101110011001000000110110001100001   is la</a:t>
            </a:r>
          </a:p>
          <a:p>
            <a:r>
              <a:rPr lang="en-US" smtClean="0">
                <a:latin typeface="Courier New"/>
              </a:rPr>
              <a:t>000003c: 011011010110010100001010011100000111001001100001  </a:t>
            </a:r>
            <a:r>
              <a:rPr lang="en-US" err="1" smtClean="0">
                <a:latin typeface="Courier New"/>
              </a:rPr>
              <a:t>me.pra</a:t>
            </a:r>
            <a:endParaRPr lang="en-US" smtClean="0">
              <a:latin typeface="Courier New"/>
            </a:endParaRPr>
          </a:p>
        </p:txBody>
      </p:sp>
      <p:sp>
        <p:nvSpPr>
          <p:cNvPr id="8" name="TextBox 7"/>
          <p:cNvSpPr txBox="1"/>
          <p:nvPr/>
        </p:nvSpPr>
        <p:spPr>
          <a:xfrm>
            <a:off x="1600200" y="2198132"/>
            <a:ext cx="569800" cy="369332"/>
          </a:xfrm>
          <a:prstGeom prst="rect">
            <a:avLst/>
          </a:prstGeom>
          <a:noFill/>
        </p:spPr>
        <p:txBody>
          <a:bodyPr wrap="none" rtlCol="0">
            <a:spAutoFit/>
          </a:bodyPr>
          <a:lstStyle/>
          <a:p>
            <a:r>
              <a:rPr lang="en-US" smtClean="0"/>
              <a:t>109</a:t>
            </a:r>
            <a:endParaRPr lang="en-US"/>
          </a:p>
        </p:txBody>
      </p:sp>
      <p:sp>
        <p:nvSpPr>
          <p:cNvPr id="9" name="TextBox 8"/>
          <p:cNvSpPr txBox="1"/>
          <p:nvPr/>
        </p:nvSpPr>
        <p:spPr>
          <a:xfrm>
            <a:off x="3886200" y="2198132"/>
            <a:ext cx="569800" cy="369332"/>
          </a:xfrm>
          <a:prstGeom prst="rect">
            <a:avLst/>
          </a:prstGeom>
          <a:noFill/>
        </p:spPr>
        <p:txBody>
          <a:bodyPr wrap="none" rtlCol="0">
            <a:spAutoFit/>
          </a:bodyPr>
          <a:lstStyle/>
          <a:p>
            <a:r>
              <a:rPr lang="en-US" smtClean="0">
                <a:solidFill>
                  <a:srgbClr val="FF0000"/>
                </a:solidFill>
              </a:rPr>
              <a:t>104</a:t>
            </a:r>
            <a:endParaRPr lang="en-US">
              <a:solidFill>
                <a:srgbClr val="FF0000"/>
              </a:solidFill>
            </a:endParaRPr>
          </a:p>
        </p:txBody>
      </p:sp>
      <p:sp>
        <p:nvSpPr>
          <p:cNvPr id="10" name="TextBox 9"/>
          <p:cNvSpPr txBox="1"/>
          <p:nvPr/>
        </p:nvSpPr>
        <p:spPr>
          <a:xfrm>
            <a:off x="7010400" y="2198132"/>
            <a:ext cx="441422" cy="369332"/>
          </a:xfrm>
          <a:prstGeom prst="rect">
            <a:avLst/>
          </a:prstGeom>
          <a:noFill/>
        </p:spPr>
        <p:txBody>
          <a:bodyPr wrap="none" rtlCol="0">
            <a:spAutoFit/>
          </a:bodyPr>
          <a:lstStyle/>
          <a:p>
            <a:r>
              <a:rPr lang="en-US" smtClean="0">
                <a:solidFill>
                  <a:srgbClr val="0000FF"/>
                </a:solidFill>
              </a:rPr>
              <a:t>10</a:t>
            </a:r>
            <a:endParaRPr lang="en-US">
              <a:solidFill>
                <a:srgbClr val="0000FF"/>
              </a:solidFill>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58</a:t>
            </a:fld>
            <a:endParaRPr lang="en-AU"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450" y="317500"/>
            <a:ext cx="9055100" cy="6223000"/>
          </a:xfrm>
          <a:prstGeom prst="rect">
            <a:avLst/>
          </a:prstGeom>
        </p:spPr>
      </p:pic>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59</a:t>
            </a:fld>
            <a:endParaRPr lang="en-A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Download training materials</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Training Material available from:</a:t>
            </a:r>
            <a:endParaRPr lang="en-US" sz="2800" dirty="0">
              <a:solidFill>
                <a:srgbClr val="000000"/>
              </a:solidFill>
              <a:latin typeface="Tahoma" pitchFamily="34" charset="0"/>
              <a:ea typeface="Tahoma" pitchFamily="34" charset="0"/>
              <a:cs typeface="Tahoma" pitchFamily="34" charset="0"/>
            </a:endParaRPr>
          </a:p>
          <a:p>
            <a:pPr algn="ct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0000FF"/>
                </a:solidFill>
                <a:latin typeface="Tahoma" pitchFamily="34" charset="0"/>
                <a:ea typeface="Tahoma" pitchFamily="34" charset="0"/>
                <a:cs typeface="Tahoma" pitchFamily="34" charset="0"/>
                <a:hlinkClick r:id="rId3"/>
              </a:rPr>
              <a:t>http://</a:t>
            </a:r>
            <a:r>
              <a:rPr lang="en-US" sz="2800" dirty="0" smtClean="0">
                <a:solidFill>
                  <a:srgbClr val="0000FF"/>
                </a:solidFill>
                <a:latin typeface="Tahoma" pitchFamily="34" charset="0"/>
                <a:ea typeface="Tahoma" pitchFamily="34" charset="0"/>
                <a:cs typeface="Tahoma" pitchFamily="34" charset="0"/>
                <a:hlinkClick r:id="rId3"/>
              </a:rPr>
              <a:t>www.intersect.org.au/course-resources</a:t>
            </a:r>
            <a:r>
              <a:rPr lang="en-US" sz="2800" dirty="0" smtClean="0">
                <a:solidFill>
                  <a:srgbClr val="0000FF"/>
                </a:solidFill>
                <a:latin typeface="Tahoma" pitchFamily="34" charset="0"/>
                <a:ea typeface="Tahoma" pitchFamily="34" charset="0"/>
                <a:cs typeface="Tahoma" pitchFamily="34" charset="0"/>
              </a:rPr>
              <a:t> </a:t>
            </a:r>
            <a:endParaRPr lang="en-US" sz="2800" dirty="0">
              <a:solidFill>
                <a:srgbClr val="0000FF"/>
              </a:solidFill>
              <a:latin typeface="Tahoma" pitchFamily="34" charset="0"/>
              <a:ea typeface="Tahoma" pitchFamily="34" charset="0"/>
              <a:cs typeface="Tahoma" pitchFamily="34" charset="0"/>
            </a:endParaRPr>
          </a:p>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smtClean="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Download the Slides and Exercises and save to a local directory, e.g. C:\HPC:</a:t>
            </a:r>
            <a:endParaRPr lang="en-US" sz="2800" dirty="0">
              <a:solidFill>
                <a:srgbClr val="000000"/>
              </a:solidFill>
              <a:latin typeface="Tahoma" pitchFamily="34" charset="0"/>
              <a:ea typeface="Tahoma" pitchFamily="34" charset="0"/>
              <a:cs typeface="Tahoma" pitchFamily="34" charset="0"/>
            </a:endParaRP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Course Outlines</a:t>
            </a:r>
            <a:r>
              <a:rPr lang="en-AU" sz="2800" dirty="0" smtClean="0">
                <a:solidFill>
                  <a:srgbClr val="000000"/>
                </a:solidFill>
                <a:latin typeface="Tahoma" pitchFamily="34" charset="0"/>
                <a:ea typeface="Tahoma" pitchFamily="34" charset="0"/>
                <a:cs typeface="Tahoma" pitchFamily="34" charset="0"/>
              </a:rPr>
              <a:t>: Shell Primer, Data, HPC</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Slides</a:t>
            </a:r>
            <a:r>
              <a:rPr lang="en-AU" sz="2800" dirty="0" smtClean="0">
                <a:solidFill>
                  <a:srgbClr val="000000"/>
                </a:solidFill>
                <a:latin typeface="Tahoma" pitchFamily="34" charset="0"/>
                <a:ea typeface="Tahoma" pitchFamily="34" charset="0"/>
                <a:cs typeface="Tahoma" pitchFamily="34" charset="0"/>
              </a:rPr>
              <a:t>: Shell Primer, Data, HPC Slides</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AU" sz="2800" b="1" dirty="0" smtClean="0">
                <a:solidFill>
                  <a:srgbClr val="000000"/>
                </a:solidFill>
                <a:latin typeface="Tahoma" pitchFamily="34" charset="0"/>
                <a:ea typeface="Tahoma" pitchFamily="34" charset="0"/>
                <a:cs typeface="Tahoma" pitchFamily="34" charset="0"/>
              </a:rPr>
              <a:t>Exercises</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a:t>
            </a:fld>
            <a:endParaRPr lang="en-AU" dirty="0"/>
          </a:p>
        </p:txBody>
      </p:sp>
    </p:spTree>
    <p:extLst>
      <p:ext uri="{BB962C8B-B14F-4D97-AF65-F5344CB8AC3E}">
        <p14:creationId xmlns:p14="http://schemas.microsoft.com/office/powerpoint/2010/main" val="37347869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sides of the same coin</a:t>
            </a:r>
            <a:endParaRPr lang="en-US"/>
          </a:p>
        </p:txBody>
      </p:sp>
      <p:pic>
        <p:nvPicPr>
          <p:cNvPr id="4" name="Picture 3"/>
          <p:cNvPicPr>
            <a:picLocks noChangeAspect="1"/>
          </p:cNvPicPr>
          <p:nvPr/>
        </p:nvPicPr>
        <p:blipFill>
          <a:blip r:embed="rId3"/>
          <a:stretch>
            <a:fillRect/>
          </a:stretch>
        </p:blipFill>
        <p:spPr>
          <a:xfrm>
            <a:off x="152400" y="1417638"/>
            <a:ext cx="3806699" cy="3535362"/>
          </a:xfrm>
          <a:prstGeom prst="rect">
            <a:avLst/>
          </a:prstGeom>
        </p:spPr>
      </p:pic>
      <p:sp>
        <p:nvSpPr>
          <p:cNvPr id="5" name="Rectangle 4"/>
          <p:cNvSpPr/>
          <p:nvPr/>
        </p:nvSpPr>
        <p:spPr>
          <a:xfrm>
            <a:off x="4114800" y="1274087"/>
            <a:ext cx="4572000" cy="5355313"/>
          </a:xfrm>
          <a:prstGeom prst="rect">
            <a:avLst/>
          </a:prstGeom>
        </p:spPr>
        <p:txBody>
          <a:bodyPr>
            <a:spAutoFit/>
          </a:bodyPr>
          <a:lstStyle/>
          <a:p>
            <a:r>
              <a:rPr lang="en-US" smtClean="0"/>
              <a:t>{\rtf1\ansi\ansicpg1252\cocoartf1038\cocoasubrtf350</a:t>
            </a:r>
          </a:p>
          <a:p>
            <a:r>
              <a:rPr lang="en-US" smtClean="0"/>
              <a:t>{\fonttbl\f0\fswiss\fcharset0 </a:t>
            </a:r>
            <a:r>
              <a:rPr lang="en-US" err="1" smtClean="0"/>
              <a:t>ArialMT</a:t>
            </a:r>
            <a:r>
              <a:rPr lang="en-US" smtClean="0"/>
              <a:t>;}</a:t>
            </a:r>
          </a:p>
          <a:p>
            <a:r>
              <a:rPr lang="en-US" smtClean="0"/>
              <a:t>{\colortbl;\red255\green255\blue255;}</a:t>
            </a:r>
          </a:p>
          <a:p>
            <a:r>
              <a:rPr lang="en-US" smtClean="0"/>
              <a:t>\paperw11900\paperh16840\margl1440\margr1440\vieww9000\viewh8400\viewkind0</a:t>
            </a:r>
          </a:p>
          <a:p>
            <a:r>
              <a:rPr lang="en-US" smtClean="0"/>
              <a:t>\deftab720</a:t>
            </a:r>
          </a:p>
          <a:p>
            <a:r>
              <a:rPr lang="en-US" smtClean="0"/>
              <a:t>\pard\pardeftab720\ql\qnatural</a:t>
            </a:r>
          </a:p>
          <a:p>
            <a:endParaRPr lang="en-US" smtClean="0"/>
          </a:p>
          <a:p>
            <a:r>
              <a:rPr lang="en-US" smtClean="0"/>
              <a:t>\f0\fs24 \cf0 my </a:t>
            </a:r>
          </a:p>
          <a:p>
            <a:r>
              <a:rPr lang="en-US" smtClean="0"/>
              <a:t>\</a:t>
            </a:r>
            <a:r>
              <a:rPr lang="en-US" err="1" smtClean="0"/>
              <a:t>b</a:t>
            </a:r>
            <a:r>
              <a:rPr lang="en-US" smtClean="0"/>
              <a:t> dame has a lame tame</a:t>
            </a:r>
          </a:p>
          <a:p>
            <a:r>
              <a:rPr lang="en-US" smtClean="0"/>
              <a:t>\b0  crane\</a:t>
            </a:r>
          </a:p>
          <a:p>
            <a:r>
              <a:rPr lang="en-US" smtClean="0"/>
              <a:t>my dame </a:t>
            </a:r>
          </a:p>
          <a:p>
            <a:r>
              <a:rPr lang="en-US" smtClean="0"/>
              <a:t>\</a:t>
            </a:r>
            <a:r>
              <a:rPr lang="en-US" err="1" smtClean="0"/>
              <a:t>i</a:t>
            </a:r>
            <a:r>
              <a:rPr lang="en-US" smtClean="0"/>
              <a:t> has a crane </a:t>
            </a:r>
          </a:p>
          <a:p>
            <a:r>
              <a:rPr lang="en-US" smtClean="0"/>
              <a:t>\i0 that is lame\</a:t>
            </a:r>
          </a:p>
          <a:p>
            <a:r>
              <a:rPr lang="en-US" smtClean="0"/>
              <a:t>pray, gentle \strike \strikec0 </a:t>
            </a:r>
            <a:r>
              <a:rPr lang="en-US" err="1" smtClean="0"/>
              <a:t>jane</a:t>
            </a:r>
            <a:r>
              <a:rPr lang="en-US" smtClean="0"/>
              <a:t>, that my dame's\strike0\striked0  lame tame crane\</a:t>
            </a:r>
          </a:p>
          <a:p>
            <a:r>
              <a:rPr lang="en-US" smtClean="0"/>
              <a:t>feed and come home again\</a:t>
            </a:r>
          </a:p>
          <a:p>
            <a:r>
              <a:rPr lang="en-US" smtClean="0"/>
              <a:t>}</a:t>
            </a:r>
            <a:endParaRPr lang="en-US"/>
          </a:p>
        </p:txBody>
      </p:sp>
      <p:sp>
        <p:nvSpPr>
          <p:cNvPr id="6" name="Slide Number Placeholder 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60</a:t>
            </a:fld>
            <a:endParaRPr lang="en-AU"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care?</a:t>
            </a:r>
            <a:endParaRPr lang="en-US"/>
          </a:p>
        </p:txBody>
      </p:sp>
      <p:sp>
        <p:nvSpPr>
          <p:cNvPr id="3" name="Content Placeholder 2"/>
          <p:cNvSpPr>
            <a:spLocks noGrp="1"/>
          </p:cNvSpPr>
          <p:nvPr>
            <p:ph idx="1"/>
          </p:nvPr>
        </p:nvSpPr>
        <p:spPr/>
        <p:txBody>
          <a:bodyPr/>
          <a:lstStyle/>
          <a:p>
            <a:r>
              <a:rPr lang="en-US" dirty="0" smtClean="0"/>
              <a:t>BASH is more or less committed to ASCII text</a:t>
            </a:r>
          </a:p>
          <a:p>
            <a:r>
              <a:rPr lang="en-US" dirty="0" smtClean="0"/>
              <a:t>In particular</a:t>
            </a:r>
          </a:p>
          <a:p>
            <a:pPr lvl="1"/>
            <a:r>
              <a:rPr lang="en-US" dirty="0" smtClean="0"/>
              <a:t>your keystrokes result in ASCII codes being sent to the shell</a:t>
            </a:r>
          </a:p>
          <a:p>
            <a:pPr lvl="1"/>
            <a:r>
              <a:rPr lang="en-US" dirty="0" smtClean="0"/>
              <a:t>when a program generates output, it is interpreted by the shell as ASCII codes and displayed on the screen (even some non-</a:t>
            </a:r>
            <a:r>
              <a:rPr lang="en-US" dirty="0" err="1" smtClean="0"/>
              <a:t>printables</a:t>
            </a:r>
            <a:r>
              <a:rPr lang="en-US" dirty="0" smtClean="0"/>
              <a:t>)</a:t>
            </a:r>
          </a:p>
          <a:p>
            <a:endParaRPr lang="en-US" dirty="0" smtClean="0"/>
          </a:p>
          <a:p>
            <a:pPr>
              <a:buNone/>
            </a:pPr>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61</a:t>
            </a:fld>
            <a:endParaRPr lang="en-AU"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3(a)</a:t>
            </a:r>
            <a:br>
              <a:rPr lang="en-US" smtClean="0"/>
            </a:br>
            <a:r>
              <a:rPr lang="en-US" sz="3200" smtClean="0">
                <a:solidFill>
                  <a:srgbClr val="000000"/>
                </a:solidFill>
              </a:rPr>
              <a:t>Looking into files</a:t>
            </a:r>
            <a:endParaRPr lang="en-US" sz="3200">
              <a:solidFill>
                <a:srgbClr val="000000"/>
              </a:solidFill>
            </a:endParaRPr>
          </a:p>
        </p:txBody>
      </p:sp>
      <p:sp>
        <p:nvSpPr>
          <p:cNvPr id="3" name="Content Placeholder 2"/>
          <p:cNvSpPr>
            <a:spLocks noGrp="1"/>
          </p:cNvSpPr>
          <p:nvPr>
            <p:ph idx="1"/>
          </p:nvPr>
        </p:nvSpPr>
        <p:spPr>
          <a:xfrm>
            <a:off x="3962400" y="3810000"/>
            <a:ext cx="8686800" cy="4525963"/>
          </a:xfrm>
        </p:spPr>
        <p:txBody>
          <a:bodyPr/>
          <a:lstStyle/>
          <a:p>
            <a:pPr>
              <a:buNone/>
            </a:pPr>
            <a:r>
              <a:rPr lang="en-US" sz="2000" smtClean="0"/>
              <a:t>							</a:t>
            </a:r>
          </a:p>
          <a:p>
            <a:pPr>
              <a:buNone/>
            </a:pPr>
            <a:endParaRPr lang="en-US" sz="2000" smtClean="0"/>
          </a:p>
          <a:p>
            <a:pPr>
              <a:buNone/>
            </a:pPr>
            <a:r>
              <a:rPr lang="en-US" sz="2000" i="1" smtClean="0">
                <a:latin typeface="Courier New"/>
                <a:cs typeface="Courier New"/>
              </a:rPr>
              <a:t>	</a:t>
            </a:r>
            <a:endParaRPr lang="en-US" sz="2000" smtClean="0"/>
          </a:p>
          <a:p>
            <a:pPr>
              <a:buNone/>
            </a:pPr>
            <a:endParaRPr lang="en-US" sz="2000" smtClean="0"/>
          </a:p>
          <a:p>
            <a:pPr>
              <a:buNone/>
            </a:pPr>
            <a:r>
              <a:rPr lang="en-US" sz="2000" i="1" smtClean="0">
                <a:latin typeface="Courier New"/>
                <a:cs typeface="Courier New"/>
              </a:rPr>
              <a:t>	</a:t>
            </a:r>
            <a:r>
              <a:rPr lang="en-US" sz="2000" smtClean="0"/>
              <a:t>	</a:t>
            </a:r>
          </a:p>
          <a:p>
            <a:pPr>
              <a:buNone/>
            </a:pPr>
            <a:r>
              <a:rPr lang="en-US" sz="2000" i="1" smtClean="0">
                <a:latin typeface="Courier New"/>
                <a:cs typeface="Courier New"/>
              </a:rPr>
              <a:t>	</a:t>
            </a:r>
            <a:endParaRPr lang="en-US" sz="2000" smtClean="0"/>
          </a:p>
          <a:p>
            <a:pPr>
              <a:buNone/>
            </a:pPr>
            <a:endParaRPr lang="en-US" sz="2000" smtClean="0"/>
          </a:p>
          <a:p>
            <a:endParaRPr lang="en-US"/>
          </a:p>
        </p:txBody>
      </p:sp>
      <p:graphicFrame>
        <p:nvGraphicFramePr>
          <p:cNvPr id="4" name="Table 3"/>
          <p:cNvGraphicFramePr>
            <a:graphicFrameLocks noGrp="1"/>
          </p:cNvGraphicFramePr>
          <p:nvPr/>
        </p:nvGraphicFramePr>
        <p:xfrm>
          <a:off x="457200" y="2021840"/>
          <a:ext cx="8458200" cy="2966720"/>
        </p:xfrm>
        <a:graphic>
          <a:graphicData uri="http://schemas.openxmlformats.org/drawingml/2006/table">
            <a:tbl>
              <a:tblPr firstRow="1" bandRow="1">
                <a:tableStyleId>{5C22544A-7EE6-4342-B048-85BDC9FD1C3A}</a:tableStyleId>
              </a:tblPr>
              <a:tblGrid>
                <a:gridCol w="2590800"/>
                <a:gridCol w="5867400"/>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sz="1800" b="1" err="1" smtClean="0">
                          <a:latin typeface="Courier New"/>
                          <a:cs typeface="Courier New"/>
                        </a:rPr>
                        <a:t>ls</a:t>
                      </a:r>
                      <a:endParaRPr lang="en-US"/>
                    </a:p>
                  </a:txBody>
                  <a:tcPr/>
                </a:tc>
                <a:tc>
                  <a:txBody>
                    <a:bodyPr/>
                    <a:lstStyle/>
                    <a:p>
                      <a:r>
                        <a:rPr lang="en-US" sz="1800" smtClean="0">
                          <a:latin typeface="Tahoma"/>
                          <a:cs typeface="Tahoma"/>
                        </a:rPr>
                        <a:t>You’ve met before</a:t>
                      </a:r>
                      <a:endParaRPr lang="en-US">
                        <a:latin typeface="Tahoma"/>
                        <a:cs typeface="Tahoma"/>
                      </a:endParaRPr>
                    </a:p>
                  </a:txBody>
                  <a:tcPr/>
                </a:tc>
              </a:tr>
              <a:tr h="370840">
                <a:tc>
                  <a:txBody>
                    <a:bodyPr/>
                    <a:lstStyle/>
                    <a:p>
                      <a:r>
                        <a:rPr lang="en-US" sz="1800" b="1" smtClean="0">
                          <a:latin typeface="Courier New"/>
                          <a:cs typeface="Courier New"/>
                        </a:rPr>
                        <a:t>cat </a:t>
                      </a:r>
                      <a:r>
                        <a:rPr lang="en-US" sz="1800" i="1" smtClean="0">
                          <a:latin typeface="Courier New"/>
                          <a:cs typeface="Courier New"/>
                        </a:rPr>
                        <a:t>&lt;filename&gt; </a:t>
                      </a:r>
                      <a:endParaRPr lang="en-US"/>
                    </a:p>
                  </a:txBody>
                  <a:tcPr/>
                </a:tc>
                <a:tc>
                  <a:txBody>
                    <a:bodyPr/>
                    <a:lstStyle/>
                    <a:p>
                      <a:r>
                        <a:rPr lang="en-US" sz="1800" smtClean="0">
                          <a:latin typeface="Tahoma"/>
                          <a:cs typeface="Tahoma"/>
                        </a:rPr>
                        <a:t>Print a file to the terminal (</a:t>
                      </a:r>
                      <a:r>
                        <a:rPr lang="en-US" sz="1800" b="1" err="1" smtClean="0">
                          <a:latin typeface="Tahoma"/>
                          <a:cs typeface="Tahoma"/>
                        </a:rPr>
                        <a:t>cat</a:t>
                      </a:r>
                      <a:r>
                        <a:rPr lang="en-US" sz="1800" err="1" smtClean="0">
                          <a:latin typeface="Tahoma"/>
                          <a:cs typeface="Tahoma"/>
                        </a:rPr>
                        <a:t>enate</a:t>
                      </a:r>
                      <a:r>
                        <a:rPr lang="en-US" sz="1800" smtClean="0">
                          <a:latin typeface="Tahoma"/>
                          <a:cs typeface="Tahoma"/>
                        </a:rPr>
                        <a:t>)</a:t>
                      </a:r>
                      <a:endParaRPr lang="en-US">
                        <a:latin typeface="Tahoma"/>
                        <a:cs typeface="Tahoma"/>
                      </a:endParaRPr>
                    </a:p>
                  </a:txBody>
                  <a:tcPr/>
                </a:tc>
              </a:tr>
              <a:tr h="370840">
                <a:tc>
                  <a:txBody>
                    <a:bodyPr/>
                    <a:lstStyle/>
                    <a:p>
                      <a:r>
                        <a:rPr lang="en-US" sz="1800" b="1" smtClean="0">
                          <a:latin typeface="Courier New"/>
                          <a:cs typeface="Courier New"/>
                        </a:rPr>
                        <a:t>less</a:t>
                      </a:r>
                      <a:r>
                        <a:rPr lang="en-US" sz="1800" smtClean="0"/>
                        <a:t> </a:t>
                      </a:r>
                      <a:r>
                        <a:rPr lang="en-US" sz="1800" i="1" smtClean="0">
                          <a:latin typeface="Courier New"/>
                          <a:cs typeface="Courier New"/>
                        </a:rPr>
                        <a:t>&lt;filename&gt;</a:t>
                      </a:r>
                      <a:endParaRPr lang="en-US"/>
                    </a:p>
                  </a:txBody>
                  <a:tcPr/>
                </a:tc>
                <a:tc>
                  <a:txBody>
                    <a:bodyPr/>
                    <a:lstStyle/>
                    <a:p>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a:t>
                      </a:r>
                      <a:r>
                        <a:rPr lang="en-US" sz="1800" b="1" i="0" smtClean="0">
                          <a:latin typeface="Courier New"/>
                          <a:cs typeface="Courier New"/>
                        </a:rPr>
                        <a:t>less </a:t>
                      </a:r>
                      <a:r>
                        <a:rPr lang="en-US" sz="1800" smtClean="0">
                          <a:latin typeface="Tahoma"/>
                          <a:cs typeface="Tahoma"/>
                        </a:rPr>
                        <a:t>at a time</a:t>
                      </a:r>
                      <a:endParaRPr lang="en-US">
                        <a:latin typeface="Tahoma"/>
                        <a:cs typeface="Tahoma"/>
                      </a:endParaRPr>
                    </a:p>
                  </a:txBody>
                  <a:tcPr/>
                </a:tc>
              </a:tr>
              <a:tr h="370840">
                <a:tc>
                  <a:txBody>
                    <a:bodyPr/>
                    <a:lstStyle/>
                    <a:p>
                      <a:r>
                        <a:rPr lang="en-US" sz="1800" b="1" smtClean="0">
                          <a:latin typeface="Courier New"/>
                          <a:cs typeface="Courier New"/>
                        </a:rPr>
                        <a:t>head </a:t>
                      </a:r>
                      <a:r>
                        <a:rPr lang="en-US" sz="1800" i="1" smtClean="0">
                          <a:latin typeface="Courier New"/>
                          <a:cs typeface="Courier New"/>
                        </a:rPr>
                        <a:t>&lt;filename&gt;</a:t>
                      </a:r>
                      <a:endParaRPr lang="en-US"/>
                    </a:p>
                  </a:txBody>
                  <a:tcPr/>
                </a:tc>
                <a:tc>
                  <a:txBody>
                    <a:bodyPr/>
                    <a:lstStyle/>
                    <a:p>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just the top of the file</a:t>
                      </a:r>
                      <a:endParaRPr lang="en-US">
                        <a:latin typeface="Tahoma"/>
                        <a:cs typeface="Tahoma"/>
                      </a:endParaRPr>
                    </a:p>
                  </a:txBody>
                  <a:tcPr/>
                </a:tc>
              </a:tr>
              <a:tr h="370840">
                <a:tc>
                  <a:txBody>
                    <a:bodyPr/>
                    <a:lstStyle/>
                    <a:p>
                      <a:r>
                        <a:rPr lang="en-US" sz="1800" b="1" smtClean="0">
                          <a:latin typeface="Courier New"/>
                          <a:cs typeface="Courier New"/>
                        </a:rPr>
                        <a:t>tail</a:t>
                      </a:r>
                      <a:r>
                        <a:rPr lang="en-US" sz="1800" smtClean="0"/>
                        <a:t>  </a:t>
                      </a:r>
                      <a:r>
                        <a:rPr lang="en-US" sz="1800" i="1" smtClean="0">
                          <a:latin typeface="Courier New"/>
                          <a:cs typeface="Courier New"/>
                        </a:rPr>
                        <a:t>&lt;filename&gt;</a:t>
                      </a:r>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smtClean="0">
                          <a:latin typeface="Tahoma"/>
                          <a:cs typeface="Tahoma"/>
                        </a:rPr>
                        <a:t>Like </a:t>
                      </a:r>
                      <a:r>
                        <a:rPr lang="en-US" sz="1800" b="1" i="0" smtClean="0">
                          <a:latin typeface="Courier New"/>
                          <a:cs typeface="Courier New"/>
                        </a:rPr>
                        <a:t>cat</a:t>
                      </a:r>
                      <a:r>
                        <a:rPr lang="en-US" sz="1800" smtClean="0">
                          <a:latin typeface="Tahoma"/>
                          <a:cs typeface="Tahoma"/>
                        </a:rPr>
                        <a:t>, but just the end of the file</a:t>
                      </a:r>
                    </a:p>
                  </a:txBody>
                  <a:tcPr/>
                </a:tc>
              </a:tr>
              <a:tr h="370840">
                <a:tc>
                  <a:txBody>
                    <a:bodyPr/>
                    <a:lstStyle/>
                    <a:p>
                      <a:r>
                        <a:rPr lang="en-US" sz="1800" b="1" err="1" smtClean="0">
                          <a:latin typeface="Courier New"/>
                          <a:cs typeface="Courier New"/>
                        </a:rPr>
                        <a:t>wc</a:t>
                      </a:r>
                      <a:r>
                        <a:rPr lang="en-US" sz="1800" b="1" smtClean="0">
                          <a:latin typeface="Courier New"/>
                          <a:cs typeface="Courier New"/>
                        </a:rPr>
                        <a:t>	</a:t>
                      </a:r>
                      <a:r>
                        <a:rPr lang="en-US" sz="1800" i="1" smtClean="0">
                          <a:latin typeface="Courier New"/>
                          <a:cs typeface="Courier New"/>
                        </a:rPr>
                        <a:t>&lt;filename&gt; </a:t>
                      </a:r>
                      <a:endParaRPr lang="en-US"/>
                    </a:p>
                  </a:txBody>
                  <a:tcPr/>
                </a:tc>
                <a:tc>
                  <a:txBody>
                    <a:bodyPr/>
                    <a:lstStyle/>
                    <a:p>
                      <a:r>
                        <a:rPr lang="en-US" sz="1800" b="1" smtClean="0">
                          <a:latin typeface="Tahoma"/>
                          <a:cs typeface="Tahoma"/>
                        </a:rPr>
                        <a:t>W</a:t>
                      </a:r>
                      <a:r>
                        <a:rPr lang="en-US" sz="1800" smtClean="0">
                          <a:latin typeface="Tahoma"/>
                          <a:cs typeface="Tahoma"/>
                        </a:rPr>
                        <a:t>ord </a:t>
                      </a:r>
                      <a:r>
                        <a:rPr lang="en-US" sz="1800" b="1" smtClean="0">
                          <a:latin typeface="Tahoma"/>
                          <a:cs typeface="Tahoma"/>
                        </a:rPr>
                        <a:t>c</a:t>
                      </a:r>
                      <a:r>
                        <a:rPr lang="en-US" sz="1800" smtClean="0">
                          <a:latin typeface="Tahoma"/>
                          <a:cs typeface="Tahoma"/>
                        </a:rPr>
                        <a:t>ount – count the words in a file</a:t>
                      </a:r>
                      <a:endParaRPr lang="en-US">
                        <a:latin typeface="Tahoma"/>
                        <a:cs typeface="Tahoma"/>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smtClean="0">
                          <a:latin typeface="Courier New"/>
                          <a:cs typeface="Courier New"/>
                        </a:rPr>
                        <a:t>du</a:t>
                      </a:r>
                      <a:r>
                        <a:rPr lang="en-US" sz="1800" smtClean="0"/>
                        <a:t>					</a:t>
                      </a:r>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1" smtClean="0">
                          <a:latin typeface="Tahoma"/>
                          <a:cs typeface="Tahoma"/>
                        </a:rPr>
                        <a:t>D</a:t>
                      </a:r>
                      <a:r>
                        <a:rPr lang="en-US" sz="1800" smtClean="0">
                          <a:latin typeface="Tahoma"/>
                          <a:cs typeface="Tahoma"/>
                        </a:rPr>
                        <a:t>isk </a:t>
                      </a:r>
                      <a:r>
                        <a:rPr lang="en-US" sz="1800" b="1" smtClean="0">
                          <a:latin typeface="Tahoma"/>
                          <a:cs typeface="Tahoma"/>
                        </a:rPr>
                        <a:t>u</a:t>
                      </a:r>
                      <a:r>
                        <a:rPr lang="en-US" sz="1800" smtClean="0">
                          <a:latin typeface="Tahoma"/>
                          <a:cs typeface="Tahoma"/>
                        </a:rPr>
                        <a:t>sage – how much space is used </a:t>
                      </a:r>
                    </a:p>
                  </a:txBody>
                  <a:tcPr/>
                </a:tc>
              </a:tr>
            </a:tbl>
          </a:graphicData>
        </a:graphic>
      </p:graphicFrame>
      <p:sp>
        <p:nvSpPr>
          <p:cNvPr id="6" name="Slide Number Placeholder 5"/>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62</a:t>
            </a:fld>
            <a:endParaRPr lang="en-AU"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4: It’s all just files</a:t>
            </a:r>
            <a:endParaRPr lang="en-US" dirty="0"/>
          </a:p>
        </p:txBody>
      </p:sp>
      <p:sp>
        <p:nvSpPr>
          <p:cNvPr id="3" name="TextBox 2"/>
          <p:cNvSpPr txBox="1"/>
          <p:nvPr/>
        </p:nvSpPr>
        <p:spPr>
          <a:xfrm>
            <a:off x="304800" y="4572000"/>
            <a:ext cx="7924800" cy="923330"/>
          </a:xfrm>
          <a:prstGeom prst="rect">
            <a:avLst/>
          </a:prstGeom>
          <a:noFill/>
        </p:spPr>
        <p:txBody>
          <a:bodyPr wrap="square" rtlCol="0">
            <a:spAutoFit/>
          </a:bodyPr>
          <a:lstStyle/>
          <a:p>
            <a:r>
              <a:rPr lang="en-US" smtClean="0"/>
              <a:t>Goals: </a:t>
            </a:r>
          </a:p>
          <a:p>
            <a:pPr lvl="1">
              <a:buFont typeface="Arial"/>
              <a:buChar char="•"/>
            </a:pPr>
            <a:r>
              <a:rPr lang="en-US" smtClean="0"/>
              <a:t> Can save the output of programs into files</a:t>
            </a:r>
          </a:p>
          <a:p>
            <a:pPr lvl="1">
              <a:buFont typeface="Arial"/>
              <a:buChar char="•"/>
            </a:pPr>
            <a:r>
              <a:rPr lang="en-US" smtClean="0"/>
              <a:t> Can chain commands together</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63</a:t>
            </a:fld>
            <a:endParaRPr lang="en-AU"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core magic of the Linux command 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next bit is the core magic of Linux, as far as this module goes.</a:t>
            </a:r>
          </a:p>
          <a:p>
            <a:pPr lvl="1"/>
            <a:r>
              <a:rPr lang="en-US" dirty="0" smtClean="0"/>
              <a:t>The keyboard is just a file</a:t>
            </a:r>
          </a:p>
          <a:p>
            <a:pPr lvl="1"/>
            <a:r>
              <a:rPr lang="en-US" dirty="0" smtClean="0"/>
              <a:t>The console is just a file</a:t>
            </a:r>
          </a:p>
          <a:p>
            <a:r>
              <a:rPr lang="en-US" dirty="0" smtClean="0"/>
              <a:t>Define – What is input?</a:t>
            </a:r>
          </a:p>
          <a:p>
            <a:r>
              <a:rPr lang="en-US" dirty="0" smtClean="0"/>
              <a:t>Define </a:t>
            </a:r>
            <a:r>
              <a:rPr lang="en-US" dirty="0"/>
              <a:t>– What is </a:t>
            </a:r>
            <a:r>
              <a:rPr lang="en-US" dirty="0" smtClean="0"/>
              <a:t>output?</a:t>
            </a:r>
            <a:endParaRPr lang="en-US" dirty="0"/>
          </a:p>
          <a:p>
            <a:pPr lvl="1"/>
            <a:endParaRPr lang="en-US" dirty="0"/>
          </a:p>
          <a:p>
            <a:pPr lvl="1"/>
            <a:endParaRPr lang="en-US" dirty="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64</a:t>
            </a:fld>
            <a:endParaRPr lang="en-AU"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895600"/>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4" idx="1"/>
          </p:cNvCxnSpPr>
          <p:nvPr/>
        </p:nvCxnSpPr>
        <p:spPr>
          <a:xfrm>
            <a:off x="1828800" y="34290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943600" y="312261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81200" y="3062844"/>
            <a:ext cx="877163" cy="369332"/>
          </a:xfrm>
          <a:prstGeom prst="rect">
            <a:avLst/>
          </a:prstGeom>
          <a:noFill/>
        </p:spPr>
        <p:txBody>
          <a:bodyPr wrap="none" rtlCol="0">
            <a:spAutoFit/>
          </a:bodyPr>
          <a:lstStyle/>
          <a:p>
            <a:r>
              <a:rPr lang="en-US" smtClean="0"/>
              <a:t>INPUT</a:t>
            </a:r>
            <a:endParaRPr lang="en-US"/>
          </a:p>
        </p:txBody>
      </p:sp>
      <p:sp>
        <p:nvSpPr>
          <p:cNvPr id="10" name="TextBox 9"/>
          <p:cNvSpPr txBox="1"/>
          <p:nvPr/>
        </p:nvSpPr>
        <p:spPr>
          <a:xfrm>
            <a:off x="6019800" y="2753280"/>
            <a:ext cx="1133644" cy="369332"/>
          </a:xfrm>
          <a:prstGeom prst="rect">
            <a:avLst/>
          </a:prstGeom>
          <a:noFill/>
        </p:spPr>
        <p:txBody>
          <a:bodyPr wrap="none" rtlCol="0">
            <a:spAutoFit/>
          </a:bodyPr>
          <a:lstStyle/>
          <a:p>
            <a:r>
              <a:rPr lang="en-US" smtClean="0"/>
              <a:t>OUTPUT</a:t>
            </a:r>
            <a:endParaRPr lang="en-US"/>
          </a:p>
        </p:txBody>
      </p:sp>
      <p:cxnSp>
        <p:nvCxnSpPr>
          <p:cNvPr id="11" name="Straight Arrow Connector 10"/>
          <p:cNvCxnSpPr/>
          <p:nvPr/>
        </p:nvCxnSpPr>
        <p:spPr>
          <a:xfrm>
            <a:off x="5943600" y="3801508"/>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19800" y="3432176"/>
            <a:ext cx="1172116" cy="369332"/>
          </a:xfrm>
          <a:prstGeom prst="rect">
            <a:avLst/>
          </a:prstGeom>
          <a:noFill/>
        </p:spPr>
        <p:txBody>
          <a:bodyPr wrap="none" rtlCol="0">
            <a:spAutoFit/>
          </a:bodyPr>
          <a:lstStyle/>
          <a:p>
            <a:r>
              <a:rPr lang="en-US" smtClean="0"/>
              <a:t>ERRORS</a:t>
            </a:r>
            <a:endParaRPr lang="en-US"/>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65</a:t>
            </a:fld>
            <a:endParaRPr lang="en-AU"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895600"/>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4" idx="1"/>
          </p:cNvCxnSpPr>
          <p:nvPr/>
        </p:nvCxnSpPr>
        <p:spPr>
          <a:xfrm>
            <a:off x="1828800" y="34290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943600" y="312261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81200" y="3062844"/>
            <a:ext cx="877163" cy="369332"/>
          </a:xfrm>
          <a:prstGeom prst="rect">
            <a:avLst/>
          </a:prstGeom>
          <a:noFill/>
        </p:spPr>
        <p:txBody>
          <a:bodyPr wrap="none" rtlCol="0">
            <a:spAutoFit/>
          </a:bodyPr>
          <a:lstStyle/>
          <a:p>
            <a:r>
              <a:rPr lang="en-US" smtClean="0"/>
              <a:t>INPUT</a:t>
            </a:r>
            <a:endParaRPr lang="en-US"/>
          </a:p>
        </p:txBody>
      </p:sp>
      <p:sp>
        <p:nvSpPr>
          <p:cNvPr id="10" name="TextBox 9"/>
          <p:cNvSpPr txBox="1"/>
          <p:nvPr/>
        </p:nvSpPr>
        <p:spPr>
          <a:xfrm>
            <a:off x="6019800" y="2753280"/>
            <a:ext cx="1133644" cy="369332"/>
          </a:xfrm>
          <a:prstGeom prst="rect">
            <a:avLst/>
          </a:prstGeom>
          <a:noFill/>
        </p:spPr>
        <p:txBody>
          <a:bodyPr wrap="none" rtlCol="0">
            <a:spAutoFit/>
          </a:bodyPr>
          <a:lstStyle/>
          <a:p>
            <a:r>
              <a:rPr lang="en-US" smtClean="0"/>
              <a:t>OUTPUT</a:t>
            </a:r>
            <a:endParaRPr lang="en-US"/>
          </a:p>
        </p:txBody>
      </p:sp>
      <p:cxnSp>
        <p:nvCxnSpPr>
          <p:cNvPr id="11" name="Straight Arrow Connector 10"/>
          <p:cNvCxnSpPr/>
          <p:nvPr/>
        </p:nvCxnSpPr>
        <p:spPr>
          <a:xfrm>
            <a:off x="5943600" y="3801508"/>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19800" y="3432176"/>
            <a:ext cx="1172116" cy="369332"/>
          </a:xfrm>
          <a:prstGeom prst="rect">
            <a:avLst/>
          </a:prstGeom>
          <a:noFill/>
        </p:spPr>
        <p:txBody>
          <a:bodyPr wrap="none" rtlCol="0">
            <a:spAutoFit/>
          </a:bodyPr>
          <a:lstStyle/>
          <a:p>
            <a:r>
              <a:rPr lang="en-US" smtClean="0"/>
              <a:t>ERRORS</a:t>
            </a:r>
            <a:endParaRPr lang="en-US"/>
          </a:p>
        </p:txBody>
      </p:sp>
      <p:pic>
        <p:nvPicPr>
          <p:cNvPr id="13" name="Picture 12"/>
          <p:cNvPicPr>
            <a:picLocks noChangeAspect="1"/>
          </p:cNvPicPr>
          <p:nvPr/>
        </p:nvPicPr>
        <p:blipFill>
          <a:blip r:embed="rId3"/>
          <a:stretch>
            <a:fillRect/>
          </a:stretch>
        </p:blipFill>
        <p:spPr>
          <a:xfrm rot="16200000">
            <a:off x="-501272" y="2904800"/>
            <a:ext cx="3295189" cy="1054751"/>
          </a:xfrm>
          <a:prstGeom prst="rect">
            <a:avLst/>
          </a:prstGeom>
        </p:spPr>
      </p:pic>
      <p:pic>
        <p:nvPicPr>
          <p:cNvPr id="14" name="Picture 13"/>
          <p:cNvPicPr>
            <a:picLocks noChangeAspect="1"/>
          </p:cNvPicPr>
          <p:nvPr/>
        </p:nvPicPr>
        <p:blipFill>
          <a:blip r:embed="rId4"/>
          <a:stretch>
            <a:fillRect/>
          </a:stretch>
        </p:blipFill>
        <p:spPr>
          <a:xfrm>
            <a:off x="7315200" y="1720850"/>
            <a:ext cx="1702425" cy="1403350"/>
          </a:xfrm>
          <a:prstGeom prst="rect">
            <a:avLst/>
          </a:prstGeom>
        </p:spPr>
      </p:pic>
      <p:pic>
        <p:nvPicPr>
          <p:cNvPr id="15" name="Picture 14"/>
          <p:cNvPicPr>
            <a:picLocks noChangeAspect="1"/>
          </p:cNvPicPr>
          <p:nvPr/>
        </p:nvPicPr>
        <p:blipFill>
          <a:blip r:embed="rId4"/>
          <a:stretch>
            <a:fillRect/>
          </a:stretch>
        </p:blipFill>
        <p:spPr>
          <a:xfrm>
            <a:off x="7315200" y="3803096"/>
            <a:ext cx="1702425" cy="1403350"/>
          </a:xfrm>
          <a:prstGeom prst="rect">
            <a:avLst/>
          </a:prstGeom>
        </p:spPr>
      </p:pic>
      <p:sp>
        <p:nvSpPr>
          <p:cNvPr id="16" name="TextBox 15"/>
          <p:cNvSpPr txBox="1"/>
          <p:nvPr/>
        </p:nvSpPr>
        <p:spPr>
          <a:xfrm>
            <a:off x="3972917" y="5021780"/>
            <a:ext cx="1198165" cy="369332"/>
          </a:xfrm>
          <a:prstGeom prst="rect">
            <a:avLst/>
          </a:prstGeom>
          <a:noFill/>
        </p:spPr>
        <p:txBody>
          <a:bodyPr wrap="none" rtlCol="0">
            <a:spAutoFit/>
          </a:bodyPr>
          <a:lstStyle/>
          <a:p>
            <a:r>
              <a:rPr lang="en-US" b="1" dirty="0" smtClean="0">
                <a:latin typeface="Courier New"/>
                <a:cs typeface="Courier New"/>
              </a:rPr>
              <a:t>command</a:t>
            </a:r>
            <a:endParaRPr lang="en-US" b="1" dirty="0">
              <a:latin typeface="Courier New"/>
              <a:cs typeface="Courier New"/>
            </a:endParaRP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66</a:t>
            </a:fld>
            <a:endParaRPr lang="en-AU"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Redirect OUTPUT </a:t>
            </a:r>
            <a:r>
              <a:rPr lang="en-US" dirty="0"/>
              <a:t>elsewhere</a:t>
            </a:r>
            <a:r>
              <a:rPr lang="en-US" dirty="0" smtClean="0"/>
              <a:t>…</a:t>
            </a:r>
            <a:endParaRPr lang="en-US" dirty="0"/>
          </a:p>
        </p:txBody>
      </p:sp>
      <p:sp>
        <p:nvSpPr>
          <p:cNvPr id="5" name="Rectangle 4"/>
          <p:cNvSpPr/>
          <p:nvPr/>
        </p:nvSpPr>
        <p:spPr>
          <a:xfrm>
            <a:off x="3200400" y="3556554"/>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5" idx="1"/>
          </p:cNvCxnSpPr>
          <p:nvPr/>
        </p:nvCxnSpPr>
        <p:spPr>
          <a:xfrm>
            <a:off x="1828800" y="4089954"/>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943600" y="3783566"/>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81200" y="3723798"/>
            <a:ext cx="877163" cy="369332"/>
          </a:xfrm>
          <a:prstGeom prst="rect">
            <a:avLst/>
          </a:prstGeom>
          <a:noFill/>
        </p:spPr>
        <p:txBody>
          <a:bodyPr wrap="none" rtlCol="0">
            <a:spAutoFit/>
          </a:bodyPr>
          <a:lstStyle/>
          <a:p>
            <a:r>
              <a:rPr lang="en-US" smtClean="0"/>
              <a:t>INPUT</a:t>
            </a:r>
            <a:endParaRPr lang="en-US"/>
          </a:p>
        </p:txBody>
      </p:sp>
      <p:sp>
        <p:nvSpPr>
          <p:cNvPr id="9" name="TextBox 8"/>
          <p:cNvSpPr txBox="1"/>
          <p:nvPr/>
        </p:nvSpPr>
        <p:spPr>
          <a:xfrm>
            <a:off x="6019800" y="3414234"/>
            <a:ext cx="1133644" cy="369332"/>
          </a:xfrm>
          <a:prstGeom prst="rect">
            <a:avLst/>
          </a:prstGeom>
          <a:noFill/>
        </p:spPr>
        <p:txBody>
          <a:bodyPr wrap="none" rtlCol="0">
            <a:spAutoFit/>
          </a:bodyPr>
          <a:lstStyle/>
          <a:p>
            <a:r>
              <a:rPr lang="en-US" smtClean="0"/>
              <a:t>OUTPUT</a:t>
            </a:r>
            <a:endParaRPr lang="en-US"/>
          </a:p>
        </p:txBody>
      </p:sp>
      <p:cxnSp>
        <p:nvCxnSpPr>
          <p:cNvPr id="10" name="Straight Arrow Connector 9"/>
          <p:cNvCxnSpPr/>
          <p:nvPr/>
        </p:nvCxnSpPr>
        <p:spPr>
          <a:xfrm>
            <a:off x="5943600" y="446246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19800" y="4093130"/>
            <a:ext cx="1172116" cy="369332"/>
          </a:xfrm>
          <a:prstGeom prst="rect">
            <a:avLst/>
          </a:prstGeom>
          <a:noFill/>
        </p:spPr>
        <p:txBody>
          <a:bodyPr wrap="none" rtlCol="0">
            <a:spAutoFit/>
          </a:bodyPr>
          <a:lstStyle/>
          <a:p>
            <a:r>
              <a:rPr lang="en-US" smtClean="0"/>
              <a:t>ERRORS</a:t>
            </a:r>
            <a:endParaRPr lang="en-US"/>
          </a:p>
        </p:txBody>
      </p:sp>
      <p:pic>
        <p:nvPicPr>
          <p:cNvPr id="12" name="Picture 11"/>
          <p:cNvPicPr>
            <a:picLocks noChangeAspect="1"/>
          </p:cNvPicPr>
          <p:nvPr/>
        </p:nvPicPr>
        <p:blipFill>
          <a:blip r:embed="rId3"/>
          <a:stretch>
            <a:fillRect/>
          </a:stretch>
        </p:blipFill>
        <p:spPr>
          <a:xfrm rot="16200000">
            <a:off x="-501272" y="3565754"/>
            <a:ext cx="3295189" cy="1054751"/>
          </a:xfrm>
          <a:prstGeom prst="rect">
            <a:avLst/>
          </a:prstGeom>
        </p:spPr>
      </p:pic>
      <p:pic>
        <p:nvPicPr>
          <p:cNvPr id="14" name="Picture 13"/>
          <p:cNvPicPr>
            <a:picLocks noChangeAspect="1"/>
          </p:cNvPicPr>
          <p:nvPr/>
        </p:nvPicPr>
        <p:blipFill>
          <a:blip r:embed="rId4"/>
          <a:stretch>
            <a:fillRect/>
          </a:stretch>
        </p:blipFill>
        <p:spPr>
          <a:xfrm>
            <a:off x="7315200" y="4464050"/>
            <a:ext cx="1702425" cy="1403350"/>
          </a:xfrm>
          <a:prstGeom prst="rect">
            <a:avLst/>
          </a:prstGeom>
        </p:spPr>
      </p:pic>
      <p:sp>
        <p:nvSpPr>
          <p:cNvPr id="15" name="TextBox 14"/>
          <p:cNvSpPr txBox="1"/>
          <p:nvPr/>
        </p:nvSpPr>
        <p:spPr>
          <a:xfrm>
            <a:off x="3127016" y="5556058"/>
            <a:ext cx="2816584" cy="369332"/>
          </a:xfrm>
          <a:prstGeom prst="rect">
            <a:avLst/>
          </a:prstGeom>
          <a:noFill/>
        </p:spPr>
        <p:txBody>
          <a:bodyPr wrap="none" rtlCol="0">
            <a:spAutoFit/>
          </a:bodyPr>
          <a:lstStyle/>
          <a:p>
            <a:r>
              <a:rPr lang="en-US" b="1" dirty="0" smtClean="0">
                <a:latin typeface="Courier New"/>
                <a:cs typeface="Courier New"/>
              </a:rPr>
              <a:t> command &gt; filename</a:t>
            </a:r>
            <a:endParaRPr lang="en-US" b="1" dirty="0">
              <a:latin typeface="Courier New"/>
              <a:cs typeface="Courier New"/>
            </a:endParaRPr>
          </a:p>
        </p:txBody>
      </p:sp>
      <p:pic>
        <p:nvPicPr>
          <p:cNvPr id="16" name="Picture 15"/>
          <p:cNvPicPr>
            <a:picLocks noChangeAspect="1"/>
          </p:cNvPicPr>
          <p:nvPr/>
        </p:nvPicPr>
        <p:blipFill>
          <a:blip r:embed="rId5"/>
          <a:stretch>
            <a:fillRect/>
          </a:stretch>
        </p:blipFill>
        <p:spPr>
          <a:xfrm>
            <a:off x="7315200" y="2518884"/>
            <a:ext cx="1371600" cy="1790700"/>
          </a:xfrm>
          <a:prstGeom prst="rect">
            <a:avLst/>
          </a:prstGeom>
        </p:spPr>
      </p:pic>
      <p:sp>
        <p:nvSpPr>
          <p:cNvPr id="17" name="TextBox 16"/>
          <p:cNvSpPr txBox="1"/>
          <p:nvPr/>
        </p:nvSpPr>
        <p:spPr>
          <a:xfrm>
            <a:off x="4191000" y="1918719"/>
            <a:ext cx="723876" cy="1200329"/>
          </a:xfrm>
          <a:prstGeom prst="rect">
            <a:avLst/>
          </a:prstGeom>
          <a:noFill/>
        </p:spPr>
        <p:txBody>
          <a:bodyPr wrap="none" rtlCol="0">
            <a:spAutoFit/>
          </a:bodyPr>
          <a:lstStyle/>
          <a:p>
            <a:r>
              <a:rPr lang="en-US" sz="7200" dirty="0" smtClean="0"/>
              <a:t>&gt;</a:t>
            </a:r>
            <a:endParaRPr lang="en-US" sz="7200" dirty="0"/>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67</a:t>
            </a:fld>
            <a:endParaRPr lang="en-AU"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 OUTPUT elsewhere…</a:t>
            </a:r>
            <a:endParaRPr lang="en-US" dirty="0"/>
          </a:p>
        </p:txBody>
      </p:sp>
      <p:sp>
        <p:nvSpPr>
          <p:cNvPr id="5" name="Rectangle 4"/>
          <p:cNvSpPr/>
          <p:nvPr/>
        </p:nvSpPr>
        <p:spPr>
          <a:xfrm>
            <a:off x="3200400" y="3556554"/>
            <a:ext cx="2743200"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a:endCxn id="5" idx="1"/>
          </p:cNvCxnSpPr>
          <p:nvPr/>
        </p:nvCxnSpPr>
        <p:spPr>
          <a:xfrm>
            <a:off x="1828800" y="4089954"/>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943600" y="3783566"/>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81200" y="3723798"/>
            <a:ext cx="877163" cy="369332"/>
          </a:xfrm>
          <a:prstGeom prst="rect">
            <a:avLst/>
          </a:prstGeom>
          <a:noFill/>
        </p:spPr>
        <p:txBody>
          <a:bodyPr wrap="none" rtlCol="0">
            <a:spAutoFit/>
          </a:bodyPr>
          <a:lstStyle/>
          <a:p>
            <a:r>
              <a:rPr lang="en-US" smtClean="0"/>
              <a:t>INPUT</a:t>
            </a:r>
            <a:endParaRPr lang="en-US"/>
          </a:p>
        </p:txBody>
      </p:sp>
      <p:sp>
        <p:nvSpPr>
          <p:cNvPr id="9" name="TextBox 8"/>
          <p:cNvSpPr txBox="1"/>
          <p:nvPr/>
        </p:nvSpPr>
        <p:spPr>
          <a:xfrm>
            <a:off x="6019800" y="3414234"/>
            <a:ext cx="1133644" cy="369332"/>
          </a:xfrm>
          <a:prstGeom prst="rect">
            <a:avLst/>
          </a:prstGeom>
          <a:noFill/>
        </p:spPr>
        <p:txBody>
          <a:bodyPr wrap="none" rtlCol="0">
            <a:spAutoFit/>
          </a:bodyPr>
          <a:lstStyle/>
          <a:p>
            <a:r>
              <a:rPr lang="en-US" smtClean="0"/>
              <a:t>OUTPUT</a:t>
            </a:r>
            <a:endParaRPr lang="en-US"/>
          </a:p>
        </p:txBody>
      </p:sp>
      <p:cxnSp>
        <p:nvCxnSpPr>
          <p:cNvPr id="10" name="Straight Arrow Connector 9"/>
          <p:cNvCxnSpPr/>
          <p:nvPr/>
        </p:nvCxnSpPr>
        <p:spPr>
          <a:xfrm>
            <a:off x="5943600" y="4462462"/>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019800" y="4093130"/>
            <a:ext cx="1172116" cy="369332"/>
          </a:xfrm>
          <a:prstGeom prst="rect">
            <a:avLst/>
          </a:prstGeom>
          <a:noFill/>
        </p:spPr>
        <p:txBody>
          <a:bodyPr wrap="none" rtlCol="0">
            <a:spAutoFit/>
          </a:bodyPr>
          <a:lstStyle/>
          <a:p>
            <a:r>
              <a:rPr lang="en-US" smtClean="0"/>
              <a:t>ERRORS</a:t>
            </a:r>
            <a:endParaRPr lang="en-US"/>
          </a:p>
        </p:txBody>
      </p:sp>
      <p:pic>
        <p:nvPicPr>
          <p:cNvPr id="12" name="Picture 11"/>
          <p:cNvPicPr>
            <a:picLocks noChangeAspect="1"/>
          </p:cNvPicPr>
          <p:nvPr/>
        </p:nvPicPr>
        <p:blipFill>
          <a:blip r:embed="rId3"/>
          <a:stretch>
            <a:fillRect/>
          </a:stretch>
        </p:blipFill>
        <p:spPr>
          <a:xfrm rot="16200000">
            <a:off x="-501272" y="3565754"/>
            <a:ext cx="3295189" cy="1054751"/>
          </a:xfrm>
          <a:prstGeom prst="rect">
            <a:avLst/>
          </a:prstGeom>
        </p:spPr>
      </p:pic>
      <p:pic>
        <p:nvPicPr>
          <p:cNvPr id="14" name="Picture 13"/>
          <p:cNvPicPr>
            <a:picLocks noChangeAspect="1"/>
          </p:cNvPicPr>
          <p:nvPr/>
        </p:nvPicPr>
        <p:blipFill>
          <a:blip r:embed="rId4"/>
          <a:stretch>
            <a:fillRect/>
          </a:stretch>
        </p:blipFill>
        <p:spPr>
          <a:xfrm>
            <a:off x="7315200" y="4464050"/>
            <a:ext cx="1702425" cy="1403350"/>
          </a:xfrm>
          <a:prstGeom prst="rect">
            <a:avLst/>
          </a:prstGeom>
        </p:spPr>
      </p:pic>
      <p:sp>
        <p:nvSpPr>
          <p:cNvPr id="15" name="TextBox 14"/>
          <p:cNvSpPr txBox="1"/>
          <p:nvPr/>
        </p:nvSpPr>
        <p:spPr>
          <a:xfrm>
            <a:off x="3203216" y="5165725"/>
            <a:ext cx="2816584" cy="369332"/>
          </a:xfrm>
          <a:prstGeom prst="rect">
            <a:avLst/>
          </a:prstGeom>
          <a:noFill/>
        </p:spPr>
        <p:txBody>
          <a:bodyPr wrap="none" rtlCol="0">
            <a:spAutoFit/>
          </a:bodyPr>
          <a:lstStyle/>
          <a:p>
            <a:r>
              <a:rPr lang="en-US" b="1" dirty="0" smtClean="0">
                <a:latin typeface="Courier New"/>
                <a:cs typeface="Courier New"/>
              </a:rPr>
              <a:t>command &gt;&gt; filename</a:t>
            </a:r>
            <a:endParaRPr lang="en-US" b="1" dirty="0">
              <a:latin typeface="Courier New"/>
              <a:cs typeface="Courier New"/>
            </a:endParaRPr>
          </a:p>
        </p:txBody>
      </p:sp>
      <p:pic>
        <p:nvPicPr>
          <p:cNvPr id="16" name="Picture 15"/>
          <p:cNvPicPr>
            <a:picLocks noChangeAspect="1"/>
          </p:cNvPicPr>
          <p:nvPr/>
        </p:nvPicPr>
        <p:blipFill>
          <a:blip r:embed="rId5"/>
          <a:stretch>
            <a:fillRect/>
          </a:stretch>
        </p:blipFill>
        <p:spPr>
          <a:xfrm>
            <a:off x="7315200" y="2518884"/>
            <a:ext cx="1371600" cy="1790700"/>
          </a:xfrm>
          <a:prstGeom prst="rect">
            <a:avLst/>
          </a:prstGeom>
        </p:spPr>
      </p:pic>
      <p:sp>
        <p:nvSpPr>
          <p:cNvPr id="17" name="TextBox 16"/>
          <p:cNvSpPr txBox="1"/>
          <p:nvPr/>
        </p:nvSpPr>
        <p:spPr>
          <a:xfrm>
            <a:off x="3979965" y="1845370"/>
            <a:ext cx="1263086" cy="1200329"/>
          </a:xfrm>
          <a:prstGeom prst="rect">
            <a:avLst/>
          </a:prstGeom>
          <a:noFill/>
        </p:spPr>
        <p:txBody>
          <a:bodyPr wrap="none" rtlCol="0">
            <a:spAutoFit/>
          </a:bodyPr>
          <a:lstStyle/>
          <a:p>
            <a:r>
              <a:rPr lang="en-US" sz="7200" dirty="0" smtClean="0"/>
              <a:t>&gt;&gt;</a:t>
            </a:r>
            <a:endParaRPr lang="en-US" sz="7200" dirty="0"/>
          </a:p>
        </p:txBody>
      </p:sp>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68</a:t>
            </a:fld>
            <a:endParaRPr lang="en-AU"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 OUTPUT to a command…</a:t>
            </a:r>
            <a:endParaRPr lang="en-US" dirty="0"/>
          </a:p>
        </p:txBody>
      </p:sp>
      <p:sp>
        <p:nvSpPr>
          <p:cNvPr id="5" name="Rectangle 4"/>
          <p:cNvSpPr/>
          <p:nvPr/>
        </p:nvSpPr>
        <p:spPr>
          <a:xfrm>
            <a:off x="1981200" y="3666092"/>
            <a:ext cx="1676400" cy="905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The program</a:t>
            </a:r>
            <a:endParaRPr lang="en-US"/>
          </a:p>
        </p:txBody>
      </p:sp>
      <p:cxnSp>
        <p:nvCxnSpPr>
          <p:cNvPr id="6" name="Straight Arrow Connector 5"/>
          <p:cNvCxnSpPr/>
          <p:nvPr/>
        </p:nvCxnSpPr>
        <p:spPr>
          <a:xfrm>
            <a:off x="12192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143000" y="3657600"/>
            <a:ext cx="646331" cy="276999"/>
          </a:xfrm>
          <a:prstGeom prst="rect">
            <a:avLst/>
          </a:prstGeom>
          <a:noFill/>
        </p:spPr>
        <p:txBody>
          <a:bodyPr wrap="none" rtlCol="0">
            <a:spAutoFit/>
          </a:bodyPr>
          <a:lstStyle/>
          <a:p>
            <a:r>
              <a:rPr lang="en-US" sz="1200" smtClean="0"/>
              <a:t>INPUT</a:t>
            </a:r>
            <a:endParaRPr lang="en-US" sz="1200"/>
          </a:p>
        </p:txBody>
      </p:sp>
      <p:sp>
        <p:nvSpPr>
          <p:cNvPr id="9" name="TextBox 8"/>
          <p:cNvSpPr txBox="1"/>
          <p:nvPr/>
        </p:nvSpPr>
        <p:spPr>
          <a:xfrm>
            <a:off x="3605104" y="3657600"/>
            <a:ext cx="817853" cy="276999"/>
          </a:xfrm>
          <a:prstGeom prst="rect">
            <a:avLst/>
          </a:prstGeom>
          <a:noFill/>
        </p:spPr>
        <p:txBody>
          <a:bodyPr wrap="none" rtlCol="0">
            <a:spAutoFit/>
          </a:bodyPr>
          <a:lstStyle/>
          <a:p>
            <a:r>
              <a:rPr lang="en-US" sz="1200" smtClean="0"/>
              <a:t>OUTPUT</a:t>
            </a:r>
            <a:endParaRPr lang="en-US" sz="1200"/>
          </a:p>
        </p:txBody>
      </p:sp>
      <p:sp>
        <p:nvSpPr>
          <p:cNvPr id="11" name="TextBox 10"/>
          <p:cNvSpPr txBox="1"/>
          <p:nvPr/>
        </p:nvSpPr>
        <p:spPr>
          <a:xfrm>
            <a:off x="3657600" y="4202668"/>
            <a:ext cx="841897" cy="276999"/>
          </a:xfrm>
          <a:prstGeom prst="rect">
            <a:avLst/>
          </a:prstGeom>
          <a:noFill/>
        </p:spPr>
        <p:txBody>
          <a:bodyPr wrap="none" rtlCol="0">
            <a:spAutoFit/>
          </a:bodyPr>
          <a:lstStyle/>
          <a:p>
            <a:r>
              <a:rPr lang="en-US" sz="1200" smtClean="0"/>
              <a:t>ERRORS</a:t>
            </a:r>
            <a:endParaRPr lang="en-US" sz="1200"/>
          </a:p>
        </p:txBody>
      </p:sp>
      <p:pic>
        <p:nvPicPr>
          <p:cNvPr id="12" name="Picture 11"/>
          <p:cNvPicPr>
            <a:picLocks noChangeAspect="1"/>
          </p:cNvPicPr>
          <p:nvPr/>
        </p:nvPicPr>
        <p:blipFill>
          <a:blip r:embed="rId3"/>
          <a:stretch>
            <a:fillRect/>
          </a:stretch>
        </p:blipFill>
        <p:spPr>
          <a:xfrm rot="16200000">
            <a:off x="-1044018" y="3565754"/>
            <a:ext cx="3295189" cy="1054751"/>
          </a:xfrm>
          <a:prstGeom prst="rect">
            <a:avLst/>
          </a:prstGeom>
        </p:spPr>
      </p:pic>
      <p:pic>
        <p:nvPicPr>
          <p:cNvPr id="14" name="Picture 13"/>
          <p:cNvPicPr>
            <a:picLocks noChangeAspect="1"/>
          </p:cNvPicPr>
          <p:nvPr/>
        </p:nvPicPr>
        <p:blipFill>
          <a:blip r:embed="rId4"/>
          <a:stretch>
            <a:fillRect/>
          </a:stretch>
        </p:blipFill>
        <p:spPr>
          <a:xfrm>
            <a:off x="4495801" y="4479667"/>
            <a:ext cx="1036404" cy="854333"/>
          </a:xfrm>
          <a:prstGeom prst="rect">
            <a:avLst/>
          </a:prstGeom>
        </p:spPr>
      </p:pic>
      <p:sp>
        <p:nvSpPr>
          <p:cNvPr id="15" name="TextBox 14"/>
          <p:cNvSpPr txBox="1"/>
          <p:nvPr/>
        </p:nvSpPr>
        <p:spPr>
          <a:xfrm>
            <a:off x="2937933" y="5556058"/>
            <a:ext cx="3755372" cy="369332"/>
          </a:xfrm>
          <a:prstGeom prst="rect">
            <a:avLst/>
          </a:prstGeom>
          <a:noFill/>
        </p:spPr>
        <p:txBody>
          <a:bodyPr wrap="none" rtlCol="0">
            <a:spAutoFit/>
          </a:bodyPr>
          <a:lstStyle/>
          <a:p>
            <a:r>
              <a:rPr lang="en-US" dirty="0" smtClean="0"/>
              <a:t> </a:t>
            </a:r>
            <a:r>
              <a:rPr lang="en-US" b="1" dirty="0" smtClean="0">
                <a:latin typeface="Courier New"/>
                <a:cs typeface="Courier New"/>
              </a:rPr>
              <a:t>command | </a:t>
            </a:r>
            <a:r>
              <a:rPr lang="en-US" b="1" dirty="0" err="1" smtClean="0">
                <a:latin typeface="Courier New"/>
                <a:cs typeface="Courier New"/>
              </a:rPr>
              <a:t>another_command</a:t>
            </a:r>
            <a:endParaRPr lang="en-US" b="1" dirty="0">
              <a:latin typeface="Courier New"/>
              <a:cs typeface="Courier New"/>
            </a:endParaRPr>
          </a:p>
        </p:txBody>
      </p:sp>
      <p:sp>
        <p:nvSpPr>
          <p:cNvPr id="17" name="TextBox 16"/>
          <p:cNvSpPr txBox="1"/>
          <p:nvPr/>
        </p:nvSpPr>
        <p:spPr>
          <a:xfrm>
            <a:off x="4242928" y="1772815"/>
            <a:ext cx="823003" cy="1200329"/>
          </a:xfrm>
          <a:prstGeom prst="rect">
            <a:avLst/>
          </a:prstGeom>
          <a:noFill/>
        </p:spPr>
        <p:txBody>
          <a:bodyPr wrap="square" rtlCol="0">
            <a:spAutoFit/>
          </a:bodyPr>
          <a:lstStyle/>
          <a:p>
            <a:r>
              <a:rPr lang="en-US" sz="7200" dirty="0" smtClean="0"/>
              <a:t>|</a:t>
            </a:r>
            <a:endParaRPr lang="en-US" sz="7200" dirty="0"/>
          </a:p>
        </p:txBody>
      </p:sp>
      <p:cxnSp>
        <p:nvCxnSpPr>
          <p:cNvPr id="21" name="Straight Arrow Connector 20"/>
          <p:cNvCxnSpPr/>
          <p:nvPr/>
        </p:nvCxnSpPr>
        <p:spPr>
          <a:xfrm>
            <a:off x="36576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657600" y="4568824"/>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95800" y="39624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19600" y="3657600"/>
            <a:ext cx="646331" cy="276999"/>
          </a:xfrm>
          <a:prstGeom prst="rect">
            <a:avLst/>
          </a:prstGeom>
          <a:noFill/>
        </p:spPr>
        <p:txBody>
          <a:bodyPr wrap="none" rtlCol="0">
            <a:spAutoFit/>
          </a:bodyPr>
          <a:lstStyle/>
          <a:p>
            <a:r>
              <a:rPr lang="en-US" sz="1200"/>
              <a:t>INPUT</a:t>
            </a:r>
          </a:p>
        </p:txBody>
      </p:sp>
      <p:sp>
        <p:nvSpPr>
          <p:cNvPr id="25" name="Rectangle 24"/>
          <p:cNvSpPr/>
          <p:nvPr/>
        </p:nvSpPr>
        <p:spPr>
          <a:xfrm>
            <a:off x="5267146" y="3481645"/>
            <a:ext cx="1676400" cy="90590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Another program</a:t>
            </a:r>
            <a:endParaRPr lang="en-US"/>
          </a:p>
        </p:txBody>
      </p:sp>
      <p:sp>
        <p:nvSpPr>
          <p:cNvPr id="26" name="TextBox 25"/>
          <p:cNvSpPr txBox="1"/>
          <p:nvPr/>
        </p:nvSpPr>
        <p:spPr>
          <a:xfrm>
            <a:off x="6891050" y="3352800"/>
            <a:ext cx="814496" cy="276999"/>
          </a:xfrm>
          <a:prstGeom prst="rect">
            <a:avLst/>
          </a:prstGeom>
          <a:noFill/>
        </p:spPr>
        <p:txBody>
          <a:bodyPr wrap="none" rtlCol="0">
            <a:spAutoFit/>
          </a:bodyPr>
          <a:lstStyle/>
          <a:p>
            <a:r>
              <a:rPr lang="en-US" sz="1200"/>
              <a:t>OUTPUT</a:t>
            </a:r>
          </a:p>
        </p:txBody>
      </p:sp>
      <p:sp>
        <p:nvSpPr>
          <p:cNvPr id="27" name="TextBox 26"/>
          <p:cNvSpPr txBox="1"/>
          <p:nvPr/>
        </p:nvSpPr>
        <p:spPr>
          <a:xfrm>
            <a:off x="6943546" y="3897868"/>
            <a:ext cx="841897" cy="276999"/>
          </a:xfrm>
          <a:prstGeom prst="rect">
            <a:avLst/>
          </a:prstGeom>
          <a:noFill/>
        </p:spPr>
        <p:txBody>
          <a:bodyPr wrap="none" rtlCol="0">
            <a:spAutoFit/>
          </a:bodyPr>
          <a:lstStyle/>
          <a:p>
            <a:r>
              <a:rPr lang="en-US" sz="1200"/>
              <a:t>ERRORS</a:t>
            </a:r>
          </a:p>
        </p:txBody>
      </p:sp>
      <p:cxnSp>
        <p:nvCxnSpPr>
          <p:cNvPr id="28" name="Straight Arrow Connector 27"/>
          <p:cNvCxnSpPr/>
          <p:nvPr/>
        </p:nvCxnSpPr>
        <p:spPr>
          <a:xfrm>
            <a:off x="6943546" y="3657600"/>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943546" y="4264024"/>
            <a:ext cx="771346" cy="3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p:nvPicPr>
        <p:blipFill>
          <a:blip r:embed="rId4"/>
          <a:stretch>
            <a:fillRect/>
          </a:stretch>
        </p:blipFill>
        <p:spPr>
          <a:xfrm>
            <a:off x="7769413" y="4174867"/>
            <a:ext cx="1066800" cy="879389"/>
          </a:xfrm>
          <a:prstGeom prst="rect">
            <a:avLst/>
          </a:prstGeom>
        </p:spPr>
      </p:pic>
      <p:pic>
        <p:nvPicPr>
          <p:cNvPr id="31" name="Picture 30"/>
          <p:cNvPicPr>
            <a:picLocks noChangeAspect="1"/>
          </p:cNvPicPr>
          <p:nvPr/>
        </p:nvPicPr>
        <p:blipFill>
          <a:blip r:embed="rId4"/>
          <a:stretch>
            <a:fillRect/>
          </a:stretch>
        </p:blipFill>
        <p:spPr>
          <a:xfrm>
            <a:off x="7769413" y="3077209"/>
            <a:ext cx="981254" cy="808871"/>
          </a:xfrm>
          <a:prstGeom prst="rect">
            <a:avLst/>
          </a:prstGeom>
        </p:spPr>
      </p:pic>
      <p:sp>
        <p:nvSpPr>
          <p:cNvPr id="4" name="Slide Number Placeholder 3"/>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69</a:t>
            </a:fld>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1143000"/>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mtClean="0">
                <a:latin typeface="Tahoma" pitchFamily="34" charset="0"/>
                <a:ea typeface="Tahoma" pitchFamily="34" charset="0"/>
                <a:cs typeface="Tahoma" pitchFamily="34" charset="0"/>
              </a:rPr>
              <a:t>Install software</a:t>
            </a:r>
            <a:endParaRPr lang="en-US">
              <a:latin typeface="Tahoma" pitchFamily="34" charset="0"/>
              <a:ea typeface="Tahoma" pitchFamily="34" charset="0"/>
              <a:cs typeface="Tahoma" pitchFamily="34" charset="0"/>
            </a:endParaRPr>
          </a:p>
        </p:txBody>
      </p:sp>
      <p:sp>
        <p:nvSpPr>
          <p:cNvPr id="10242" name="Text Box 2"/>
          <p:cNvSpPr txBox="1">
            <a:spLocks noChangeArrowheads="1"/>
          </p:cNvSpPr>
          <p:nvPr/>
        </p:nvSpPr>
        <p:spPr bwMode="auto">
          <a:xfrm>
            <a:off x="457200" y="1600200"/>
            <a:ext cx="8229600" cy="4525963"/>
          </a:xfrm>
          <a:prstGeom prst="rect">
            <a:avLst/>
          </a:prstGeom>
          <a:noFill/>
          <a:ln w="9360">
            <a:noFill/>
            <a:miter lim="800000"/>
            <a:headEnd/>
            <a:tailEnd/>
          </a:ln>
          <a:effectLst/>
        </p:spPr>
        <p:txBody>
          <a:bodyPr tIns="91440">
            <a:prstTxWarp prst="textNoShape">
              <a:avLst/>
            </a:prstTxWarp>
          </a:bodyPr>
          <a:lstStyle/>
          <a:p>
            <a:pPr>
              <a:lnSpc>
                <a:spcPct val="100000"/>
              </a:lnSpc>
              <a:spcBef>
                <a:spcPts val="638"/>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Use </a:t>
            </a:r>
            <a:r>
              <a:rPr lang="en-US" sz="2800" dirty="0">
                <a:solidFill>
                  <a:srgbClr val="000000"/>
                </a:solidFill>
                <a:latin typeface="Tahoma" pitchFamily="34" charset="0"/>
                <a:ea typeface="Tahoma" pitchFamily="34" charset="0"/>
                <a:cs typeface="Tahoma" pitchFamily="34" charset="0"/>
              </a:rPr>
              <a:t>your web browser to download </a:t>
            </a:r>
            <a:r>
              <a:rPr lang="en-US" sz="2800" dirty="0" smtClean="0">
                <a:solidFill>
                  <a:srgbClr val="000000"/>
                </a:solidFill>
                <a:latin typeface="Tahoma" pitchFamily="34" charset="0"/>
                <a:ea typeface="Tahoma" pitchFamily="34" charset="0"/>
                <a:cs typeface="Tahoma" pitchFamily="34" charset="0"/>
              </a:rPr>
              <a:t>Putty and </a:t>
            </a:r>
            <a:r>
              <a:rPr lang="en-US" sz="2800" dirty="0" err="1" smtClean="0">
                <a:solidFill>
                  <a:srgbClr val="000000"/>
                </a:solidFill>
                <a:latin typeface="Tahoma" pitchFamily="34" charset="0"/>
                <a:ea typeface="Tahoma" pitchFamily="34" charset="0"/>
                <a:cs typeface="Tahoma" pitchFamily="34" charset="0"/>
              </a:rPr>
              <a:t>PuttySCP</a:t>
            </a:r>
            <a:r>
              <a:rPr lang="en-US" sz="2800" dirty="0" smtClean="0">
                <a:solidFill>
                  <a:srgbClr val="000000"/>
                </a:solidFill>
                <a:latin typeface="Tahoma" pitchFamily="34" charset="0"/>
                <a:ea typeface="Tahoma" pitchFamily="34" charset="0"/>
                <a:cs typeface="Tahoma" pitchFamily="34" charset="0"/>
              </a:rPr>
              <a:t> from: </a:t>
            </a:r>
            <a:r>
              <a:rPr lang="en-US" sz="2800" dirty="0" smtClean="0">
                <a:solidFill>
                  <a:srgbClr val="0000FF"/>
                </a:solidFill>
                <a:latin typeface="Tahoma" pitchFamily="34" charset="0"/>
                <a:ea typeface="Tahoma" pitchFamily="34" charset="0"/>
                <a:cs typeface="Tahoma" pitchFamily="34" charset="0"/>
                <a:hlinkClick r:id="rId3"/>
              </a:rPr>
              <a:t>http</a:t>
            </a:r>
            <a:r>
              <a:rPr lang="en-US" sz="2800" dirty="0">
                <a:solidFill>
                  <a:srgbClr val="0000FF"/>
                </a:solidFill>
                <a:latin typeface="Tahoma" pitchFamily="34" charset="0"/>
                <a:ea typeface="Tahoma" pitchFamily="34" charset="0"/>
                <a:cs typeface="Tahoma" pitchFamily="34" charset="0"/>
                <a:hlinkClick r:id="rId3"/>
              </a:rPr>
              <a:t>://www.putty.org</a:t>
            </a: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smtClean="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Click on the “Download Putty” link and download</a:t>
            </a:r>
            <a:r>
              <a:rPr lang="en-US" sz="2800" dirty="0">
                <a:solidFill>
                  <a:srgbClr val="000000"/>
                </a:solidFill>
                <a:latin typeface="Tahoma" pitchFamily="34" charset="0"/>
                <a:ea typeface="Tahoma" pitchFamily="34" charset="0"/>
                <a:cs typeface="Tahoma" pitchFamily="34" charset="0"/>
              </a:rPr>
              <a:t>:</a:t>
            </a: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dirty="0" smtClean="0">
                <a:solidFill>
                  <a:srgbClr val="000000"/>
                </a:solidFill>
                <a:latin typeface="Tahoma" pitchFamily="34" charset="0"/>
                <a:ea typeface="Tahoma" pitchFamily="34" charset="0"/>
                <a:cs typeface="Tahoma" pitchFamily="34" charset="0"/>
              </a:rPr>
              <a:t>putty.exe</a:t>
            </a:r>
            <a:r>
              <a:rPr lang="en-US" sz="2800" dirty="0" smtClean="0">
                <a:solidFill>
                  <a:srgbClr val="000000"/>
                </a:solidFill>
                <a:latin typeface="Tahoma" pitchFamily="34" charset="0"/>
                <a:ea typeface="Tahoma" pitchFamily="34" charset="0"/>
                <a:cs typeface="Tahoma" pitchFamily="34" charset="0"/>
              </a:rPr>
              <a:t> </a:t>
            </a:r>
            <a:r>
              <a:rPr lang="en-AU" sz="2800" dirty="0" smtClean="0">
                <a:solidFill>
                  <a:srgbClr val="000000"/>
                </a:solidFill>
                <a:latin typeface="Tahoma" pitchFamily="34" charset="0"/>
                <a:ea typeface="Tahoma" pitchFamily="34" charset="0"/>
                <a:cs typeface="Tahoma" pitchFamily="34" charset="0"/>
              </a:rPr>
              <a:t> (a Telnet </a:t>
            </a:r>
            <a:r>
              <a:rPr lang="en-AU" sz="2800" dirty="0">
                <a:solidFill>
                  <a:srgbClr val="000000"/>
                </a:solidFill>
                <a:latin typeface="Tahoma" pitchFamily="34" charset="0"/>
                <a:ea typeface="Tahoma" pitchFamily="34" charset="0"/>
                <a:cs typeface="Tahoma" pitchFamily="34" charset="0"/>
              </a:rPr>
              <a:t>and SSH </a:t>
            </a:r>
            <a:r>
              <a:rPr lang="en-AU" sz="2800" dirty="0" smtClean="0">
                <a:solidFill>
                  <a:srgbClr val="000000"/>
                </a:solidFill>
                <a:latin typeface="Tahoma" pitchFamily="34" charset="0"/>
                <a:ea typeface="Tahoma" pitchFamily="34" charset="0"/>
                <a:cs typeface="Tahoma" pitchFamily="34" charset="0"/>
              </a:rPr>
              <a:t>client) </a:t>
            </a:r>
            <a:endParaRPr lang="en-US" sz="2800" dirty="0">
              <a:solidFill>
                <a:srgbClr val="000000"/>
              </a:solidFill>
              <a:latin typeface="Tahoma" pitchFamily="34" charset="0"/>
              <a:ea typeface="Tahoma" pitchFamily="34" charset="0"/>
              <a:cs typeface="Tahoma" pitchFamily="34" charset="0"/>
            </a:endParaRPr>
          </a:p>
          <a:p>
            <a:pPr marL="914400" lvl="1" indent="-457200">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u="sng" dirty="0" smtClean="0">
                <a:solidFill>
                  <a:srgbClr val="000000"/>
                </a:solidFill>
                <a:latin typeface="Tahoma" pitchFamily="34" charset="0"/>
                <a:ea typeface="Tahoma" pitchFamily="34" charset="0"/>
                <a:cs typeface="Tahoma" pitchFamily="34" charset="0"/>
              </a:rPr>
              <a:t>pscp.exe</a:t>
            </a:r>
            <a:r>
              <a:rPr lang="en-US" sz="2800" dirty="0" smtClean="0">
                <a:solidFill>
                  <a:srgbClr val="000000"/>
                </a:solidFill>
                <a:latin typeface="Tahoma" pitchFamily="34" charset="0"/>
                <a:ea typeface="Tahoma" pitchFamily="34" charset="0"/>
                <a:cs typeface="Tahoma" pitchFamily="34" charset="0"/>
              </a:rPr>
              <a:t> </a:t>
            </a:r>
            <a:r>
              <a:rPr lang="en-AU" sz="2800" dirty="0" smtClean="0">
                <a:solidFill>
                  <a:srgbClr val="000000"/>
                </a:solidFill>
                <a:latin typeface="Tahoma" pitchFamily="34" charset="0"/>
                <a:ea typeface="Tahoma" pitchFamily="34" charset="0"/>
                <a:cs typeface="Tahoma" pitchFamily="34" charset="0"/>
              </a:rPr>
              <a:t> </a:t>
            </a:r>
            <a:r>
              <a:rPr lang="en-AU" sz="2800" dirty="0">
                <a:solidFill>
                  <a:srgbClr val="000000"/>
                </a:solidFill>
                <a:latin typeface="Tahoma" pitchFamily="34" charset="0"/>
                <a:ea typeface="Tahoma" pitchFamily="34" charset="0"/>
                <a:cs typeface="Tahoma" pitchFamily="34" charset="0"/>
              </a:rPr>
              <a:t>(an SCP client, i.e. command-line secure file copy) </a:t>
            </a:r>
            <a:endParaRPr lang="en-US" sz="2800" dirty="0">
              <a:solidFill>
                <a:srgbClr val="000000"/>
              </a:solidFill>
              <a:latin typeface="Tahoma" pitchFamily="34" charset="0"/>
              <a:ea typeface="Tahoma" pitchFamily="34" charset="0"/>
              <a:cs typeface="Tahoma" pitchFamily="34" charset="0"/>
            </a:endParaRPr>
          </a:p>
          <a:p>
            <a:pPr marL="457200" indent="-457200">
              <a:lnSpc>
                <a:spcPct val="100000"/>
              </a:lnSpc>
              <a:spcBef>
                <a:spcPts val="638"/>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smtClean="0">
                <a:solidFill>
                  <a:srgbClr val="000000"/>
                </a:solidFill>
                <a:latin typeface="Tahoma" pitchFamily="34" charset="0"/>
                <a:ea typeface="Tahoma" pitchFamily="34" charset="0"/>
                <a:cs typeface="Tahoma" pitchFamily="34" charset="0"/>
              </a:rPr>
              <a:t>Double </a:t>
            </a:r>
            <a:r>
              <a:rPr lang="en-US" sz="2800" dirty="0">
                <a:solidFill>
                  <a:srgbClr val="000000"/>
                </a:solidFill>
                <a:latin typeface="Tahoma" pitchFamily="34" charset="0"/>
                <a:ea typeface="Tahoma" pitchFamily="34" charset="0"/>
                <a:cs typeface="Tahoma" pitchFamily="34" charset="0"/>
              </a:rPr>
              <a:t>click to install on your PC.</a:t>
            </a:r>
          </a:p>
        </p:txBody>
      </p:sp>
      <p:sp>
        <p:nvSpPr>
          <p:cNvPr id="3" name="Slide Number Placeholder 2"/>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a:t>
            </a:fld>
            <a:endParaRPr lang="en-AU" dirty="0"/>
          </a:p>
        </p:txBody>
      </p:sp>
    </p:spTree>
    <p:extLst>
      <p:ext uri="{BB962C8B-B14F-4D97-AF65-F5344CB8AC3E}">
        <p14:creationId xmlns:p14="http://schemas.microsoft.com/office/powerpoint/2010/main" val="1315668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4(a)</a:t>
            </a:r>
            <a:br>
              <a:rPr lang="en-US" smtClean="0"/>
            </a:br>
            <a:r>
              <a:rPr lang="en-US" sz="3200" smtClean="0">
                <a:solidFill>
                  <a:srgbClr val="000000"/>
                </a:solidFill>
              </a:rPr>
              <a:t>Looking into files</a:t>
            </a:r>
            <a:endParaRPr lang="en-US" sz="320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46194385"/>
              </p:ext>
            </p:extLst>
          </p:nvPr>
        </p:nvGraphicFramePr>
        <p:xfrm>
          <a:off x="464344" y="1556792"/>
          <a:ext cx="8458200" cy="4318000"/>
        </p:xfrm>
        <a:graphic>
          <a:graphicData uri="http://schemas.openxmlformats.org/drawingml/2006/table">
            <a:tbl>
              <a:tblPr firstRow="1" bandRow="1">
                <a:tableStyleId>{5C22544A-7EE6-4342-B048-85BDC9FD1C3A}</a:tableStyleId>
              </a:tblPr>
              <a:tblGrid>
                <a:gridCol w="2883520"/>
                <a:gridCol w="557468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smtClean="0">
                          <a:latin typeface="Courier New"/>
                          <a:cs typeface="Courier New"/>
                        </a:rPr>
                        <a:t>fortune</a:t>
                      </a:r>
                      <a:endParaRPr lang="en-US" b="1" i="0" dirty="0">
                        <a:latin typeface="Courier New"/>
                        <a:cs typeface="Courier New"/>
                      </a:endParaRPr>
                    </a:p>
                  </a:txBody>
                  <a:tcPr/>
                </a:tc>
                <a:tc>
                  <a:txBody>
                    <a:bodyPr/>
                    <a:lstStyle/>
                    <a:p>
                      <a:r>
                        <a:rPr lang="en-US" smtClean="0">
                          <a:latin typeface="Tahoma"/>
                          <a:cs typeface="Tahoma"/>
                        </a:rPr>
                        <a:t>Tells your fortune</a:t>
                      </a:r>
                      <a:r>
                        <a:rPr lang="en-US" baseline="0" smtClean="0">
                          <a:latin typeface="Tahoma"/>
                          <a:cs typeface="Tahoma"/>
                        </a:rPr>
                        <a:t> – really! Try it!</a:t>
                      </a:r>
                      <a:endParaRPr lang="en-US">
                        <a:latin typeface="Tahoma"/>
                        <a:cs typeface="Tahoma"/>
                      </a:endParaRPr>
                    </a:p>
                  </a:txBody>
                  <a:tcPr/>
                </a:tc>
              </a:tr>
              <a:tr h="370840">
                <a:tc>
                  <a:txBody>
                    <a:bodyPr/>
                    <a:lstStyle/>
                    <a:p>
                      <a:r>
                        <a:rPr lang="en-US" sz="1800" b="1" smtClean="0">
                          <a:latin typeface="Courier New"/>
                          <a:cs typeface="Courier New"/>
                        </a:rPr>
                        <a:t>sort </a:t>
                      </a:r>
                      <a:r>
                        <a:rPr lang="en-US" sz="1800" b="0" i="1" smtClean="0">
                          <a:latin typeface="Courier New"/>
                          <a:cs typeface="Courier New"/>
                        </a:rPr>
                        <a:t>&lt;file&gt;</a:t>
                      </a:r>
                      <a:endParaRPr lang="en-US" b="0" i="1">
                        <a:latin typeface="Courier New"/>
                        <a:cs typeface="Courier New"/>
                      </a:endParaRPr>
                    </a:p>
                  </a:txBody>
                  <a:tcPr/>
                </a:tc>
                <a:tc>
                  <a:txBody>
                    <a:bodyPr/>
                    <a:lstStyle/>
                    <a:p>
                      <a:r>
                        <a:rPr lang="en-US" sz="1800" smtClean="0">
                          <a:latin typeface="Tahoma"/>
                          <a:cs typeface="Tahoma"/>
                        </a:rPr>
                        <a:t>Sorts the contents of </a:t>
                      </a:r>
                      <a:r>
                        <a:rPr lang="en-US" sz="1800" b="0" i="1" smtClean="0">
                          <a:latin typeface="Courier New"/>
                          <a:cs typeface="Courier New"/>
                        </a:rPr>
                        <a:t>&lt;file&gt;</a:t>
                      </a:r>
                      <a:r>
                        <a:rPr lang="en-US" sz="1800" smtClean="0">
                          <a:latin typeface="Tahoma"/>
                          <a:cs typeface="Tahoma"/>
                        </a:rPr>
                        <a:t>, or input if no file is specified.</a:t>
                      </a:r>
                      <a:endParaRPr lang="en-US">
                        <a:latin typeface="Tahoma"/>
                        <a:cs typeface="Tahoma"/>
                      </a:endParaRPr>
                    </a:p>
                  </a:txBody>
                  <a:tcPr/>
                </a:tc>
              </a:tr>
              <a:tr h="370840">
                <a:tc>
                  <a:txBody>
                    <a:bodyPr/>
                    <a:lstStyle/>
                    <a:p>
                      <a:r>
                        <a:rPr lang="en-US" sz="1800" b="1" dirty="0" err="1" smtClean="0">
                          <a:latin typeface="Courier New"/>
                          <a:cs typeface="Courier New"/>
                        </a:rPr>
                        <a:t>uniq</a:t>
                      </a:r>
                      <a:r>
                        <a:rPr lang="en-US" sz="1800" b="1" dirty="0" smtClean="0">
                          <a:latin typeface="Courier New"/>
                          <a:cs typeface="Courier New"/>
                        </a:rPr>
                        <a:t> </a:t>
                      </a:r>
                      <a:r>
                        <a:rPr lang="en-US" sz="1800" i="1" dirty="0" smtClean="0">
                          <a:latin typeface="Courier New"/>
                          <a:cs typeface="Courier New"/>
                        </a:rPr>
                        <a:t>&lt;file&gt; </a:t>
                      </a:r>
                      <a:endParaRPr lang="en-US" dirty="0"/>
                    </a:p>
                  </a:txBody>
                  <a:tcPr/>
                </a:tc>
                <a:tc>
                  <a:txBody>
                    <a:bodyPr/>
                    <a:lstStyle/>
                    <a:p>
                      <a:r>
                        <a:rPr lang="en-US" sz="1800" smtClean="0">
                          <a:latin typeface="Tahoma"/>
                          <a:cs typeface="Tahoma"/>
                        </a:rPr>
                        <a:t>Removes any redundant lines in </a:t>
                      </a:r>
                      <a:r>
                        <a:rPr lang="en-US" sz="1800" smtClean="0">
                          <a:latin typeface="Courier New"/>
                          <a:cs typeface="Courier New"/>
                        </a:rPr>
                        <a:t>&lt;file&gt;</a:t>
                      </a:r>
                      <a:r>
                        <a:rPr lang="en-US" sz="1800" smtClean="0">
                          <a:latin typeface="Tahoma"/>
                          <a:cs typeface="Tahoma"/>
                        </a:rPr>
                        <a:t>,</a:t>
                      </a:r>
                      <a:r>
                        <a:rPr lang="en-US" sz="1800" baseline="0" smtClean="0">
                          <a:latin typeface="Tahoma"/>
                          <a:cs typeface="Tahoma"/>
                        </a:rPr>
                        <a:t> or input if no file is specified. Redundant lines have to be adjacent to be considered redundant.</a:t>
                      </a:r>
                      <a:endParaRPr lang="en-US">
                        <a:latin typeface="Tahoma"/>
                        <a:cs typeface="Tahoma"/>
                      </a:endParaRPr>
                    </a:p>
                  </a:txBody>
                  <a:tcPr/>
                </a:tc>
              </a:tr>
              <a:tr h="370840">
                <a:tc>
                  <a:txBody>
                    <a:bodyPr/>
                    <a:lstStyle/>
                    <a:p>
                      <a:r>
                        <a:rPr lang="en-US" sz="1800" b="1" smtClean="0">
                          <a:latin typeface="Courier New"/>
                          <a:cs typeface="Courier New"/>
                        </a:rPr>
                        <a:t>cat </a:t>
                      </a:r>
                      <a:r>
                        <a:rPr lang="en-US" sz="1800" i="1" smtClean="0">
                          <a:latin typeface="Courier New"/>
                          <a:cs typeface="Courier New"/>
                        </a:rPr>
                        <a:t>&lt;file&gt;</a:t>
                      </a:r>
                      <a:endParaRPr lang="en-US"/>
                    </a:p>
                  </a:txBody>
                  <a:tcPr/>
                </a:tc>
                <a:tc>
                  <a:txBody>
                    <a:bodyPr/>
                    <a:lstStyle/>
                    <a:p>
                      <a:r>
                        <a:rPr lang="en-US" sz="1800" smtClean="0">
                          <a:latin typeface="Tahoma"/>
                          <a:cs typeface="Tahoma"/>
                        </a:rPr>
                        <a:t>Prints the contents of </a:t>
                      </a:r>
                      <a:r>
                        <a:rPr lang="en-US" sz="1800" b="0" i="1" smtClean="0">
                          <a:latin typeface="Courier New"/>
                          <a:cs typeface="Courier New"/>
                        </a:rPr>
                        <a:t>&lt;file&gt;</a:t>
                      </a:r>
                      <a:endParaRPr lang="en-US" b="0" i="1">
                        <a:latin typeface="Courier New"/>
                        <a:cs typeface="Courier New"/>
                      </a:endParaRPr>
                    </a:p>
                  </a:txBody>
                  <a:tcPr/>
                </a:tc>
              </a:tr>
              <a:tr h="370840">
                <a:tc>
                  <a:txBody>
                    <a:bodyPr/>
                    <a:lstStyle/>
                    <a:p>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r>
                        <a:rPr lang="en-US" b="1" i="0" dirty="0" smtClean="0">
                          <a:latin typeface="Courier New"/>
                          <a:cs typeface="Courier New"/>
                        </a:rPr>
                        <a:t>&gt;</a:t>
                      </a:r>
                      <a:r>
                        <a:rPr lang="en-US" dirty="0" smtClean="0"/>
                        <a:t> </a:t>
                      </a:r>
                      <a:r>
                        <a:rPr lang="en-US" b="0" i="1" dirty="0" smtClean="0">
                          <a:latin typeface="Courier New"/>
                          <a:cs typeface="Courier New"/>
                        </a:rPr>
                        <a:t>&lt;file&gt;</a:t>
                      </a:r>
                      <a:endParaRPr lang="en-US" b="0" i="1" dirty="0">
                        <a:latin typeface="Courier New"/>
                        <a:cs typeface="Courier New"/>
                      </a:endParaRPr>
                    </a:p>
                  </a:txBody>
                  <a:tcPr/>
                </a:tc>
                <a:tc>
                  <a:txBody>
                    <a:bodyPr/>
                    <a:lstStyle/>
                    <a:p>
                      <a:r>
                        <a:rPr lang="en-US" b="0" i="0" dirty="0" smtClean="0">
                          <a:latin typeface="Tahoma"/>
                          <a:cs typeface="Tahoma"/>
                        </a:rPr>
                        <a:t>Run </a:t>
                      </a:r>
                      <a:r>
                        <a:rPr lang="en-US" b="0" i="1" dirty="0" smtClean="0">
                          <a:latin typeface="Courier New"/>
                          <a:cs typeface="Courier New"/>
                        </a:rPr>
                        <a:t>&lt;command&gt; </a:t>
                      </a:r>
                      <a:r>
                        <a:rPr lang="en-US" b="0" i="0" dirty="0" smtClean="0">
                          <a:latin typeface="Tahoma"/>
                          <a:cs typeface="Tahoma"/>
                        </a:rPr>
                        <a:t>but rather than print the output to the console, </a:t>
                      </a:r>
                      <a:r>
                        <a:rPr lang="en-US" b="1" i="0" dirty="0" smtClean="0">
                          <a:latin typeface="Tahoma"/>
                          <a:cs typeface="Tahoma"/>
                        </a:rPr>
                        <a:t>redirect the output to </a:t>
                      </a:r>
                      <a:r>
                        <a:rPr lang="en-US" b="0" i="1" dirty="0" smtClean="0">
                          <a:latin typeface="Courier New"/>
                          <a:cs typeface="Courier New"/>
                        </a:rPr>
                        <a:t>&lt;file&gt;</a:t>
                      </a:r>
                      <a:r>
                        <a:rPr lang="en-US" b="0" i="0" dirty="0" smtClean="0">
                          <a:latin typeface="Tahoma"/>
                          <a:cs typeface="Tahoma"/>
                        </a:rPr>
                        <a:t>.</a:t>
                      </a:r>
                      <a:endParaRPr lang="en-US" b="0" i="0" dirty="0">
                        <a:latin typeface="Tahoma"/>
                        <a:cs typeface="Tahoma"/>
                      </a:endParaRPr>
                    </a:p>
                  </a:txBody>
                  <a:tcPr/>
                </a:tc>
              </a:tr>
              <a:tr h="370840">
                <a:tc>
                  <a:txBody>
                    <a:bodyPr/>
                    <a:lstStyle/>
                    <a:p>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r>
                        <a:rPr lang="en-US" b="1" i="0" dirty="0" smtClean="0">
                          <a:latin typeface="Courier New"/>
                          <a:cs typeface="Courier New"/>
                        </a:rPr>
                        <a:t>&gt;&gt;</a:t>
                      </a:r>
                      <a:r>
                        <a:rPr lang="en-US" dirty="0" smtClean="0"/>
                        <a:t> </a:t>
                      </a:r>
                      <a:r>
                        <a:rPr lang="en-US" b="0" i="1" dirty="0" smtClean="0">
                          <a:latin typeface="Courier New"/>
                          <a:cs typeface="Courier New"/>
                        </a:rPr>
                        <a:t>&lt;file&gt;</a:t>
                      </a:r>
                      <a:endParaRPr lang="en-US" b="0" i="1" dirty="0">
                        <a:latin typeface="Courier New"/>
                        <a:cs typeface="Courier New"/>
                      </a:endParaRPr>
                    </a:p>
                  </a:txBody>
                  <a:tcPr/>
                </a:tc>
                <a:tc>
                  <a:txBody>
                    <a:bodyPr/>
                    <a:lstStyle/>
                    <a:p>
                      <a:r>
                        <a:rPr lang="en-US" b="0" i="0" dirty="0" smtClean="0">
                          <a:latin typeface="Tahoma"/>
                          <a:cs typeface="Tahoma"/>
                        </a:rPr>
                        <a:t>Run </a:t>
                      </a:r>
                      <a:r>
                        <a:rPr lang="en-US" b="0" i="1" dirty="0" smtClean="0">
                          <a:latin typeface="Courier New"/>
                          <a:cs typeface="Courier New"/>
                        </a:rPr>
                        <a:t>&lt;command&gt; </a:t>
                      </a:r>
                      <a:r>
                        <a:rPr lang="en-US" b="0" i="0" dirty="0" smtClean="0">
                          <a:latin typeface="Tahoma"/>
                          <a:cs typeface="Tahoma"/>
                        </a:rPr>
                        <a:t>but rather than print the output to the console, </a:t>
                      </a:r>
                      <a:r>
                        <a:rPr lang="en-US" b="1" i="0" dirty="0" smtClean="0">
                          <a:latin typeface="Tahoma"/>
                          <a:cs typeface="Tahoma"/>
                        </a:rPr>
                        <a:t>append</a:t>
                      </a:r>
                      <a:r>
                        <a:rPr lang="en-US" b="0" i="0" dirty="0" smtClean="0">
                          <a:latin typeface="Tahoma"/>
                          <a:cs typeface="Tahoma"/>
                        </a:rPr>
                        <a:t> </a:t>
                      </a:r>
                      <a:r>
                        <a:rPr lang="en-US" b="1" i="0" dirty="0" smtClean="0">
                          <a:latin typeface="Tahoma"/>
                          <a:cs typeface="Tahoma"/>
                        </a:rPr>
                        <a:t>the output to </a:t>
                      </a:r>
                      <a:r>
                        <a:rPr lang="en-US" b="0" i="1" dirty="0" smtClean="0">
                          <a:latin typeface="Courier New"/>
                          <a:cs typeface="Courier New"/>
                        </a:rPr>
                        <a:t>&lt;file&gt;</a:t>
                      </a:r>
                      <a:r>
                        <a:rPr lang="en-US" b="0" i="0" dirty="0" smtClean="0">
                          <a:latin typeface="Tahoma"/>
                          <a:cs typeface="Tahoma"/>
                        </a:rPr>
                        <a:t>.</a:t>
                      </a:r>
                      <a:endParaRPr lang="en-US" b="0" i="0" dirty="0">
                        <a:latin typeface="Tahoma"/>
                        <a:cs typeface="Tahoma"/>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i="1" dirty="0" smtClean="0">
                          <a:latin typeface="Courier New"/>
                          <a:cs typeface="Courier New"/>
                        </a:rPr>
                        <a:t>&lt;command</a:t>
                      </a:r>
                      <a:r>
                        <a:rPr lang="en-US" b="0" i="1" baseline="0" dirty="0" smtClean="0">
                          <a:latin typeface="Courier New"/>
                          <a:cs typeface="Courier New"/>
                        </a:rPr>
                        <a:t>&gt;</a:t>
                      </a:r>
                      <a:r>
                        <a:rPr lang="en-US" baseline="0" dirty="0" smtClean="0"/>
                        <a:t> | </a:t>
                      </a:r>
                      <a:r>
                        <a:rPr lang="en-US" b="0" i="1" dirty="0" smtClean="0">
                          <a:latin typeface="Courier New"/>
                          <a:cs typeface="Courier New"/>
                        </a:rPr>
                        <a:t>&lt;command</a:t>
                      </a:r>
                      <a:r>
                        <a:rPr lang="en-US" b="0" i="1" baseline="0" dirty="0" smtClean="0">
                          <a:latin typeface="Courier New"/>
                          <a:cs typeface="Courier New"/>
                        </a:rPr>
                        <a:t>&gt;</a:t>
                      </a:r>
                      <a:r>
                        <a:rPr lang="en-US" baseline="0" dirty="0" smtClean="0"/>
                        <a:t> </a:t>
                      </a:r>
                      <a:endParaRPr lang="en-US" b="0" i="1" dirty="0">
                        <a:latin typeface="Courier New"/>
                        <a:cs typeface="Courier New"/>
                      </a:endParaRPr>
                    </a:p>
                  </a:txBody>
                  <a:tcPr/>
                </a:tc>
                <a:tc>
                  <a:txBody>
                    <a:bodyPr/>
                    <a:lstStyle/>
                    <a:p>
                      <a:r>
                        <a:rPr lang="en-US" b="0" i="0" dirty="0" smtClean="0">
                          <a:latin typeface="Tahoma"/>
                          <a:cs typeface="Tahoma"/>
                        </a:rPr>
                        <a:t>Pipe one </a:t>
                      </a:r>
                      <a:r>
                        <a:rPr lang="en-US" b="0" i="1" dirty="0" smtClean="0">
                          <a:latin typeface="Courier New"/>
                          <a:cs typeface="Courier New"/>
                        </a:rPr>
                        <a:t>&lt;command&gt; </a:t>
                      </a:r>
                      <a:r>
                        <a:rPr lang="en-US" b="0" i="0" dirty="0" smtClean="0">
                          <a:latin typeface="Tahoma"/>
                          <a:cs typeface="Tahoma"/>
                        </a:rPr>
                        <a:t>to another </a:t>
                      </a:r>
                      <a:r>
                        <a:rPr lang="en-US" b="0" i="1" dirty="0" smtClean="0">
                          <a:latin typeface="Courier New"/>
                          <a:cs typeface="Courier New"/>
                        </a:rPr>
                        <a:t>&lt;command&gt; </a:t>
                      </a:r>
                      <a:endParaRPr lang="en-US" b="0" i="0" dirty="0">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70</a:t>
            </a:fld>
            <a:endParaRPr lang="en-AU"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686800" cy="1143000"/>
          </a:xfrm>
        </p:spPr>
        <p:txBody>
          <a:bodyPr/>
          <a:lstStyle/>
          <a:p>
            <a:r>
              <a:rPr lang="en-US" dirty="0" smtClean="0"/>
              <a:t>Unit 5: Products of our environment</a:t>
            </a:r>
            <a:endParaRPr lang="en-US" dirty="0"/>
          </a:p>
        </p:txBody>
      </p:sp>
      <p:sp>
        <p:nvSpPr>
          <p:cNvPr id="3" name="TextBox 2"/>
          <p:cNvSpPr txBox="1"/>
          <p:nvPr/>
        </p:nvSpPr>
        <p:spPr>
          <a:xfrm>
            <a:off x="304800" y="4572000"/>
            <a:ext cx="7924800" cy="1200329"/>
          </a:xfrm>
          <a:prstGeom prst="rect">
            <a:avLst/>
          </a:prstGeom>
          <a:noFill/>
        </p:spPr>
        <p:txBody>
          <a:bodyPr wrap="square" rtlCol="0">
            <a:spAutoFit/>
          </a:bodyPr>
          <a:lstStyle/>
          <a:p>
            <a:r>
              <a:rPr lang="en-US" smtClean="0"/>
              <a:t>Goals: </a:t>
            </a:r>
          </a:p>
          <a:p>
            <a:pPr lvl="1">
              <a:buFont typeface="Arial"/>
              <a:buChar char="•"/>
            </a:pPr>
            <a:r>
              <a:rPr lang="en-US" smtClean="0"/>
              <a:t> Can set and read environment variables</a:t>
            </a:r>
          </a:p>
          <a:p>
            <a:pPr lvl="1">
              <a:buFont typeface="Arial"/>
              <a:buChar char="•"/>
            </a:pPr>
            <a:r>
              <a:rPr lang="en-US" smtClean="0"/>
              <a:t> Can add programs to the PATH</a:t>
            </a:r>
          </a:p>
          <a:p>
            <a:pPr lvl="1">
              <a:buFont typeface="Arial"/>
              <a:buChar char="•"/>
            </a:pPr>
            <a:r>
              <a:rPr lang="en-US" smtClean="0"/>
              <a:t> Can query the environment for which variables exist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71</a:t>
            </a:fld>
            <a:endParaRPr lang="en-AU"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study – finding programs</a:t>
            </a:r>
            <a:endParaRPr lang="en-US"/>
          </a:p>
        </p:txBody>
      </p:sp>
      <p:sp>
        <p:nvSpPr>
          <p:cNvPr id="3" name="Content Placeholder 2"/>
          <p:cNvSpPr>
            <a:spLocks noGrp="1"/>
          </p:cNvSpPr>
          <p:nvPr>
            <p:ph idx="1"/>
          </p:nvPr>
        </p:nvSpPr>
        <p:spPr/>
        <p:txBody>
          <a:bodyPr/>
          <a:lstStyle/>
          <a:p>
            <a:r>
              <a:rPr lang="en-US" smtClean="0"/>
              <a:t>Recall from previous units</a:t>
            </a:r>
          </a:p>
          <a:p>
            <a:pPr lvl="1"/>
            <a:r>
              <a:rPr lang="en-US" smtClean="0"/>
              <a:t>Sometimes you have to specify the path of a program</a:t>
            </a:r>
          </a:p>
          <a:p>
            <a:pPr lvl="1">
              <a:buNone/>
            </a:pPr>
            <a:endParaRPr lang="en-US" smtClean="0"/>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../regurgitator.sh</a:t>
            </a:r>
          </a:p>
          <a:p>
            <a:pPr lvl="1" indent="1047750">
              <a:buNone/>
            </a:pPr>
            <a:r>
              <a:rPr lang="en-US" b="1" smtClean="0">
                <a:latin typeface="Courier New"/>
                <a:cs typeface="Courier New"/>
              </a:rPr>
              <a:t>/bin/regurgitator.sh</a:t>
            </a:r>
            <a:endParaRPr lang="en-US" b="1">
              <a:latin typeface="Courier New"/>
              <a:cs typeface="Courier New"/>
            </a:endParaRP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72</a:t>
            </a:fld>
            <a:endParaRPr lang="en-AU"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is a ‘special’ thing called the PATH</a:t>
            </a:r>
          </a:p>
          <a:p>
            <a:pPr lvl="1"/>
            <a:r>
              <a:rPr lang="en-US" dirty="0" smtClean="0"/>
              <a:t>Part of what makes it special is encoded</a:t>
            </a:r>
          </a:p>
          <a:p>
            <a:pPr lvl="1"/>
            <a:r>
              <a:rPr lang="en-US" dirty="0" smtClean="0"/>
              <a:t>Part of what makes it special is convention</a:t>
            </a:r>
          </a:p>
          <a:p>
            <a:r>
              <a:rPr lang="en-US" dirty="0" smtClean="0"/>
              <a:t>There is an environment full of variables</a:t>
            </a:r>
          </a:p>
          <a:p>
            <a:pPr lvl="1"/>
            <a:r>
              <a:rPr lang="en-US" dirty="0" smtClean="0"/>
              <a:t>One of those variables is called PATH</a:t>
            </a:r>
          </a:p>
          <a:p>
            <a:pPr lvl="1"/>
            <a:r>
              <a:rPr lang="en-US" dirty="0" smtClean="0"/>
              <a:t>Use ‘$’ to tell BASH you’re talking about a variable</a:t>
            </a:r>
          </a:p>
          <a:p>
            <a:r>
              <a:rPr lang="en-US" dirty="0" smtClean="0"/>
              <a:t>To check what an environment variable is set to, use $&lt;</a:t>
            </a:r>
            <a:r>
              <a:rPr lang="en-US" i="1" dirty="0" smtClean="0"/>
              <a:t>ENVIRONMENT_VARIABLE</a:t>
            </a:r>
            <a:r>
              <a:rPr lang="en-US" dirty="0" smtClean="0"/>
              <a:t>&gt;</a:t>
            </a:r>
          </a:p>
          <a:p>
            <a:pPr lvl="1"/>
            <a:r>
              <a:rPr lang="en-US" dirty="0" smtClean="0"/>
              <a:t>e.g. $PATH</a:t>
            </a:r>
          </a:p>
          <a:p>
            <a:pPr lvl="1"/>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73</a:t>
            </a:fld>
            <a:endParaRPr lang="en-AU"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path</a:t>
            </a:r>
            <a:endParaRPr lang="en-US" dirty="0"/>
          </a:p>
        </p:txBody>
      </p:sp>
      <p:sp>
        <p:nvSpPr>
          <p:cNvPr id="3" name="Content Placeholder 2"/>
          <p:cNvSpPr>
            <a:spLocks noGrp="1"/>
          </p:cNvSpPr>
          <p:nvPr>
            <p:ph idx="1"/>
          </p:nvPr>
        </p:nvSpPr>
        <p:spPr/>
        <p:txBody>
          <a:bodyPr/>
          <a:lstStyle/>
          <a:p>
            <a:pPr>
              <a:buNone/>
            </a:pPr>
            <a:endParaRPr lang="en-US" smtClean="0"/>
          </a:p>
          <a:p>
            <a:pPr>
              <a:buNone/>
            </a:pPr>
            <a:endParaRPr lang="en-US" smtClean="0"/>
          </a:p>
          <a:p>
            <a:pPr>
              <a:buNone/>
            </a:pPr>
            <a:r>
              <a:rPr lang="en-US" smtClean="0"/>
              <a:t>           </a:t>
            </a:r>
            <a:r>
              <a:rPr lang="en-US" sz="2800" b="1" smtClean="0">
                <a:latin typeface="Courier New"/>
                <a:cs typeface="Courier New"/>
              </a:rPr>
              <a:t>/bin:/</a:t>
            </a:r>
            <a:r>
              <a:rPr lang="en-US" sz="2800" b="1" err="1" smtClean="0">
                <a:latin typeface="Courier New"/>
                <a:cs typeface="Courier New"/>
              </a:rPr>
              <a:t>usr/bin:/usr/local/bin</a:t>
            </a:r>
            <a:r>
              <a:rPr lang="en-US" sz="2800" b="1" smtClean="0">
                <a:latin typeface="Courier New"/>
                <a:cs typeface="Courier New"/>
              </a:rPr>
              <a:t>:.</a:t>
            </a:r>
          </a:p>
          <a:p>
            <a:pPr>
              <a:buNone/>
            </a:pP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74</a:t>
            </a:fld>
            <a:endParaRPr lang="en-AU"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BASH do?</a:t>
            </a:r>
            <a:endParaRPr lang="en-US"/>
          </a:p>
        </p:txBody>
      </p:sp>
      <p:sp>
        <p:nvSpPr>
          <p:cNvPr id="3" name="Content Placeholder 2"/>
          <p:cNvSpPr>
            <a:spLocks noGrp="1"/>
          </p:cNvSpPr>
          <p:nvPr>
            <p:ph idx="1"/>
          </p:nvPr>
        </p:nvSpPr>
        <p:spPr/>
        <p:txBody>
          <a:bodyPr/>
          <a:lstStyle/>
          <a:p>
            <a:r>
              <a:rPr lang="en-US" smtClean="0"/>
              <a:t>When you hit return</a:t>
            </a:r>
          </a:p>
          <a:p>
            <a:pPr lvl="1"/>
            <a:r>
              <a:rPr lang="en-US" smtClean="0"/>
              <a:t>BASH parses the command line into tokens</a:t>
            </a:r>
          </a:p>
          <a:p>
            <a:pPr lvl="1"/>
            <a:r>
              <a:rPr lang="en-US" smtClean="0"/>
              <a:t>Any ‘special’ tokens are expanded</a:t>
            </a:r>
          </a:p>
          <a:p>
            <a:pPr lvl="1"/>
            <a:r>
              <a:rPr lang="en-US" smtClean="0"/>
              <a:t>The first token is treated as the command</a:t>
            </a:r>
          </a:p>
          <a:p>
            <a:pPr lvl="1"/>
            <a:r>
              <a:rPr lang="en-US" smtClean="0"/>
              <a:t>The remaining tokens are passed to the command as arguments</a:t>
            </a:r>
            <a:endParaRPr lang="en-US"/>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75</a:t>
            </a:fld>
            <a:endParaRPr lang="en-AU"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simple example</a:t>
            </a:r>
            <a:endParaRPr lang="en-US"/>
          </a:p>
        </p:txBody>
      </p:sp>
      <p:sp>
        <p:nvSpPr>
          <p:cNvPr id="3" name="Content Placeholder 2"/>
          <p:cNvSpPr>
            <a:spLocks noGrp="1"/>
          </p:cNvSpPr>
          <p:nvPr>
            <p:ph idx="1"/>
          </p:nvPr>
        </p:nvSpPr>
        <p:spPr/>
        <p:txBody>
          <a:bodyPr/>
          <a:lstStyle/>
          <a:p>
            <a:r>
              <a:rPr lang="en-US" smtClean="0"/>
              <a:t>Your home directory is stored in the environment, you can be taken there directly </a:t>
            </a:r>
          </a:p>
          <a:p>
            <a:pPr>
              <a:buNone/>
            </a:pPr>
            <a:r>
              <a:rPr lang="en-US" smtClean="0"/>
              <a:t> </a:t>
            </a:r>
          </a:p>
          <a:p>
            <a:pPr>
              <a:buNone/>
            </a:pPr>
            <a:r>
              <a:rPr lang="en-US" smtClean="0"/>
              <a:t>						</a:t>
            </a:r>
            <a:r>
              <a:rPr lang="en-US" b="1" err="1" smtClean="0">
                <a:latin typeface="Courier New"/>
                <a:cs typeface="Courier New"/>
              </a:rPr>
              <a:t>cd</a:t>
            </a:r>
            <a:r>
              <a:rPr lang="en-US" b="1" smtClean="0">
                <a:latin typeface="Courier New"/>
                <a:cs typeface="Courier New"/>
              </a:rPr>
              <a:t> $HOME</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76</a:t>
            </a:fld>
            <a:endParaRPr lang="en-AU"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a:t>
            </a:r>
            <a:br>
              <a:rPr lang="en-US" dirty="0" smtClean="0"/>
            </a:br>
            <a:r>
              <a:rPr lang="en-US" sz="3200" dirty="0" smtClean="0">
                <a:solidFill>
                  <a:srgbClr val="000000"/>
                </a:solidFill>
              </a:rPr>
              <a:t>Realistic Evaluation of the Environment</a:t>
            </a:r>
            <a:endParaRPr lang="en-US" sz="32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87136206"/>
              </p:ext>
            </p:extLst>
          </p:nvPr>
        </p:nvGraphicFramePr>
        <p:xfrm>
          <a:off x="457200" y="1556792"/>
          <a:ext cx="8458200" cy="4307840"/>
        </p:xfrm>
        <a:graphic>
          <a:graphicData uri="http://schemas.openxmlformats.org/drawingml/2006/table">
            <a:tbl>
              <a:tblPr firstRow="1" bandRow="1">
                <a:tableStyleId>{5C22544A-7EE6-4342-B048-85BDC9FD1C3A}</a:tableStyleId>
              </a:tblPr>
              <a:tblGrid>
                <a:gridCol w="3276600"/>
                <a:gridCol w="5181600"/>
              </a:tblGrid>
              <a:tr h="370840">
                <a:tc>
                  <a:txBody>
                    <a:bodyPr/>
                    <a:lstStyle/>
                    <a:p>
                      <a:r>
                        <a:rPr lang="en-US" dirty="0" smtClean="0"/>
                        <a:t>Command</a:t>
                      </a:r>
                      <a:endParaRPr lang="en-US" dirty="0"/>
                    </a:p>
                  </a:txBody>
                  <a:tcPr/>
                </a:tc>
                <a:tc>
                  <a:txBody>
                    <a:bodyPr/>
                    <a:lstStyle/>
                    <a:p>
                      <a:r>
                        <a:rPr lang="en-US" smtClean="0"/>
                        <a:t>Description</a:t>
                      </a:r>
                      <a:endParaRPr lang="en-US"/>
                    </a:p>
                  </a:txBody>
                  <a:tcPr/>
                </a:tc>
              </a:tr>
              <a:tr h="370840">
                <a:tc>
                  <a:txBody>
                    <a:bodyPr/>
                    <a:lstStyle/>
                    <a:p>
                      <a:r>
                        <a:rPr lang="en-US" b="1" i="0" dirty="0" smtClean="0">
                          <a:latin typeface="Courier New"/>
                          <a:cs typeface="Courier New"/>
                        </a:rPr>
                        <a:t>$</a:t>
                      </a:r>
                      <a:r>
                        <a:rPr lang="en-US" b="0" i="1" dirty="0" smtClean="0">
                          <a:latin typeface="Courier New"/>
                          <a:cs typeface="Courier New"/>
                        </a:rPr>
                        <a:t>&lt;VARIABLE&gt;</a:t>
                      </a:r>
                      <a:endParaRPr lang="en-US" b="0" i="1" dirty="0">
                        <a:latin typeface="Courier New"/>
                        <a:cs typeface="Courier New"/>
                      </a:endParaRPr>
                    </a:p>
                  </a:txBody>
                  <a:tcPr/>
                </a:tc>
                <a:tc>
                  <a:txBody>
                    <a:bodyPr/>
                    <a:lstStyle/>
                    <a:p>
                      <a:r>
                        <a:rPr lang="en-US" dirty="0" smtClean="0">
                          <a:latin typeface="Tahoma"/>
                          <a:cs typeface="Tahoma"/>
                        </a:rPr>
                        <a:t>Evaluates to the contents</a:t>
                      </a:r>
                      <a:r>
                        <a:rPr lang="en-US" baseline="0" dirty="0" smtClean="0">
                          <a:latin typeface="Tahoma"/>
                          <a:cs typeface="Tahoma"/>
                        </a:rPr>
                        <a:t> of the variable </a:t>
                      </a:r>
                      <a:r>
                        <a:rPr lang="en-US" b="0" i="1" baseline="0" dirty="0" smtClean="0">
                          <a:latin typeface="Courier New"/>
                          <a:cs typeface="Courier New"/>
                        </a:rPr>
                        <a:t>&lt;VARIABLE&gt;</a:t>
                      </a:r>
                      <a:r>
                        <a:rPr lang="en-US" baseline="0" dirty="0" smtClean="0">
                          <a:latin typeface="Tahoma"/>
                          <a:cs typeface="Tahoma"/>
                        </a:rPr>
                        <a:t>.</a:t>
                      </a:r>
                      <a:endParaRPr lang="en-US" dirty="0">
                        <a:latin typeface="Tahoma"/>
                        <a:cs typeface="Tahoma"/>
                      </a:endParaRPr>
                    </a:p>
                  </a:txBody>
                  <a:tcPr/>
                </a:tc>
              </a:tr>
              <a:tr h="370840">
                <a:tc>
                  <a:txBody>
                    <a:bodyPr/>
                    <a:lstStyle/>
                    <a:p>
                      <a:r>
                        <a:rPr lang="en-US" b="1" i="0" dirty="0" err="1" smtClean="0">
                          <a:latin typeface="Courier New"/>
                          <a:cs typeface="Courier New"/>
                        </a:rPr>
                        <a:t>env</a:t>
                      </a:r>
                      <a:endParaRPr lang="en-US" b="1" i="0" dirty="0">
                        <a:latin typeface="Courier New"/>
                        <a:cs typeface="Courier New"/>
                      </a:endParaRPr>
                    </a:p>
                  </a:txBody>
                  <a:tcPr/>
                </a:tc>
                <a:tc>
                  <a:txBody>
                    <a:bodyPr/>
                    <a:lstStyle/>
                    <a:p>
                      <a:r>
                        <a:rPr lang="en-US" dirty="0" smtClean="0">
                          <a:latin typeface="Tahoma"/>
                          <a:cs typeface="Tahoma"/>
                        </a:rPr>
                        <a:t>Prints all environment</a:t>
                      </a:r>
                      <a:r>
                        <a:rPr lang="en-US" baseline="0" dirty="0" smtClean="0">
                          <a:latin typeface="Tahoma"/>
                          <a:cs typeface="Tahoma"/>
                        </a:rPr>
                        <a:t> variables</a:t>
                      </a:r>
                      <a:r>
                        <a:rPr lang="en-US" dirty="0" smtClean="0">
                          <a:latin typeface="Tahoma"/>
                          <a:cs typeface="Tahoma"/>
                        </a:rPr>
                        <a:t> and their values.</a:t>
                      </a:r>
                      <a:endParaRPr lang="en-US" dirty="0">
                        <a:latin typeface="Tahoma"/>
                        <a:cs typeface="Tahoma"/>
                      </a:endParaRPr>
                    </a:p>
                  </a:txBody>
                  <a:tcPr/>
                </a:tc>
              </a:tr>
              <a:tr h="370840">
                <a:tc>
                  <a:txBody>
                    <a:bodyPr/>
                    <a:lstStyle/>
                    <a:p>
                      <a:r>
                        <a:rPr lang="en-US" b="1" i="0" smtClean="0">
                          <a:latin typeface="Courier New"/>
                          <a:cs typeface="Courier New"/>
                        </a:rPr>
                        <a:t>echo </a:t>
                      </a:r>
                      <a:r>
                        <a:rPr lang="en-US" b="0" i="1" smtClean="0">
                          <a:latin typeface="Courier New"/>
                          <a:cs typeface="Courier New"/>
                        </a:rPr>
                        <a:t>&lt;arg1&gt; &lt;arg2&gt;</a:t>
                      </a:r>
                      <a:r>
                        <a:rPr lang="en-US" b="0" i="1" baseline="0" smtClean="0">
                          <a:latin typeface="Courier New"/>
                          <a:cs typeface="Courier New"/>
                        </a:rPr>
                        <a:t> …</a:t>
                      </a:r>
                      <a:endParaRPr lang="en-US" b="0" i="1">
                        <a:latin typeface="Courier New"/>
                        <a:cs typeface="Courier New"/>
                      </a:endParaRPr>
                    </a:p>
                  </a:txBody>
                  <a:tcPr/>
                </a:tc>
                <a:tc>
                  <a:txBody>
                    <a:bodyPr/>
                    <a:lstStyle/>
                    <a:p>
                      <a:r>
                        <a:rPr lang="en-US" dirty="0" smtClean="0">
                          <a:latin typeface="Tahoma"/>
                          <a:cs typeface="Tahoma"/>
                        </a:rPr>
                        <a:t>Prints out its arguments,</a:t>
                      </a:r>
                      <a:r>
                        <a:rPr lang="en-US" baseline="0" dirty="0" smtClean="0">
                          <a:latin typeface="Tahoma"/>
                          <a:cs typeface="Tahoma"/>
                        </a:rPr>
                        <a:t> with no additional information.</a:t>
                      </a:r>
                      <a:endParaRPr lang="en-US" dirty="0">
                        <a:latin typeface="Tahoma"/>
                        <a:cs typeface="Tahoma"/>
                      </a:endParaRPr>
                    </a:p>
                  </a:txBody>
                  <a:tcPr/>
                </a:tc>
              </a:tr>
              <a:tr h="370840">
                <a:tc>
                  <a:txBody>
                    <a:bodyPr/>
                    <a:lstStyle/>
                    <a:p>
                      <a:r>
                        <a:rPr lang="en-US" b="1" i="0" dirty="0" err="1" smtClean="0">
                          <a:latin typeface="Courier New"/>
                          <a:cs typeface="Courier New"/>
                        </a:rPr>
                        <a:t>grep</a:t>
                      </a:r>
                      <a:r>
                        <a:rPr lang="en-US" b="1" i="0" dirty="0" smtClean="0">
                          <a:latin typeface="Courier New"/>
                          <a:cs typeface="Courier New"/>
                        </a:rPr>
                        <a:t> </a:t>
                      </a:r>
                      <a:r>
                        <a:rPr lang="en-US" b="0" i="1" dirty="0" smtClean="0">
                          <a:latin typeface="Courier New"/>
                          <a:cs typeface="Courier New"/>
                        </a:rPr>
                        <a:t>&lt;pattern&gt; &lt;file&gt;</a:t>
                      </a:r>
                      <a:endParaRPr lang="en-US" b="0" i="1" dirty="0">
                        <a:latin typeface="Courier New"/>
                        <a:cs typeface="Courier New"/>
                      </a:endParaRPr>
                    </a:p>
                  </a:txBody>
                  <a:tcPr/>
                </a:tc>
                <a:tc>
                  <a:txBody>
                    <a:bodyPr/>
                    <a:lstStyle/>
                    <a:p>
                      <a:r>
                        <a:rPr lang="en-US" dirty="0" smtClean="0">
                          <a:latin typeface="Tahoma"/>
                          <a:cs typeface="Tahoma"/>
                        </a:rPr>
                        <a:t>Prints out all occurrences of </a:t>
                      </a:r>
                      <a:r>
                        <a:rPr lang="en-US" b="0" i="1" dirty="0" smtClean="0">
                          <a:latin typeface="Courier New"/>
                          <a:cs typeface="Courier New"/>
                        </a:rPr>
                        <a:t>&lt;pattern&gt; </a:t>
                      </a:r>
                      <a:r>
                        <a:rPr lang="en-US" dirty="0" smtClean="0">
                          <a:latin typeface="Tahoma"/>
                          <a:cs typeface="Tahoma"/>
                        </a:rPr>
                        <a:t>in </a:t>
                      </a:r>
                      <a:r>
                        <a:rPr lang="en-US" dirty="0" smtClean="0">
                          <a:latin typeface="Courier New"/>
                          <a:cs typeface="Courier New"/>
                        </a:rPr>
                        <a:t>&lt;file&gt;</a:t>
                      </a:r>
                      <a:r>
                        <a:rPr lang="en-US" dirty="0" smtClean="0">
                          <a:latin typeface="Tahoma"/>
                          <a:cs typeface="Tahoma"/>
                        </a:rPr>
                        <a:t>.</a:t>
                      </a:r>
                      <a:r>
                        <a:rPr lang="en-US" baseline="0" dirty="0" smtClean="0">
                          <a:latin typeface="Tahoma"/>
                          <a:cs typeface="Tahoma"/>
                        </a:rPr>
                        <a:t> If no file is specified, processes standard input. For example</a:t>
                      </a:r>
                    </a:p>
                    <a:p>
                      <a:endParaRPr lang="en-US" baseline="0" dirty="0" smtClean="0">
                        <a:latin typeface="Tahoma"/>
                        <a:cs typeface="Tahoma"/>
                      </a:endParaRPr>
                    </a:p>
                    <a:p>
                      <a:pPr marL="0" indent="1435100"/>
                      <a:r>
                        <a:rPr lang="en-US" b="1" i="0" baseline="0" dirty="0" err="1" smtClean="0">
                          <a:latin typeface="Courier New"/>
                          <a:cs typeface="Courier New"/>
                        </a:rPr>
                        <a:t>env</a:t>
                      </a:r>
                      <a:r>
                        <a:rPr lang="en-US" b="1" i="0" baseline="0" dirty="0" smtClean="0">
                          <a:latin typeface="Courier New"/>
                          <a:cs typeface="Courier New"/>
                        </a:rPr>
                        <a:t> | </a:t>
                      </a:r>
                      <a:r>
                        <a:rPr lang="en-US" b="1" i="0" baseline="0" dirty="0" err="1" smtClean="0">
                          <a:latin typeface="Courier New"/>
                          <a:cs typeface="Courier New"/>
                        </a:rPr>
                        <a:t>grep</a:t>
                      </a:r>
                      <a:r>
                        <a:rPr lang="en-US" b="1" i="0" baseline="0" dirty="0" smtClean="0">
                          <a:latin typeface="Courier New"/>
                          <a:cs typeface="Courier New"/>
                        </a:rPr>
                        <a:t> PA</a:t>
                      </a:r>
                    </a:p>
                    <a:p>
                      <a:endParaRPr lang="en-US" dirty="0" smtClean="0">
                        <a:latin typeface="Tahoma"/>
                        <a:cs typeface="Tahoma"/>
                      </a:endParaRPr>
                    </a:p>
                    <a:p>
                      <a:r>
                        <a:rPr lang="en-US" dirty="0" smtClean="0">
                          <a:latin typeface="Tahoma"/>
                          <a:cs typeface="Tahoma"/>
                        </a:rPr>
                        <a:t>will print all variables containing</a:t>
                      </a:r>
                      <a:r>
                        <a:rPr lang="en-US" baseline="0" dirty="0" smtClean="0">
                          <a:latin typeface="Tahoma"/>
                          <a:cs typeface="Tahoma"/>
                        </a:rPr>
                        <a:t> ‘PA’ in them or their value.</a:t>
                      </a:r>
                      <a:endParaRPr lang="en-US" dirty="0">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77</a:t>
            </a:fld>
            <a:endParaRPr lang="en-AU"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Manipulating the Environment</a:t>
            </a:r>
            <a:endParaRPr lang="en-US"/>
          </a:p>
        </p:txBody>
      </p:sp>
      <p:sp>
        <p:nvSpPr>
          <p:cNvPr id="3" name="Content Placeholder 2"/>
          <p:cNvSpPr>
            <a:spLocks noGrp="1"/>
          </p:cNvSpPr>
          <p:nvPr>
            <p:ph idx="1"/>
          </p:nvPr>
        </p:nvSpPr>
        <p:spPr/>
        <p:txBody>
          <a:bodyPr/>
          <a:lstStyle/>
          <a:p>
            <a:r>
              <a:rPr lang="en-US" smtClean="0"/>
              <a:t>You can use the environment to your advantage.</a:t>
            </a:r>
          </a:p>
          <a:p>
            <a:pPr lvl="1"/>
            <a:r>
              <a:rPr lang="en-US" smtClean="0"/>
              <a:t>Update the path</a:t>
            </a:r>
          </a:p>
          <a:p>
            <a:pPr lvl="1"/>
            <a:r>
              <a:rPr lang="en-US" smtClean="0"/>
              <a:t>Change your prompt</a:t>
            </a:r>
          </a:p>
          <a:p>
            <a:pPr lvl="1"/>
            <a:r>
              <a:rPr lang="en-US" smtClean="0"/>
              <a:t>Use the environment to share information between your scripts</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78</a:t>
            </a:fld>
            <a:endParaRPr lang="en-AU"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export command</a:t>
            </a:r>
            <a:endParaRPr lang="en-US"/>
          </a:p>
        </p:txBody>
      </p:sp>
      <p:sp>
        <p:nvSpPr>
          <p:cNvPr id="3" name="Content Placeholder 2"/>
          <p:cNvSpPr>
            <a:spLocks noGrp="1"/>
          </p:cNvSpPr>
          <p:nvPr>
            <p:ph idx="1"/>
          </p:nvPr>
        </p:nvSpPr>
        <p:spPr/>
        <p:txBody>
          <a:bodyPr/>
          <a:lstStyle/>
          <a:p>
            <a:pPr marL="0" indent="0">
              <a:buNone/>
            </a:pPr>
            <a:r>
              <a:rPr lang="en-US" smtClean="0"/>
              <a:t>The </a:t>
            </a:r>
            <a:r>
              <a:rPr lang="en-US" b="1" smtClean="0"/>
              <a:t>export</a:t>
            </a:r>
            <a:r>
              <a:rPr lang="en-US" smtClean="0"/>
              <a:t> command is used to set the value of an environment variable:</a:t>
            </a:r>
            <a:r>
              <a:rPr lang="en-US" smtClean="0">
                <a:latin typeface="Courier New"/>
                <a:cs typeface="Courier New"/>
              </a:rPr>
              <a:t> </a:t>
            </a:r>
            <a:endParaRPr lang="en-US" smtClean="0"/>
          </a:p>
          <a:p>
            <a:pPr lvl="1"/>
            <a:endParaRPr lang="en-US" smtClean="0"/>
          </a:p>
          <a:p>
            <a:pPr marL="0" indent="0">
              <a:buNone/>
            </a:pPr>
            <a:r>
              <a:rPr lang="en-US" b="1" smtClean="0">
                <a:latin typeface="Courier New"/>
                <a:cs typeface="Courier New"/>
              </a:rPr>
              <a:t>export </a:t>
            </a:r>
            <a:r>
              <a:rPr lang="en-US" i="1" smtClean="0">
                <a:latin typeface="Courier New"/>
                <a:cs typeface="Courier New"/>
              </a:rPr>
              <a:t>&lt;VARIABLE_NAME&gt;</a:t>
            </a:r>
            <a:r>
              <a:rPr lang="en-US" b="1" smtClean="0">
                <a:latin typeface="Courier New"/>
                <a:cs typeface="Courier New"/>
              </a:rPr>
              <a:t>=</a:t>
            </a:r>
            <a:r>
              <a:rPr lang="en-US" i="1" smtClean="0">
                <a:latin typeface="Courier New"/>
                <a:cs typeface="Courier New"/>
              </a:rPr>
              <a:t>&lt;VALUE&gt;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79</a:t>
            </a:fld>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Logging On</a:t>
            </a:r>
            <a:endParaRPr lang="en-US"/>
          </a:p>
        </p:txBody>
      </p:sp>
      <p:sp>
        <p:nvSpPr>
          <p:cNvPr id="3" name="Content Placeholder 2"/>
          <p:cNvSpPr>
            <a:spLocks noGrp="1"/>
          </p:cNvSpPr>
          <p:nvPr>
            <p:ph idx="1"/>
          </p:nvPr>
        </p:nvSpPr>
        <p:spPr>
          <a:xfrm>
            <a:off x="468901" y="1407402"/>
            <a:ext cx="8229600" cy="5117942"/>
          </a:xfrm>
        </p:spPr>
        <p:txBody>
          <a:bodyPr/>
          <a:lstStyle/>
          <a:p>
            <a:r>
              <a:rPr lang="en-US" dirty="0" smtClean="0"/>
              <a:t>Start the putty telnet/</a:t>
            </a:r>
            <a:r>
              <a:rPr lang="en-US" dirty="0" err="1" smtClean="0"/>
              <a:t>ssh</a:t>
            </a:r>
            <a:r>
              <a:rPr lang="en-US" dirty="0" smtClean="0"/>
              <a:t> client by double clicking on putty.exe and connect to the HPC Machine</a:t>
            </a:r>
          </a:p>
          <a:p>
            <a:pPr lvl="1"/>
            <a:r>
              <a:rPr lang="en-US" sz="2200" dirty="0" smtClean="0"/>
              <a:t>Host: </a:t>
            </a:r>
            <a:r>
              <a:rPr lang="en-US" sz="2200" dirty="0"/>
              <a:t> </a:t>
            </a:r>
            <a:r>
              <a:rPr lang="en-US" sz="2200" dirty="0" smtClean="0"/>
              <a:t>   </a:t>
            </a:r>
            <a:r>
              <a:rPr lang="en-US" sz="2200" b="1" dirty="0" err="1" smtClean="0">
                <a:latin typeface="Courier New" pitchFamily="49" charset="0"/>
                <a:cs typeface="Courier New" pitchFamily="49" charset="0"/>
              </a:rPr>
              <a:t>raijin.nci.org.au</a:t>
            </a:r>
            <a:r>
              <a:rPr lang="en-US" sz="2200" dirty="0" smtClean="0"/>
              <a:t> </a:t>
            </a:r>
            <a:endParaRPr lang="en-US" sz="2200" dirty="0" smtClean="0"/>
          </a:p>
          <a:p>
            <a:pPr lvl="1"/>
            <a:r>
              <a:rPr lang="en-US" sz="2200" dirty="0" smtClean="0"/>
              <a:t>Connection Type: </a:t>
            </a:r>
            <a:r>
              <a:rPr lang="en-US" sz="2200" b="1" dirty="0" err="1" smtClean="0">
                <a:latin typeface="Courier New" pitchFamily="49" charset="0"/>
                <a:cs typeface="Courier New" pitchFamily="49" charset="0"/>
              </a:rPr>
              <a:t>ssh</a:t>
            </a:r>
            <a:endParaRPr lang="en-US" sz="2200" b="1" dirty="0" smtClean="0">
              <a:latin typeface="Courier New" pitchFamily="49" charset="0"/>
              <a:cs typeface="Courier New" pitchFamily="49" charset="0"/>
            </a:endParaRPr>
          </a:p>
          <a:p>
            <a:pPr lvl="1"/>
            <a:r>
              <a:rPr lang="en-US" sz="2200" dirty="0" smtClean="0">
                <a:latin typeface="Tahoma" pitchFamily="34" charset="0"/>
                <a:ea typeface="Tahoma" pitchFamily="34" charset="0"/>
                <a:cs typeface="Tahoma" pitchFamily="34" charset="0"/>
              </a:rPr>
              <a:t>Port: </a:t>
            </a:r>
            <a:r>
              <a:rPr lang="en-US" sz="2200" b="1" dirty="0" smtClean="0">
                <a:latin typeface="Courier New" pitchFamily="49" charset="0"/>
                <a:cs typeface="Courier New" pitchFamily="49" charset="0"/>
              </a:rPr>
              <a:t>22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824" y="4149080"/>
            <a:ext cx="5829300" cy="22383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a:t>
            </a:fld>
            <a:endParaRPr lang="en-AU" dirty="0"/>
          </a:p>
        </p:txBody>
      </p:sp>
      <p:sp>
        <p:nvSpPr>
          <p:cNvPr id="6" name="TextBox 5"/>
          <p:cNvSpPr txBox="1"/>
          <p:nvPr/>
        </p:nvSpPr>
        <p:spPr>
          <a:xfrm>
            <a:off x="3851920" y="5440529"/>
            <a:ext cx="1407241" cy="276999"/>
          </a:xfrm>
          <a:prstGeom prst="rect">
            <a:avLst/>
          </a:prstGeom>
          <a:solidFill>
            <a:srgbClr val="FFFF00"/>
          </a:solidFill>
        </p:spPr>
        <p:txBody>
          <a:bodyPr wrap="square" rtlCol="0">
            <a:spAutoFit/>
          </a:bodyPr>
          <a:lstStyle/>
          <a:p>
            <a:r>
              <a:rPr lang="en-US" sz="1200" smtClean="0"/>
              <a:t>raijin.nci.org.au</a:t>
            </a:r>
            <a:endParaRPr lang="en-US" sz="1200" dirty="0" smtClean="0"/>
          </a:p>
        </p:txBody>
      </p:sp>
      <p:sp>
        <p:nvSpPr>
          <p:cNvPr id="7" name="Notched Right Arrow 6"/>
          <p:cNvSpPr/>
          <p:nvPr/>
        </p:nvSpPr>
        <p:spPr>
          <a:xfrm>
            <a:off x="3923928" y="3861048"/>
            <a:ext cx="1944216" cy="1008112"/>
          </a:xfrm>
          <a:prstGeom prst="notchedRightArrow">
            <a:avLst/>
          </a:prstGeom>
          <a:scene3d>
            <a:camera prst="orthographicFront">
              <a:rot lat="0" lon="0" rev="162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5(b)</a:t>
            </a:r>
            <a:br>
              <a:rPr lang="en-US" dirty="0" smtClean="0"/>
            </a:br>
            <a:r>
              <a:rPr lang="en-US" sz="3200" dirty="0" smtClean="0">
                <a:solidFill>
                  <a:srgbClr val="000000"/>
                </a:solidFill>
              </a:rPr>
              <a:t>Manipulating the Environment</a:t>
            </a:r>
            <a:endParaRPr lang="en-US" sz="3200" dirty="0">
              <a:solidFill>
                <a:srgbClr val="000000"/>
              </a:solidFill>
            </a:endParaRPr>
          </a:p>
        </p:txBody>
      </p:sp>
      <p:graphicFrame>
        <p:nvGraphicFramePr>
          <p:cNvPr id="4" name="Table 3"/>
          <p:cNvGraphicFramePr>
            <a:graphicFrameLocks noGrp="1"/>
          </p:cNvGraphicFramePr>
          <p:nvPr/>
        </p:nvGraphicFramePr>
        <p:xfrm>
          <a:off x="457200" y="2021840"/>
          <a:ext cx="8458200" cy="1285240"/>
        </p:xfrm>
        <a:graphic>
          <a:graphicData uri="http://schemas.openxmlformats.org/drawingml/2006/table">
            <a:tbl>
              <a:tblPr firstRow="1" bandRow="1">
                <a:tableStyleId>{5C22544A-7EE6-4342-B048-85BDC9FD1C3A}</a:tableStyleId>
              </a:tblPr>
              <a:tblGrid>
                <a:gridCol w="3276600"/>
                <a:gridCol w="5181600"/>
              </a:tblGrid>
              <a:tr h="370840">
                <a:tc>
                  <a:txBody>
                    <a:bodyPr/>
                    <a:lstStyle/>
                    <a:p>
                      <a:r>
                        <a:rPr lang="en-US" smtClean="0"/>
                        <a:t>Command</a:t>
                      </a:r>
                      <a:endParaRPr lang="en-US"/>
                    </a:p>
                  </a:txBody>
                  <a:tcPr/>
                </a:tc>
                <a:tc>
                  <a:txBody>
                    <a:bodyPr/>
                    <a:lstStyle/>
                    <a:p>
                      <a:r>
                        <a:rPr lang="en-US" smtClean="0"/>
                        <a:t>Description</a:t>
                      </a:r>
                      <a:endParaRPr lang="en-US"/>
                    </a:p>
                  </a:txBody>
                  <a:tcPr/>
                </a:tc>
              </a:tr>
              <a:tr h="370840">
                <a:tc>
                  <a:txBody>
                    <a:bodyPr/>
                    <a:lstStyle/>
                    <a:p>
                      <a:r>
                        <a:rPr lang="en-US" b="1" i="0" smtClean="0">
                          <a:latin typeface="Courier New"/>
                          <a:cs typeface="Courier New"/>
                        </a:rPr>
                        <a:t>export </a:t>
                      </a:r>
                      <a:r>
                        <a:rPr lang="en-US" b="0" i="1" smtClean="0">
                          <a:latin typeface="Courier New"/>
                          <a:cs typeface="Courier New"/>
                        </a:rPr>
                        <a:t>&lt;VAR&gt;</a:t>
                      </a:r>
                      <a:r>
                        <a:rPr lang="en-US" b="1" i="0" smtClean="0">
                          <a:latin typeface="Courier New"/>
                          <a:cs typeface="Courier New"/>
                        </a:rPr>
                        <a:t>=</a:t>
                      </a:r>
                      <a:r>
                        <a:rPr lang="en-US" b="0" i="1" smtClean="0">
                          <a:latin typeface="Courier New"/>
                          <a:cs typeface="Courier New"/>
                        </a:rPr>
                        <a:t>&lt;VAL&gt;</a:t>
                      </a:r>
                      <a:endParaRPr lang="en-US" b="0" i="1">
                        <a:latin typeface="Courier New"/>
                        <a:cs typeface="Courier New"/>
                      </a:endParaRPr>
                    </a:p>
                  </a:txBody>
                  <a:tcPr/>
                </a:tc>
                <a:tc>
                  <a:txBody>
                    <a:bodyPr/>
                    <a:lstStyle/>
                    <a:p>
                      <a:r>
                        <a:rPr lang="en-US" smtClean="0">
                          <a:latin typeface="Tahoma"/>
                          <a:cs typeface="Tahoma"/>
                        </a:rPr>
                        <a:t>Set a variable called </a:t>
                      </a:r>
                      <a:r>
                        <a:rPr lang="en-US" b="0" i="1" smtClean="0">
                          <a:latin typeface="Courier New"/>
                          <a:cs typeface="Courier New"/>
                        </a:rPr>
                        <a:t>VAR </a:t>
                      </a:r>
                      <a:r>
                        <a:rPr lang="en-US" smtClean="0">
                          <a:latin typeface="Tahoma"/>
                          <a:cs typeface="Tahoma"/>
                        </a:rPr>
                        <a:t>and give it contents </a:t>
                      </a:r>
                      <a:r>
                        <a:rPr lang="en-US" b="0" i="1" smtClean="0">
                          <a:latin typeface="Courier New"/>
                          <a:cs typeface="Courier New"/>
                        </a:rPr>
                        <a:t>VAL</a:t>
                      </a:r>
                      <a:r>
                        <a:rPr lang="en-US" smtClean="0">
                          <a:latin typeface="Tahoma"/>
                          <a:cs typeface="Tahoma"/>
                        </a:rPr>
                        <a:t>. The variable will be available to programs</a:t>
                      </a:r>
                      <a:r>
                        <a:rPr lang="en-US" baseline="0" smtClean="0">
                          <a:latin typeface="Tahoma"/>
                          <a:cs typeface="Tahoma"/>
                        </a:rPr>
                        <a:t> invoked from the shell.</a:t>
                      </a:r>
                      <a:endParaRPr lang="en-US">
                        <a:latin typeface="Tahoma"/>
                        <a:cs typeface="Tahoma"/>
                      </a:endParaRPr>
                    </a:p>
                  </a:txBody>
                  <a:tcPr/>
                </a:tc>
              </a:tr>
            </a:tbl>
          </a:graphicData>
        </a:graphic>
      </p:graphicFrame>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80</a:t>
            </a:fld>
            <a:endParaRPr lang="en-AU"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Your Skills</a:t>
            </a:r>
            <a:endParaRPr lang="en-US"/>
          </a:p>
        </p:txBody>
      </p:sp>
      <p:sp>
        <p:nvSpPr>
          <p:cNvPr id="3" name="Content Placeholder 2"/>
          <p:cNvSpPr>
            <a:spLocks noGrp="1"/>
          </p:cNvSpPr>
          <p:nvPr>
            <p:ph idx="1"/>
          </p:nvPr>
        </p:nvSpPr>
        <p:spPr/>
        <p:txBody>
          <a:bodyPr/>
          <a:lstStyle/>
          <a:p>
            <a:r>
              <a:rPr lang="en-US" smtClean="0"/>
              <a:t>You have now got the rudimentary skills to move around, make and view files, chain commands together and manipulate the environment</a:t>
            </a:r>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81</a:t>
            </a:fld>
            <a:endParaRPr lang="en-AU"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Hard Lessons</a:t>
            </a:r>
            <a:endParaRPr lang="en-US"/>
          </a:p>
        </p:txBody>
      </p:sp>
      <p:sp>
        <p:nvSpPr>
          <p:cNvPr id="3" name="Content Placeholder 2"/>
          <p:cNvSpPr>
            <a:spLocks noGrp="1"/>
          </p:cNvSpPr>
          <p:nvPr>
            <p:ph idx="1"/>
          </p:nvPr>
        </p:nvSpPr>
        <p:spPr/>
        <p:txBody>
          <a:bodyPr/>
          <a:lstStyle/>
          <a:p>
            <a:pPr lvl="1"/>
            <a:r>
              <a:rPr lang="en-US" dirty="0" smtClean="0"/>
              <a:t>BASH is wildly picky</a:t>
            </a:r>
          </a:p>
          <a:p>
            <a:pPr lvl="1"/>
            <a:r>
              <a:rPr lang="en-US" dirty="0" smtClean="0"/>
              <a:t>Silent success</a:t>
            </a:r>
          </a:p>
          <a:p>
            <a:pPr lvl="1"/>
            <a:r>
              <a:rPr lang="en-US" dirty="0" smtClean="0"/>
              <a:t>Command-line work is flexible but error prone</a:t>
            </a:r>
          </a:p>
          <a:p>
            <a:pPr lvl="1"/>
            <a:r>
              <a:rPr lang="en-US" dirty="0" smtClean="0"/>
              <a:t>There’s a lot of hidden context</a:t>
            </a:r>
          </a:p>
          <a:p>
            <a:pPr lvl="2"/>
            <a:r>
              <a:rPr lang="en-US" dirty="0" smtClean="0"/>
              <a:t>ENVIRONMENT, WORKING DIRECTORY, STDOUT/STDIN, COMMAND LINE EXPANSION</a:t>
            </a:r>
          </a:p>
          <a:p>
            <a:pPr lvl="1"/>
            <a:r>
              <a:rPr lang="en-US" dirty="0" smtClean="0"/>
              <a:t>BASH is wildly picky</a:t>
            </a:r>
          </a:p>
          <a:p>
            <a:pPr lvl="1"/>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82</a:t>
            </a:fld>
            <a:endParaRPr lang="en-AU" dirty="0"/>
          </a:p>
        </p:txBody>
      </p:sp>
    </p:spTree>
    <p:extLst>
      <p:ext uri="{BB962C8B-B14F-4D97-AF65-F5344CB8AC3E}">
        <p14:creationId xmlns:p14="http://schemas.microsoft.com/office/powerpoint/2010/main" val="31380531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Summing up – the positives</a:t>
            </a:r>
            <a:endParaRPr lang="en-US"/>
          </a:p>
        </p:txBody>
      </p:sp>
      <p:sp>
        <p:nvSpPr>
          <p:cNvPr id="3" name="Content Placeholder 2"/>
          <p:cNvSpPr>
            <a:spLocks noGrp="1"/>
          </p:cNvSpPr>
          <p:nvPr>
            <p:ph idx="1"/>
          </p:nvPr>
        </p:nvSpPr>
        <p:spPr/>
        <p:txBody>
          <a:bodyPr/>
          <a:lstStyle/>
          <a:p>
            <a:r>
              <a:rPr lang="en-US" sz="2800" smtClean="0"/>
              <a:t>Command line gives you a more </a:t>
            </a:r>
            <a:r>
              <a:rPr lang="en-US" sz="2800" b="1" u="sng" smtClean="0"/>
              <a:t>powerful</a:t>
            </a:r>
            <a:r>
              <a:rPr lang="en-US" sz="2800" smtClean="0"/>
              <a:t> means to control a program</a:t>
            </a:r>
          </a:p>
          <a:p>
            <a:r>
              <a:rPr lang="en-US" sz="2800" smtClean="0"/>
              <a:t>Allows </a:t>
            </a:r>
            <a:r>
              <a:rPr lang="en-US" sz="2800" b="1" u="sng" smtClean="0"/>
              <a:t>direct interaction</a:t>
            </a:r>
            <a:r>
              <a:rPr lang="en-US" sz="2800" smtClean="0"/>
              <a:t> with shell commands (no GUI needed)</a:t>
            </a:r>
          </a:p>
          <a:p>
            <a:r>
              <a:rPr lang="en-US" sz="2800" smtClean="0"/>
              <a:t>Allow for </a:t>
            </a:r>
            <a:r>
              <a:rPr lang="en-US" sz="2800" b="1" u="sng" smtClean="0"/>
              <a:t>ease of automation</a:t>
            </a:r>
            <a:r>
              <a:rPr lang="en-US" sz="2800" smtClean="0"/>
              <a:t> via scripting</a:t>
            </a:r>
          </a:p>
          <a:p>
            <a:r>
              <a:rPr lang="en-US" sz="2800" smtClean="0"/>
              <a:t>UNIX is more </a:t>
            </a:r>
            <a:r>
              <a:rPr lang="en-US" sz="2800" b="1" u="sng" smtClean="0"/>
              <a:t>flexible</a:t>
            </a:r>
            <a:r>
              <a:rPr lang="en-US" sz="2800" smtClean="0"/>
              <a:t> and can be </a:t>
            </a:r>
            <a:r>
              <a:rPr lang="en-AU" sz="2800"/>
              <a:t>installed on many different types of </a:t>
            </a:r>
            <a:r>
              <a:rPr lang="en-AU" sz="2800" smtClean="0"/>
              <a:t>machines (e.g. mainframes/supercomputers)</a:t>
            </a:r>
          </a:p>
          <a:p>
            <a:r>
              <a:rPr lang="en-AU" sz="2800" smtClean="0"/>
              <a:t>Unix </a:t>
            </a:r>
            <a:r>
              <a:rPr lang="en-AU" sz="2800"/>
              <a:t>possesses much greater </a:t>
            </a:r>
            <a:r>
              <a:rPr lang="en-AU" sz="2800" b="1" u="sng"/>
              <a:t>processing power </a:t>
            </a:r>
            <a:r>
              <a:rPr lang="en-AU" sz="2800"/>
              <a:t>than Windows. </a:t>
            </a:r>
          </a:p>
          <a:p>
            <a:endParaRPr lang="en-US" sz="280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83</a:t>
            </a:fld>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On to </a:t>
            </a:r>
            <a:r>
              <a:rPr lang="en-US" dirty="0" smtClean="0"/>
              <a:t>Raijin</a:t>
            </a:r>
            <a:endParaRPr lang="en-US" dirty="0"/>
          </a:p>
        </p:txBody>
      </p:sp>
      <p:sp>
        <p:nvSpPr>
          <p:cNvPr id="3" name="Content Placeholder 2"/>
          <p:cNvSpPr>
            <a:spLocks noGrp="1"/>
          </p:cNvSpPr>
          <p:nvPr>
            <p:ph idx="1"/>
          </p:nvPr>
        </p:nvSpPr>
        <p:spPr>
          <a:xfrm>
            <a:off x="468901" y="1407402"/>
            <a:ext cx="8229600" cy="5117942"/>
          </a:xfrm>
        </p:spPr>
        <p:txBody>
          <a:bodyPr/>
          <a:lstStyle/>
          <a:p>
            <a:r>
              <a:rPr lang="en-US" dirty="0" smtClean="0"/>
              <a:t>Log into </a:t>
            </a:r>
            <a:r>
              <a:rPr lang="en-US" dirty="0" smtClean="0"/>
              <a:t>Raijin using </a:t>
            </a:r>
            <a:r>
              <a:rPr lang="en-US" dirty="0" smtClean="0"/>
              <a:t>the Test Account allocated to you, e.g.</a:t>
            </a:r>
          </a:p>
          <a:p>
            <a:pPr lvl="2"/>
            <a:r>
              <a:rPr lang="en-US" b="1" dirty="0" smtClean="0"/>
              <a:t>Account Name: </a:t>
            </a:r>
            <a:r>
              <a:rPr lang="en-US" dirty="0" smtClean="0">
                <a:solidFill>
                  <a:schemeClr val="accent2">
                    <a:lumMod val="75000"/>
                  </a:schemeClr>
                </a:solidFill>
              </a:rPr>
              <a:t>iaa444 </a:t>
            </a:r>
            <a:r>
              <a:rPr lang="en-US" dirty="0" smtClean="0">
                <a:solidFill>
                  <a:schemeClr val="accent2">
                    <a:lumMod val="75000"/>
                  </a:schemeClr>
                </a:solidFill>
              </a:rPr>
              <a:t>– </a:t>
            </a:r>
            <a:r>
              <a:rPr lang="en-US" dirty="0" smtClean="0">
                <a:solidFill>
                  <a:schemeClr val="accent2">
                    <a:lumMod val="75000"/>
                  </a:schemeClr>
                </a:solidFill>
              </a:rPr>
              <a:t>i</a:t>
            </a:r>
            <a:r>
              <a:rPr lang="en-US" dirty="0" smtClean="0">
                <a:solidFill>
                  <a:schemeClr val="accent2">
                    <a:lumMod val="75000"/>
                  </a:schemeClr>
                </a:solidFill>
              </a:rPr>
              <a:t>bx444</a:t>
            </a:r>
          </a:p>
          <a:p>
            <a:pPr lvl="3"/>
            <a:r>
              <a:rPr lang="en-US" dirty="0" err="1">
                <a:solidFill>
                  <a:schemeClr val="accent2">
                    <a:lumMod val="75000"/>
                  </a:schemeClr>
                </a:solidFill>
              </a:rPr>
              <a:t>i</a:t>
            </a:r>
            <a:r>
              <a:rPr lang="en-US" dirty="0" err="1" smtClean="0">
                <a:solidFill>
                  <a:schemeClr val="accent2">
                    <a:lumMod val="75000"/>
                  </a:schemeClr>
                </a:solidFill>
              </a:rPr>
              <a:t>aa</a:t>
            </a:r>
            <a:r>
              <a:rPr lang="en-US" dirty="0" smtClean="0">
                <a:solidFill>
                  <a:schemeClr val="accent2">
                    <a:lumMod val="75000"/>
                  </a:schemeClr>
                </a:solidFill>
              </a:rPr>
              <a:t>, </a:t>
            </a:r>
            <a:r>
              <a:rPr lang="en-US" dirty="0" err="1" smtClean="0">
                <a:solidFill>
                  <a:schemeClr val="accent2">
                    <a:lumMod val="75000"/>
                  </a:schemeClr>
                </a:solidFill>
              </a:rPr>
              <a:t>iab</a:t>
            </a:r>
            <a:r>
              <a:rPr lang="en-US" dirty="0" smtClean="0">
                <a:solidFill>
                  <a:schemeClr val="accent2">
                    <a:lumMod val="75000"/>
                  </a:schemeClr>
                </a:solidFill>
              </a:rPr>
              <a:t>, </a:t>
            </a:r>
            <a:r>
              <a:rPr lang="en-US" dirty="0" err="1" smtClean="0">
                <a:solidFill>
                  <a:schemeClr val="accent2">
                    <a:lumMod val="75000"/>
                  </a:schemeClr>
                </a:solidFill>
              </a:rPr>
              <a:t>iac</a:t>
            </a:r>
            <a:r>
              <a:rPr lang="mr-IN" dirty="0" smtClean="0">
                <a:solidFill>
                  <a:schemeClr val="accent2">
                    <a:lumMod val="75000"/>
                  </a:schemeClr>
                </a:solidFill>
              </a:rPr>
              <a:t>…</a:t>
            </a:r>
            <a:r>
              <a:rPr lang="en-AU" dirty="0" smtClean="0">
                <a:solidFill>
                  <a:schemeClr val="accent2">
                    <a:lumMod val="75000"/>
                  </a:schemeClr>
                </a:solidFill>
              </a:rPr>
              <a:t> </a:t>
            </a:r>
            <a:r>
              <a:rPr lang="en-AU" dirty="0" err="1" smtClean="0">
                <a:solidFill>
                  <a:schemeClr val="accent2">
                    <a:lumMod val="75000"/>
                  </a:schemeClr>
                </a:solidFill>
              </a:rPr>
              <a:t>iax</a:t>
            </a:r>
            <a:r>
              <a:rPr lang="en-AU" dirty="0" smtClean="0">
                <a:solidFill>
                  <a:schemeClr val="accent2">
                    <a:lumMod val="75000"/>
                  </a:schemeClr>
                </a:solidFill>
              </a:rPr>
              <a:t>, </a:t>
            </a:r>
            <a:r>
              <a:rPr lang="en-AU" dirty="0" err="1" smtClean="0">
                <a:solidFill>
                  <a:schemeClr val="accent2">
                    <a:lumMod val="75000"/>
                  </a:schemeClr>
                </a:solidFill>
              </a:rPr>
              <a:t>iba</a:t>
            </a:r>
            <a:r>
              <a:rPr lang="en-AU" dirty="0" smtClean="0">
                <a:solidFill>
                  <a:schemeClr val="accent2">
                    <a:lumMod val="75000"/>
                  </a:schemeClr>
                </a:solidFill>
              </a:rPr>
              <a:t>, </a:t>
            </a:r>
            <a:r>
              <a:rPr lang="en-AU" dirty="0" err="1" smtClean="0">
                <a:solidFill>
                  <a:schemeClr val="accent2">
                    <a:lumMod val="75000"/>
                  </a:schemeClr>
                </a:solidFill>
              </a:rPr>
              <a:t>ibb</a:t>
            </a:r>
            <a:r>
              <a:rPr lang="en-AU" dirty="0" smtClean="0">
                <a:solidFill>
                  <a:schemeClr val="accent2">
                    <a:lumMod val="75000"/>
                  </a:schemeClr>
                </a:solidFill>
              </a:rPr>
              <a:t>, </a:t>
            </a:r>
            <a:r>
              <a:rPr lang="en-AU" dirty="0" err="1" smtClean="0">
                <a:solidFill>
                  <a:schemeClr val="accent2">
                    <a:lumMod val="75000"/>
                  </a:schemeClr>
                </a:solidFill>
              </a:rPr>
              <a:t>ibc</a:t>
            </a:r>
            <a:r>
              <a:rPr lang="en-AU" dirty="0" smtClean="0">
                <a:solidFill>
                  <a:schemeClr val="accent2">
                    <a:lumMod val="75000"/>
                  </a:schemeClr>
                </a:solidFill>
              </a:rPr>
              <a:t> </a:t>
            </a:r>
            <a:r>
              <a:rPr lang="mr-IN" dirty="0" smtClean="0">
                <a:solidFill>
                  <a:schemeClr val="accent2">
                    <a:lumMod val="75000"/>
                  </a:schemeClr>
                </a:solidFill>
              </a:rPr>
              <a:t>…</a:t>
            </a:r>
            <a:r>
              <a:rPr lang="en-AU" dirty="0" err="1" smtClean="0">
                <a:solidFill>
                  <a:schemeClr val="accent2">
                    <a:lumMod val="75000"/>
                  </a:schemeClr>
                </a:solidFill>
              </a:rPr>
              <a:t>ibx</a:t>
            </a:r>
            <a:endParaRPr lang="en-US" dirty="0" smtClean="0">
              <a:solidFill>
                <a:schemeClr val="accent2">
                  <a:lumMod val="75000"/>
                </a:schemeClr>
              </a:solidFill>
            </a:endParaRPr>
          </a:p>
          <a:p>
            <a:pPr lvl="2"/>
            <a:r>
              <a:rPr lang="en-US" b="1" dirty="0" smtClean="0"/>
              <a:t>Password: </a:t>
            </a:r>
            <a:r>
              <a:rPr lang="en-US" dirty="0" smtClean="0"/>
              <a:t>provided by your instructor</a:t>
            </a:r>
          </a:p>
          <a:p>
            <a:pPr lvl="2"/>
            <a:endParaRPr lang="en-US" dirty="0" smtClean="0"/>
          </a:p>
        </p:txBody>
      </p:sp>
      <p:sp>
        <p:nvSpPr>
          <p:cNvPr id="5" name="Slide Number Placeholder 4"/>
          <p:cNvSpPr>
            <a:spLocks noGrp="1"/>
          </p:cNvSpPr>
          <p:nvPr>
            <p:ph type="sldNum" sz="quarter" idx="11"/>
          </p:nvPr>
        </p:nvSpPr>
        <p:spPr/>
        <p:txBody>
          <a:bodyPr/>
          <a:lstStyle/>
          <a:p>
            <a:endParaRPr lang="en-AU" smtClean="0"/>
          </a:p>
          <a:p>
            <a:r>
              <a:rPr lang="en-AU" smtClean="0"/>
              <a:t>Slide </a:t>
            </a:r>
            <a:fld id="{E379F0B1-8FC1-49B0-9B43-A01487FA5057}" type="slidenum">
              <a:rPr lang="en-AU" smtClean="0"/>
              <a:pPr/>
              <a:t>9</a:t>
            </a:fld>
            <a:endParaRPr lang="en-AU" dirty="0"/>
          </a:p>
        </p:txBody>
      </p:sp>
    </p:spTree>
    <p:extLst>
      <p:ext uri="{BB962C8B-B14F-4D97-AF65-F5344CB8AC3E}">
        <p14:creationId xmlns:p14="http://schemas.microsoft.com/office/powerpoint/2010/main" val="127731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sect02_contras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intersect02_contrast-4.pot</Template>
  <TotalTime>36396</TotalTime>
  <Words>5463</Words>
  <Application>Microsoft Macintosh PowerPoint</Application>
  <PresentationFormat>On-screen Show (4:3)</PresentationFormat>
  <Paragraphs>1118</Paragraphs>
  <Slides>83</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Calibri</vt:lpstr>
      <vt:lpstr>Courier New</vt:lpstr>
      <vt:lpstr>ＭＳ Ｐゴシック</vt:lpstr>
      <vt:lpstr>Tahoma</vt:lpstr>
      <vt:lpstr>Wingdings</vt:lpstr>
      <vt:lpstr>Arial</vt:lpstr>
      <vt:lpstr>intersect02_contrast-4</vt:lpstr>
      <vt:lpstr>Before You Begin</vt:lpstr>
      <vt:lpstr>Agenda – Day 1 – Shell Primer</vt:lpstr>
      <vt:lpstr>Agenda – Day 2 – Data &amp; HPC</vt:lpstr>
      <vt:lpstr>General Introduction</vt:lpstr>
      <vt:lpstr>Course Information</vt:lpstr>
      <vt:lpstr>Download training materials</vt:lpstr>
      <vt:lpstr>Install software</vt:lpstr>
      <vt:lpstr>Logging On</vt:lpstr>
      <vt:lpstr>Log On to Raijin</vt:lpstr>
      <vt:lpstr>Shell Primer</vt:lpstr>
      <vt:lpstr>Unit 1: Run Spot, Run</vt:lpstr>
      <vt:lpstr>UNIX Operating System</vt:lpstr>
      <vt:lpstr>What is a Shell?</vt:lpstr>
      <vt:lpstr>PowerPoint Presentation</vt:lpstr>
      <vt:lpstr>More on UNIX Shells</vt:lpstr>
      <vt:lpstr>What does BASH do?</vt:lpstr>
      <vt:lpstr>Anatomy of a command</vt:lpstr>
      <vt:lpstr>Commands and Shells</vt:lpstr>
      <vt:lpstr>PowerPoint Presentation</vt:lpstr>
      <vt:lpstr>Exercise 1(a) Running Commands</vt:lpstr>
      <vt:lpstr>Command Line Options (Flags)</vt:lpstr>
      <vt:lpstr>Sample Command &amp; Flags</vt:lpstr>
      <vt:lpstr>More Commands &amp; Flags</vt:lpstr>
      <vt:lpstr>Combining Flags</vt:lpstr>
      <vt:lpstr>Command Line Arguments</vt:lpstr>
      <vt:lpstr>Exercise 1(b) Flags and Parameters</vt:lpstr>
      <vt:lpstr>Using the “man” pages</vt:lpstr>
      <vt:lpstr>The online manual</vt:lpstr>
      <vt:lpstr>Exercise 1(c) The Calendar</vt:lpstr>
      <vt:lpstr>Unit 2: Where am I?</vt:lpstr>
      <vt:lpstr>UNIX Directories</vt:lpstr>
      <vt:lpstr>PowerPoint Presentation</vt:lpstr>
      <vt:lpstr>PowerPoint Presentation</vt:lpstr>
      <vt:lpstr>PowerPoint Presentation</vt:lpstr>
      <vt:lpstr>PowerPoint Presentation</vt:lpstr>
      <vt:lpstr>Rules So Far</vt:lpstr>
      <vt:lpstr>The Home Directory</vt:lpstr>
      <vt:lpstr>PowerPoint Presentation</vt:lpstr>
      <vt:lpstr>PowerPoint Presentation</vt:lpstr>
      <vt:lpstr>Rules So Far</vt:lpstr>
      <vt:lpstr>Exercise 2(a) Finding your way around</vt:lpstr>
      <vt:lpstr>The Working Directory</vt:lpstr>
      <vt:lpstr>PowerPoint Presentation</vt:lpstr>
      <vt:lpstr>Looking upwards</vt:lpstr>
      <vt:lpstr>PowerPoint Presentation</vt:lpstr>
      <vt:lpstr>PowerPoint Presentation</vt:lpstr>
      <vt:lpstr>Everything about directories</vt:lpstr>
      <vt:lpstr>Exercise 2(b) Finding your way around</vt:lpstr>
      <vt:lpstr>Making New Directories</vt:lpstr>
      <vt:lpstr>PowerPoint Presentation</vt:lpstr>
      <vt:lpstr>Exercise 2(c) Making Directories</vt:lpstr>
      <vt:lpstr>Moving/Copying Files Around</vt:lpstr>
      <vt:lpstr>PowerPoint Presentation</vt:lpstr>
      <vt:lpstr>Exercise 2(d) Moving and Copying Files</vt:lpstr>
      <vt:lpstr>Unit 3: It’s what’s inside that counts</vt:lpstr>
      <vt:lpstr>What’s in a file?</vt:lpstr>
      <vt:lpstr>What’s in a file?</vt:lpstr>
      <vt:lpstr>What is a ‘text file’?</vt:lpstr>
      <vt:lpstr>PowerPoint Presentation</vt:lpstr>
      <vt:lpstr>Two sides of the same coin</vt:lpstr>
      <vt:lpstr>Why do we care?</vt:lpstr>
      <vt:lpstr>Exercise 3(a) Looking into files</vt:lpstr>
      <vt:lpstr>Unit 4: It’s all just files</vt:lpstr>
      <vt:lpstr>The core magic of the Linux command line</vt:lpstr>
      <vt:lpstr>PowerPoint Presentation</vt:lpstr>
      <vt:lpstr>PowerPoint Presentation</vt:lpstr>
      <vt:lpstr>Redirect OUTPUT elsewhere…</vt:lpstr>
      <vt:lpstr>Append OUTPUT elsewhere…</vt:lpstr>
      <vt:lpstr>Pipe OUTPUT to a command…</vt:lpstr>
      <vt:lpstr>Exercise 4(a) Looking into files</vt:lpstr>
      <vt:lpstr>Unit 5: Products of our environment</vt:lpstr>
      <vt:lpstr>Case study – finding programs</vt:lpstr>
      <vt:lpstr>PATH</vt:lpstr>
      <vt:lpstr>A sample path</vt:lpstr>
      <vt:lpstr>What does BASH do?</vt:lpstr>
      <vt:lpstr>A simple example</vt:lpstr>
      <vt:lpstr>Exercise 5(a) Realistic Evaluation of the Environment</vt:lpstr>
      <vt:lpstr>Manipulating the Environment</vt:lpstr>
      <vt:lpstr>The export command</vt:lpstr>
      <vt:lpstr>Exercise 5(b) Manipulating the Environment</vt:lpstr>
      <vt:lpstr>Summing up – Your Skills</vt:lpstr>
      <vt:lpstr>Summing up – Hard Lessons</vt:lpstr>
      <vt:lpstr>Summing up – the positives</vt:lpstr>
    </vt:vector>
  </TitlesOfParts>
  <Company>Intersect Australia Ltd</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here</dc:title>
  <dc:creator>Joe Thurbon</dc:creator>
  <cp:lastModifiedBy>Aidan Wilson</cp:lastModifiedBy>
  <cp:revision>159</cp:revision>
  <dcterms:created xsi:type="dcterms:W3CDTF">2013-02-04T23:37:52Z</dcterms:created>
  <dcterms:modified xsi:type="dcterms:W3CDTF">2017-04-18T07:05:10Z</dcterms:modified>
</cp:coreProperties>
</file>