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65" r:id="rId3"/>
    <p:sldId id="270" r:id="rId4"/>
    <p:sldId id="271" r:id="rId5"/>
    <p:sldId id="272" r:id="rId6"/>
    <p:sldId id="274" r:id="rId7"/>
    <p:sldId id="273" r:id="rId8"/>
    <p:sldId id="277" r:id="rId9"/>
    <p:sldId id="276" r:id="rId10"/>
    <p:sldId id="278" r:id="rId11"/>
    <p:sldId id="275" r:id="rId12"/>
    <p:sldId id="266" r:id="rId13"/>
    <p:sldId id="286" r:id="rId14"/>
    <p:sldId id="287" r:id="rId15"/>
    <p:sldId id="288" r:id="rId16"/>
    <p:sldId id="289" r:id="rId17"/>
    <p:sldId id="290" r:id="rId18"/>
    <p:sldId id="292" r:id="rId19"/>
    <p:sldId id="291" r:id="rId20"/>
    <p:sldId id="293" r:id="rId21"/>
    <p:sldId id="269" r:id="rId22"/>
    <p:sldId id="279" r:id="rId23"/>
    <p:sldId id="280" r:id="rId24"/>
    <p:sldId id="281" r:id="rId25"/>
    <p:sldId id="282" r:id="rId26"/>
    <p:sldId id="284" r:id="rId27"/>
    <p:sldId id="285" r:id="rId28"/>
    <p:sldId id="283" r:id="rId29"/>
    <p:sldId id="267" r:id="rId30"/>
    <p:sldId id="294" r:id="rId31"/>
    <p:sldId id="295" r:id="rId32"/>
    <p:sldId id="296" r:id="rId33"/>
    <p:sldId id="298" r:id="rId34"/>
    <p:sldId id="297" r:id="rId35"/>
    <p:sldId id="268" r:id="rId36"/>
    <p:sldId id="259" r:id="rId37"/>
    <p:sldId id="258" r:id="rId38"/>
    <p:sldId id="299" r:id="rId39"/>
    <p:sldId id="300" r:id="rId40"/>
    <p:sldId id="301" r:id="rId41"/>
    <p:sldId id="304" r:id="rId42"/>
    <p:sldId id="302" r:id="rId43"/>
    <p:sldId id="305" r:id="rId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759" autoAdjust="0"/>
  </p:normalViewPr>
  <p:slideViewPr>
    <p:cSldViewPr snapToObjects="1">
      <p:cViewPr>
        <p:scale>
          <a:sx n="150" d="100"/>
          <a:sy n="150" d="100"/>
        </p:scale>
        <p:origin x="520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1BBA1-E137-4EBF-BC5B-B0C6ECE5AA0D}" type="datetimeFigureOut">
              <a:rPr lang="en-AU" smtClean="0"/>
              <a:t>13/4/17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6F83-D80C-4437-948E-56917700B5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85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u+x</a:t>
            </a:r>
            <a:r>
              <a:rPr lang="en-US" baseline="0" dirty="0" smtClean="0"/>
              <a:t> {script}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26F83-D80C-4437-948E-56917700B540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00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1000"/>
            <a:ext cx="172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0" y="5599113"/>
            <a:ext cx="9150350" cy="279400"/>
            <a:chOff x="1" y="6253341"/>
            <a:chExt cx="685799" cy="15431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0" y="633137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" y="6292797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 userDrawn="1"/>
        </p:nvGrpSpPr>
        <p:grpSpPr bwMode="auto">
          <a:xfrm>
            <a:off x="0" y="5949950"/>
            <a:ext cx="9147175" cy="279400"/>
            <a:chOff x="1" y="6253341"/>
            <a:chExt cx="685799" cy="154319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 userDrawn="1"/>
        </p:nvGrpSpPr>
        <p:grpSpPr bwMode="auto">
          <a:xfrm>
            <a:off x="0" y="6226175"/>
            <a:ext cx="9150350" cy="280988"/>
            <a:chOff x="1" y="6253341"/>
            <a:chExt cx="685799" cy="154319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20" y="633093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" y="6293446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" y="636929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 userDrawn="1"/>
        </p:nvGrpSpPr>
        <p:grpSpPr bwMode="auto">
          <a:xfrm>
            <a:off x="0" y="6578600"/>
            <a:ext cx="9144000" cy="279400"/>
            <a:chOff x="1" y="6253341"/>
            <a:chExt cx="685799" cy="154319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09650"/>
          </a:xfrm>
        </p:spPr>
        <p:txBody>
          <a:bodyPr/>
          <a:lstStyle>
            <a:lvl1pPr algn="l">
              <a:defRPr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4250"/>
            <a:ext cx="7772400" cy="11239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1475"/>
            <a:ext cx="9144000" cy="14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096000"/>
            <a:ext cx="685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0" y="0"/>
            <a:ext cx="9144000" cy="153988"/>
            <a:chOff x="1" y="6253341"/>
            <a:chExt cx="685799" cy="154319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20" y="6253341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0" y="6331296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0" y="6293114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" y="63694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807200"/>
            <a:ext cx="9144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46C0A"/>
                </a:solidFill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3528" y="6328494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63888" y="6328494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Slide </a:t>
            </a:r>
            <a:fld id="{ABB8CB96-3755-4515-8FB1-5DF3F1F0087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Tahoma" charset="0"/>
                <a:ea typeface="Tahoma" charset="0"/>
                <a:cs typeface="Tahoma" charset="0"/>
              </a:rPr>
              <a:t>Introduction to Unix for HPC </a:t>
            </a:r>
          </a:p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Tahoma" charset="0"/>
                <a:ea typeface="Tahoma" charset="0"/>
                <a:cs typeface="Tahoma" charset="0"/>
              </a:rPr>
              <a:t>Raijin version</a:t>
            </a:r>
            <a:endParaRPr lang="en-US" dirty="0" smtClean="0">
              <a:solidFill>
                <a:srgbClr val="7F7F7F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Because the training HPC machine is a Linux machine and our local machines run Windows, we need to convert our text files.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33400"/>
            <a:ext cx="5795750" cy="3962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10</a:t>
            </a:fld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dirty="0" smtClean="0"/>
              <a:t>Exercise 1(b)</a:t>
            </a:r>
            <a:br>
              <a:rPr lang="en-US" dirty="0" smtClean="0"/>
            </a:br>
            <a:r>
              <a:rPr lang="en-AU" sz="3200" dirty="0" smtClean="0">
                <a:solidFill>
                  <a:srgbClr val="000000"/>
                </a:solidFill>
              </a:rPr>
              <a:t>Creating and Transferring files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88940"/>
              </p:ext>
            </p:extLst>
          </p:nvPr>
        </p:nvGraphicFramePr>
        <p:xfrm>
          <a:off x="381000" y="1783080"/>
          <a:ext cx="84582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4"/>
                <a:gridCol w="4771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file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&lt;file&gt;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Determines the file type of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&lt;file&gt;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dos2unix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&lt;file&gt;</a:t>
                      </a:r>
                      <a:endParaRPr lang="en-US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Converts files from DOS/MAC to UNIX text file 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recode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&lt;file&gt;</a:t>
                      </a:r>
                      <a:endParaRPr lang="en-US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Converts files between various character sets and surfaces, e.g. from UNIX to DOS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recode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latin1..dos </a:t>
                      </a:r>
                      <a:r>
                        <a:rPr lang="en-US" sz="1800" b="0" i="1" dirty="0" smtClean="0">
                          <a:latin typeface="Courier New" pitchFamily="49" charset="0"/>
                          <a:cs typeface="Courier New" pitchFamily="49" charset="0"/>
                        </a:rPr>
                        <a:t>&lt;file&gt;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Converts file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&lt;file&gt;</a:t>
                      </a:r>
                      <a:r>
                        <a:rPr lang="en-US" sz="1800" b="0" i="1" baseline="0" dirty="0" smtClean="0">
                          <a:latin typeface="+mn-lt"/>
                          <a:cs typeface="+mn-cs"/>
                        </a:rPr>
                        <a:t>  </a:t>
                      </a:r>
                      <a:r>
                        <a:rPr lang="en-US" sz="1800" b="0" i="0" baseline="0" dirty="0" smtClean="0">
                          <a:latin typeface="+mn-lt"/>
                          <a:cs typeface="+mn-cs"/>
                        </a:rPr>
                        <a:t>to DOS format</a:t>
                      </a:r>
                      <a:endParaRPr lang="en-AU" i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11</a:t>
            </a:fld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Unit 2: Using SCP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use </a:t>
            </a:r>
            <a:r>
              <a:rPr lang="en-US" b="1" dirty="0" err="1" smtClean="0">
                <a:latin typeface="Courier New"/>
                <a:cs typeface="Courier New"/>
              </a:rPr>
              <a:t>pscp</a:t>
            </a:r>
            <a:r>
              <a:rPr lang="en-US" dirty="0" smtClean="0"/>
              <a:t> to upload multiple files at once. 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use </a:t>
            </a:r>
            <a:r>
              <a:rPr lang="en-US" b="1" dirty="0" err="1" smtClean="0">
                <a:latin typeface="Courier New"/>
                <a:cs typeface="Courier New"/>
              </a:rPr>
              <a:t>pscp</a:t>
            </a:r>
            <a:r>
              <a:rPr lang="en-US" dirty="0" smtClean="0"/>
              <a:t> to download multiple files at once.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12</a:t>
            </a:fld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and PSCP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Copy (</a:t>
            </a:r>
            <a:r>
              <a:rPr lang="en-US" b="1" dirty="0" err="1" smtClean="0">
                <a:latin typeface="Courier New"/>
                <a:cs typeface="Courier New"/>
              </a:rPr>
              <a:t>scp</a:t>
            </a:r>
            <a:r>
              <a:rPr lang="en-US" dirty="0" smtClean="0"/>
              <a:t>) is another way to transfer files to and from the HPC machine.</a:t>
            </a:r>
          </a:p>
          <a:p>
            <a:r>
              <a:rPr lang="en-US" dirty="0" smtClean="0"/>
              <a:t>Like SFTP, it is secure.</a:t>
            </a:r>
          </a:p>
          <a:p>
            <a:r>
              <a:rPr lang="en-US" dirty="0" smtClean="0"/>
              <a:t>Unlike SFTP, we’ll be invoking it from the Windows command line</a:t>
            </a:r>
          </a:p>
          <a:p>
            <a:r>
              <a:rPr lang="en-US" dirty="0" smtClean="0"/>
              <a:t>SCP is non-interactive and, therefore, it can be </a:t>
            </a:r>
            <a:r>
              <a:rPr lang="en-US" b="1" dirty="0" smtClean="0"/>
              <a:t>scripted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2305050"/>
            <a:ext cx="1003300" cy="1003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13</a:t>
            </a:fld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</a:t>
            </a:r>
            <a:r>
              <a:rPr lang="en-US" dirty="0" err="1" smtClean="0"/>
              <a:t>vs</a:t>
            </a:r>
            <a:r>
              <a:rPr lang="en-US" dirty="0" smtClean="0"/>
              <a:t> SFTP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SCP does the same task as SFTP.</a:t>
            </a:r>
          </a:p>
          <a:p>
            <a:r>
              <a:rPr lang="en-US" dirty="0" smtClean="0"/>
              <a:t>Use which- ever tool you feel more comfortable with.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15" y="1600200"/>
            <a:ext cx="5424985" cy="3429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14</a:t>
            </a:fld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PSCP – An SCP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Putty comes with an SCP client </a:t>
            </a:r>
            <a:r>
              <a:rPr lang="en-US" b="1" dirty="0" err="1" smtClean="0">
                <a:latin typeface="Courier New"/>
                <a:cs typeface="Courier New"/>
              </a:rPr>
              <a:t>pscp.exe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Putty Secure Copy.</a:t>
            </a:r>
          </a:p>
          <a:p>
            <a:r>
              <a:rPr lang="en-US" dirty="0" smtClean="0"/>
              <a:t>We’ll be using PSCP in the exercises.</a:t>
            </a:r>
          </a:p>
          <a:p>
            <a:r>
              <a:rPr lang="en-US" dirty="0" smtClean="0"/>
              <a:t>To use it we need to open a </a:t>
            </a:r>
            <a:r>
              <a:rPr lang="en-US" b="1" dirty="0" smtClean="0"/>
              <a:t>Windows Command Prompt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easy way to do this is to select </a:t>
            </a:r>
            <a:r>
              <a:rPr lang="en-US" i="1" dirty="0" smtClean="0"/>
              <a:t>Run…</a:t>
            </a:r>
            <a:r>
              <a:rPr lang="en-US" b="1" i="1" dirty="0" smtClean="0"/>
              <a:t> </a:t>
            </a:r>
            <a:r>
              <a:rPr lang="en-US" dirty="0" smtClean="0"/>
              <a:t>from the Start menu and type </a:t>
            </a:r>
            <a:r>
              <a:rPr lang="en-US" b="1" dirty="0" smtClean="0">
                <a:latin typeface="Courier New"/>
                <a:cs typeface="Courier New"/>
              </a:rPr>
              <a:t>cmd</a:t>
            </a:r>
            <a:r>
              <a:rPr lang="en-US" dirty="0" smtClean="0"/>
              <a:t>. Then click </a:t>
            </a:r>
            <a:r>
              <a:rPr lang="en-US" i="1" dirty="0" smtClean="0"/>
              <a:t>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15</a:t>
            </a:fld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command prompt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445500" cy="4165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16</a:t>
            </a:fld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file from local machine to the HPC machine: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399" y="2831068"/>
            <a:ext cx="771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pscp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600" b="1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file_name.ext</a:t>
            </a:r>
            <a:r>
              <a:rPr lang="en-US" sz="1600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600" b="1" i="1" dirty="0" smtClean="0"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US" sz="16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user_name</a:t>
            </a:r>
            <a:r>
              <a:rPr lang="en-US" sz="16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  <a:r>
              <a:rPr lang="en-US" sz="1600" b="1" dirty="0" smtClean="0">
                <a:latin typeface="Courier New"/>
                <a:cs typeface="Courier New"/>
              </a:rPr>
              <a:t>@</a:t>
            </a:r>
            <a:r>
              <a:rPr lang="en-US" sz="1600" b="1" dirty="0" err="1" smtClean="0">
                <a:latin typeface="Courier New"/>
                <a:cs typeface="Courier New"/>
              </a:rPr>
              <a:t>raijin.nci.org.au</a:t>
            </a:r>
            <a:r>
              <a:rPr lang="en-US" sz="1600" b="1" dirty="0" smtClean="0">
                <a:latin typeface="Courier New"/>
                <a:cs typeface="Courier New"/>
              </a:rPr>
              <a:t>: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1600" b="1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dest_dir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endParaRPr lang="en-US" sz="1600" b="1" i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17033"/>
            <a:ext cx="2209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local file you want to copy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4117033"/>
            <a:ext cx="2913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Your training account user name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1191" y="4116417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Where you want the file to go on the HPC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machine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447800" y="3352800"/>
            <a:ext cx="457200" cy="7642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3581400" y="3352800"/>
            <a:ext cx="457200" cy="7642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6930959" y="3352184"/>
            <a:ext cx="457200" cy="7642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17</a:t>
            </a:fld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r>
              <a:rPr lang="en-US" dirty="0" smtClean="0"/>
              <a:t>Exercise 2(a)</a:t>
            </a:r>
            <a:br>
              <a:rPr lang="en-US" dirty="0" smtClean="0"/>
            </a:br>
            <a:r>
              <a:rPr lang="en-AU" sz="3200" dirty="0" smtClean="0">
                <a:solidFill>
                  <a:schemeClr val="tx1"/>
                </a:solidFill>
              </a:rPr>
              <a:t>Transferring files from your local machine to the training HPC machine using PSCP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57977"/>
              </p:ext>
            </p:extLst>
          </p:nvPr>
        </p:nvGraphicFramePr>
        <p:xfrm>
          <a:off x="395536" y="2420888"/>
          <a:ext cx="84582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4"/>
                <a:gridCol w="4771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lang="en-US" sz="1800" b="1" baseline="0" dirty="0" smtClean="0">
                          <a:latin typeface="Courier New"/>
                          <a:cs typeface="Courier New"/>
                        </a:rPr>
                        <a:t> %PATH%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</a:t>
                      </a:r>
                      <a:r>
                        <a:rPr lang="en-US" sz="1800" baseline="0" dirty="0" smtClean="0"/>
                        <a:t> command to show the value for the PATH variable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set PATH=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&lt;path&gt;</a:t>
                      </a:r>
                      <a:endParaRPr lang="en-US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DOS</a:t>
                      </a:r>
                      <a:r>
                        <a:rPr lang="en-US" sz="1800" baseline="0" dirty="0" smtClean="0"/>
                        <a:t> command to set the value for the PATH variable equal to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&lt;path&gt;</a:t>
                      </a:r>
                      <a:endParaRPr lang="en-US" b="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cd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&lt;directory&gt;</a:t>
                      </a:r>
                      <a:endParaRPr lang="en-US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DOS</a:t>
                      </a:r>
                      <a:r>
                        <a:rPr lang="en-US" sz="1800" baseline="0" dirty="0" smtClean="0"/>
                        <a:t> command to change the directory to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&lt;directory&gt;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18</a:t>
            </a:fld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PSCP Syntax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Transfer file from the HPC machine to your local machine: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111" y="2983468"/>
            <a:ext cx="7590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pscp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1600" b="1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user_name</a:t>
            </a:r>
            <a:r>
              <a:rPr lang="en-US" sz="1600" b="1" i="1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1600" b="1" dirty="0" smtClean="0">
                <a:latin typeface="Courier New"/>
                <a:cs typeface="Courier New"/>
              </a:rPr>
              <a:t>@</a:t>
            </a:r>
            <a:r>
              <a:rPr lang="en-US" sz="1600" b="1" dirty="0" err="1" smtClean="0">
                <a:latin typeface="Courier New"/>
                <a:cs typeface="Courier New"/>
              </a:rPr>
              <a:t>raijin.nci.org.au</a:t>
            </a:r>
            <a:r>
              <a:rPr lang="en-US" sz="1600" b="1" dirty="0" smtClean="0">
                <a:latin typeface="Courier New"/>
                <a:cs typeface="Courier New"/>
              </a:rPr>
              <a:t>: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&lt;path/to/</a:t>
            </a:r>
            <a:r>
              <a:rPr lang="en-US" sz="1600" b="1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file_name.txt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" y="4592597"/>
            <a:ext cx="190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Your training account user name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44196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The path on the HPC machine to the file you want to copy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3160" y="404918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Where to put the file locally. In this case “.” for the current working directory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1676400" y="3505200"/>
            <a:ext cx="533400" cy="914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991100" y="3581400"/>
            <a:ext cx="533400" cy="13716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>
            <a:off x="7772400" y="3332601"/>
            <a:ext cx="649660" cy="1259995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19</a:t>
            </a:fld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Unit 1: Using FTP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0"/>
            <a:ext cx="7924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login via Secure FTP and see home directory. 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transfer a file from local machine via FTP to home directory. 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Understands the difference between DOS and UNIX formats.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convert files between DOS and UNIX formats. 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transfer a file created on the server back to local machine.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/>
          <a:lstStyle/>
          <a:p>
            <a:r>
              <a:rPr lang="en-US" dirty="0" smtClean="0"/>
              <a:t>Exercise 2(b)</a:t>
            </a:r>
            <a:br>
              <a:rPr lang="en-US" dirty="0" smtClean="0"/>
            </a:br>
            <a:r>
              <a:rPr lang="en-AU" sz="3200" dirty="0" smtClean="0">
                <a:solidFill>
                  <a:schemeClr val="tx1"/>
                </a:solidFill>
              </a:rPr>
              <a:t>Transferring files from the training HPC machine to your local machine using PSCP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51578"/>
              </p:ext>
            </p:extLst>
          </p:nvPr>
        </p:nvGraphicFramePr>
        <p:xfrm>
          <a:off x="395536" y="2492896"/>
          <a:ext cx="84582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4"/>
                <a:gridCol w="4771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mkdir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&lt;directory&gt;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</a:t>
                      </a:r>
                      <a:r>
                        <a:rPr lang="en-US" sz="1800" baseline="0" dirty="0" smtClean="0"/>
                        <a:t> command to create a directory called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&lt;directory&gt;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20</a:t>
            </a:fld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Unit 3: Using </a:t>
            </a:r>
            <a:r>
              <a:rPr lang="en-US" dirty="0" err="1" smtClean="0"/>
              <a:t>Wget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use the basic </a:t>
            </a:r>
            <a:r>
              <a:rPr lang="en-US" b="1" dirty="0" err="1" smtClean="0">
                <a:latin typeface="Courier New"/>
                <a:cs typeface="Courier New"/>
              </a:rPr>
              <a:t>wget</a:t>
            </a:r>
            <a:r>
              <a:rPr lang="en-US" dirty="0" smtClean="0"/>
              <a:t> syntax to download a dataset from the web.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21</a:t>
            </a:fld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use a dataset that’s available on the web.</a:t>
            </a:r>
          </a:p>
          <a:p>
            <a:r>
              <a:rPr lang="en-US" dirty="0" smtClean="0"/>
              <a:t>How do we get it on to the HPC machine?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22</a:t>
            </a:fld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could, of course, do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3733801"/>
            <a:ext cx="2895600" cy="2133600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Entirely legitimate, just a bit involved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5321300" cy="5435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851920" y="1844824"/>
            <a:ext cx="576064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1814" y="1844824"/>
            <a:ext cx="698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1010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0111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0111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this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Download the file directly from the web server to the HPC machine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400"/>
            <a:ext cx="6934200" cy="370215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5508104" y="2361654"/>
            <a:ext cx="86409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8104" y="2361654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1010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0111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0111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We need to be at the command line (i.e. logged into the HPC machine by SSH)</a:t>
            </a:r>
          </a:p>
          <a:p>
            <a:r>
              <a:rPr lang="en-US" dirty="0" smtClean="0"/>
              <a:t>Type:</a:t>
            </a:r>
          </a:p>
          <a:p>
            <a:pPr lvl="1">
              <a:buNone/>
            </a:pPr>
            <a:r>
              <a:rPr lang="en-US" sz="3200" b="1" dirty="0" err="1" smtClean="0">
                <a:latin typeface="Courier New"/>
                <a:cs typeface="Courier New"/>
              </a:rPr>
              <a:t>wget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i="1" dirty="0" smtClean="0">
                <a:latin typeface="Courier New"/>
                <a:cs typeface="Courier New"/>
              </a:rPr>
              <a:t>&lt;</a:t>
            </a:r>
            <a:r>
              <a:rPr lang="en-US" sz="3200" i="1" dirty="0" err="1" smtClean="0">
                <a:latin typeface="Courier New"/>
                <a:cs typeface="Courier New"/>
              </a:rPr>
              <a:t>URL_to_file</a:t>
            </a:r>
            <a:r>
              <a:rPr lang="en-US" sz="3200" i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This will download the dataset to your current working directory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25</a:t>
            </a:fld>
            <a:endParaRPr lang="en-A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Unzip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You’ll notice that this file has a </a:t>
            </a:r>
            <a:r>
              <a:rPr lang="en-US" b="1" dirty="0" smtClean="0">
                <a:latin typeface="Courier New"/>
                <a:cs typeface="Courier New"/>
              </a:rPr>
              <a:t>zip </a:t>
            </a:r>
            <a:r>
              <a:rPr lang="en-US" dirty="0" smtClean="0"/>
              <a:t>extension. </a:t>
            </a:r>
          </a:p>
          <a:p>
            <a:r>
              <a:rPr lang="en-US" dirty="0" smtClean="0"/>
              <a:t>This signifies that the file actually contains one or more files bundled for convenience and then (sometimes) compressed. It’s called an archive.</a:t>
            </a:r>
          </a:p>
          <a:p>
            <a:r>
              <a:rPr lang="en-US" dirty="0" smtClean="0"/>
              <a:t>Other common archive formats have extensions </a:t>
            </a:r>
            <a:r>
              <a:rPr lang="en-US" b="1" dirty="0" smtClean="0">
                <a:latin typeface="Courier New"/>
                <a:cs typeface="Courier New"/>
              </a:rPr>
              <a:t>tar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/>
                <a:cs typeface="Courier New"/>
              </a:rPr>
              <a:t>tgz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ourier New"/>
                <a:cs typeface="Courier New"/>
              </a:rPr>
              <a:t>gz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/>
                <a:cs typeface="Courier New"/>
              </a:rPr>
              <a:t>bz2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sounds confusing, but try these simple recipes…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26</a:t>
            </a:fld>
            <a:endParaRPr lang="en-A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to unzip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.zip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unzip 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sz="2400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.zip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.tar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tar 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xvf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sz="2400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.tar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tgz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tar 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xzvf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sz="2400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tgz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gz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gunzip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sz="2400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gz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.bz2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bunzip2 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sz="2400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.bz2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404" y="472514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file ends with an extension in the left column, use the corresponding command in the right column.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27</a:t>
            </a:fld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en-US" dirty="0" smtClean="0"/>
              <a:t>Exercise 3(a)</a:t>
            </a:r>
            <a:br>
              <a:rPr lang="en-US" dirty="0" smtClean="0"/>
            </a:br>
            <a:r>
              <a:rPr lang="en-US" sz="3200" dirty="0" smtClean="0">
                <a:solidFill>
                  <a:srgbClr val="000000"/>
                </a:solidFill>
              </a:rPr>
              <a:t>Downloading and unzipping a dataset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76330"/>
              </p:ext>
            </p:extLst>
          </p:nvPr>
        </p:nvGraphicFramePr>
        <p:xfrm>
          <a:off x="395536" y="2060848"/>
          <a:ext cx="84582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009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wget</a:t>
                      </a:r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&lt;URL&gt;</a:t>
                      </a:r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WGET will download the file stored at the location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&lt;URL&gt;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unzip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&lt;file.zip&gt;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Will unzip (unpack)</a:t>
                      </a:r>
                      <a:r>
                        <a:rPr lang="en-US" sz="1800" i="0" baseline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the file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&lt;file.zip&gt;</a:t>
                      </a:r>
                      <a:r>
                        <a:rPr lang="en-US" sz="18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into the current location</a:t>
                      </a:r>
                      <a:endParaRPr lang="en-US" sz="1800" i="0" dirty="0"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The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baseline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command will show the disk space being used by file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 -h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The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-h</a:t>
                      </a:r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parameter to the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command will </a:t>
                      </a:r>
                      <a:r>
                        <a:rPr lang="en-AU" sz="180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urier New" pitchFamily="49" charset="0"/>
                        </a:rPr>
                        <a:t>print the file size in human readable format (e.g., 1K 234M 2G)</a:t>
                      </a:r>
                      <a:endParaRPr lang="en-US" b="0" i="0" dirty="0" smtClean="0">
                        <a:latin typeface="+mj-lt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 -s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-s</a:t>
                      </a:r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parameter to the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command will </a:t>
                      </a:r>
                      <a:r>
                        <a:rPr lang="en-A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itchFamily="49" charset="0"/>
                        </a:rPr>
                        <a:t>display only a total for each argument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28</a:t>
            </a:fld>
            <a:endParaRPr lang="en-A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Unit 4: Editing files in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edit a file, save changes, and exit editor.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29</a:t>
            </a:fld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74638"/>
            <a:ext cx="4191000" cy="5465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60020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We can interact with the command line over SSH.</a:t>
            </a:r>
          </a:p>
          <a:p>
            <a:pPr>
              <a:buFont typeface="Arial"/>
              <a:buChar char="•"/>
            </a:pPr>
            <a:r>
              <a:rPr lang="en-US" dirty="0" smtClean="0"/>
              <a:t> We can create directories (folders), move between them.</a:t>
            </a:r>
          </a:p>
          <a:p>
            <a:pPr>
              <a:buFont typeface="Arial"/>
              <a:buChar char="•"/>
            </a:pPr>
            <a:r>
              <a:rPr lang="en-US" dirty="0" smtClean="0"/>
              <a:t> We can create files and move them around, delete them,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 We can run a program and get some output.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223266"/>
            <a:ext cx="181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how can we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1" y="4692134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Upload files, say our datasets, to the HPC machine?</a:t>
            </a:r>
          </a:p>
          <a:p>
            <a:pPr>
              <a:buFont typeface="Arial"/>
              <a:buChar char="•"/>
            </a:pPr>
            <a:r>
              <a:rPr lang="en-US" dirty="0" smtClean="0"/>
              <a:t> Download files, say the results of our analysis, from the HPC machine for further analysis locally?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</a:t>
            </a:fld>
            <a:endParaRPr lang="en-A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make a quick change to a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30</a:t>
            </a:fld>
            <a:endParaRPr lang="en-A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could, of course, do this: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5517001"/>
            <a:ext cx="227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it can get </a:t>
            </a:r>
          </a:p>
          <a:p>
            <a:r>
              <a:rPr lang="en-US" sz="2400" dirty="0" smtClean="0"/>
              <a:t>cumbersome…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6200"/>
            <a:ext cx="5207000" cy="528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31</a:t>
            </a:fld>
            <a:endParaRPr lang="en-A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we can edit in-situ using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with:</a:t>
            </a:r>
          </a:p>
          <a:p>
            <a:endParaRPr lang="en-US" dirty="0" smtClean="0"/>
          </a:p>
          <a:p>
            <a:r>
              <a:rPr lang="en-US" dirty="0" smtClean="0"/>
              <a:t>Use the arrow keys to navigate your document</a:t>
            </a:r>
          </a:p>
          <a:p>
            <a:r>
              <a:rPr lang="en-US" dirty="0" smtClean="0"/>
              <a:t>Update the text by typing, backspace, etc.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Control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rgbClr val="008000"/>
                </a:solidFill>
              </a:rPr>
              <a:t>O</a:t>
            </a:r>
            <a:r>
              <a:rPr lang="en-US" dirty="0" smtClean="0"/>
              <a:t> to save the file (^O).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Control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r>
              <a:rPr lang="en-US" dirty="0" smtClean="0"/>
              <a:t> to quit (^X).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227930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/>
                <a:cs typeface="Courier New"/>
              </a:rPr>
              <a:t>nano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2400" b="1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file_name.txt</a:t>
            </a:r>
            <a:r>
              <a:rPr lang="en-US" sz="24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endParaRPr lang="en-US" sz="2400" b="1" i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32</a:t>
            </a:fld>
            <a:endParaRPr lang="en-A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Exercise 4(a)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Editing a file in-situ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3629"/>
              </p:ext>
            </p:extLst>
          </p:nvPr>
        </p:nvGraphicFramePr>
        <p:xfrm>
          <a:off x="395536" y="2060848"/>
          <a:ext cx="84582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009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nano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Will open file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r>
                        <a:rPr lang="en-AU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in a</a:t>
                      </a:r>
                      <a:r>
                        <a:rPr lang="en-AU" sz="1800" i="0" baseline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text file </a:t>
                      </a:r>
                      <a:r>
                        <a:rPr lang="en-AU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editor</a:t>
                      </a:r>
                      <a:endParaRPr lang="en-US" sz="1800" i="0" dirty="0"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CTRL+O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Using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CTRL+O</a:t>
                      </a:r>
                      <a:r>
                        <a:rPr lang="en-US" sz="18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within </a:t>
                      </a: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the </a:t>
                      </a:r>
                      <a:r>
                        <a:rPr lang="en-A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nano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AU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urier New" pitchFamily="49" charset="0"/>
                        </a:rPr>
                        <a:t>editor </a:t>
                      </a: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will cause any changes made to the file </a:t>
                      </a:r>
                      <a:r>
                        <a:rPr lang="en-AU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while editing </a:t>
                      </a:r>
                      <a:r>
                        <a:rPr lang="en-US" sz="1800" i="0" baseline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to </a:t>
                      </a: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be saved to the file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CTRL+X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Using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CTRL+X</a:t>
                      </a:r>
                      <a:r>
                        <a:rPr lang="en-US" sz="18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within the </a:t>
                      </a:r>
                      <a:r>
                        <a:rPr lang="en-A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nano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AU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itchFamily="49" charset="0"/>
                        </a:rPr>
                        <a:t>editor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will cause the editor to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close. If you have not already saved your changes you will be asked if you wish to save those changes by answering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Y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or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N</a:t>
                      </a:r>
                      <a:endParaRPr lang="en-US" b="1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33</a:t>
            </a:fld>
            <a:endParaRPr lang="en-A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matter of process it might be better to avoid editing in-situ on the HPC machine.</a:t>
            </a:r>
          </a:p>
          <a:p>
            <a:r>
              <a:rPr lang="en-US" dirty="0" smtClean="0"/>
              <a:t>There is a good chance your scripts and datasets will get out of sync with your local copies.</a:t>
            </a:r>
          </a:p>
          <a:p>
            <a:r>
              <a:rPr lang="en-US" dirty="0" smtClean="0"/>
              <a:t>This could generate confusion.</a:t>
            </a:r>
          </a:p>
          <a:p>
            <a:r>
              <a:rPr lang="en-US" dirty="0" smtClean="0"/>
              <a:t>Generally better to have a </a:t>
            </a:r>
            <a:r>
              <a:rPr lang="en-US" b="1" dirty="0" smtClean="0"/>
              <a:t>single point of truth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609600"/>
            <a:ext cx="571500" cy="571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34</a:t>
            </a:fld>
            <a:endParaRPr lang="en-A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Unit 5: Permissions and Ownership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make a file private.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allow another to read and write to a file. 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make a script executable.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35</a:t>
            </a:fld>
            <a:endParaRPr lang="en-A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is baked right into Unix</a:t>
            </a:r>
          </a:p>
          <a:p>
            <a:pPr lvl="1"/>
            <a:r>
              <a:rPr lang="en-US" dirty="0" smtClean="0"/>
              <a:t>All </a:t>
            </a:r>
            <a:r>
              <a:rPr lang="en-US" b="1" dirty="0" smtClean="0"/>
              <a:t>files </a:t>
            </a:r>
            <a:r>
              <a:rPr lang="en-US" dirty="0" smtClean="0"/>
              <a:t>and </a:t>
            </a:r>
            <a:r>
              <a:rPr lang="en-US" b="1" dirty="0" smtClean="0"/>
              <a:t>directories </a:t>
            </a:r>
            <a:r>
              <a:rPr lang="en-US" dirty="0" smtClean="0"/>
              <a:t>have security attributes</a:t>
            </a:r>
          </a:p>
          <a:p>
            <a:pPr lvl="1"/>
            <a:r>
              <a:rPr lang="en-US" dirty="0" smtClean="0"/>
              <a:t>Access can be limited by </a:t>
            </a:r>
            <a:r>
              <a:rPr lang="en-US" b="1" dirty="0" smtClean="0"/>
              <a:t>Read</a:t>
            </a:r>
            <a:r>
              <a:rPr lang="en-US" dirty="0" smtClean="0"/>
              <a:t>, </a:t>
            </a:r>
            <a:r>
              <a:rPr lang="en-US" b="1" dirty="0" smtClean="0"/>
              <a:t>Write</a:t>
            </a:r>
            <a:r>
              <a:rPr lang="en-US" dirty="0" smtClean="0"/>
              <a:t>, and </a:t>
            </a:r>
            <a:r>
              <a:rPr lang="en-US" b="1" dirty="0" smtClean="0"/>
              <a:t>Execute </a:t>
            </a:r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Based on </a:t>
            </a:r>
            <a:r>
              <a:rPr lang="en-US" b="1" dirty="0" smtClean="0"/>
              <a:t>Owner </a:t>
            </a:r>
            <a:r>
              <a:rPr lang="en-US" dirty="0" smtClean="0"/>
              <a:t>– </a:t>
            </a:r>
            <a:r>
              <a:rPr lang="en-US" b="1" dirty="0" smtClean="0"/>
              <a:t>Group </a:t>
            </a:r>
            <a:r>
              <a:rPr lang="en-US" dirty="0" smtClean="0"/>
              <a:t>– </a:t>
            </a:r>
            <a:r>
              <a:rPr lang="en-US" b="1" dirty="0" smtClean="0"/>
              <a:t>World </a:t>
            </a:r>
            <a:r>
              <a:rPr lang="en-US" dirty="0" smtClean="0"/>
              <a:t>model: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648200"/>
            <a:ext cx="7247550" cy="2044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36</a:t>
            </a:fld>
            <a:endParaRPr lang="en-A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every file and directory: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93849"/>
            <a:ext cx="7088600" cy="45323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37</a:t>
            </a:fld>
            <a:endParaRPr lang="en-A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file permissions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571442" cy="339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295400"/>
            <a:ext cx="294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ls</a:t>
            </a:r>
            <a:r>
              <a:rPr lang="en-US" sz="2400" b="1" dirty="0" smtClean="0">
                <a:latin typeface="Courier New"/>
                <a:cs typeface="Courier New"/>
              </a:rPr>
              <a:t> –</a:t>
            </a:r>
            <a:r>
              <a:rPr lang="en-US" sz="2400" b="1" dirty="0" err="1" smtClean="0">
                <a:latin typeface="Courier New"/>
                <a:cs typeface="Courier New"/>
              </a:rPr>
              <a:t>ls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reveals all: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424845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may come as a surprise, but by default the text files</a:t>
            </a:r>
          </a:p>
          <a:p>
            <a:r>
              <a:rPr lang="en-US" sz="2000" dirty="0" smtClean="0"/>
              <a:t>I created are “world readable”!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69" y="5486400"/>
            <a:ext cx="646331" cy="6463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38</a:t>
            </a:fld>
            <a:endParaRPr lang="en-A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</a:t>
            </a:r>
            <a:r>
              <a:rPr lang="en-US" dirty="0" smtClean="0"/>
              <a:t>ange </a:t>
            </a:r>
            <a:r>
              <a:rPr lang="en-US" b="1" dirty="0" smtClean="0"/>
              <a:t>Own</a:t>
            </a:r>
            <a:r>
              <a:rPr lang="en-US" dirty="0" smtClean="0"/>
              <a:t>er (</a:t>
            </a:r>
            <a:r>
              <a:rPr lang="en-US" dirty="0" err="1" smtClean="0"/>
              <a:t>chown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b="1" dirty="0" err="1" smtClean="0">
                <a:latin typeface="Courier New"/>
                <a:cs typeface="Courier New"/>
              </a:rPr>
              <a:t>chown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new_owner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 smtClean="0"/>
              <a:t>Ch</a:t>
            </a:r>
            <a:r>
              <a:rPr lang="en-US" dirty="0" smtClean="0"/>
              <a:t>ange </a:t>
            </a:r>
            <a:r>
              <a:rPr lang="en-US" b="1" dirty="0" smtClean="0"/>
              <a:t>Gr</a:t>
            </a:r>
            <a:r>
              <a:rPr lang="en-US" dirty="0" smtClean="0"/>
              <a:t>ou</a:t>
            </a:r>
            <a:r>
              <a:rPr lang="en-US" b="1" dirty="0" smtClean="0"/>
              <a:t>p</a:t>
            </a:r>
            <a:r>
              <a:rPr lang="en-US" dirty="0" smtClean="0"/>
              <a:t> (</a:t>
            </a:r>
            <a:r>
              <a:rPr lang="en-US" dirty="0" err="1" smtClean="0"/>
              <a:t>chgrp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b="1" dirty="0" err="1" smtClean="0">
                <a:latin typeface="Courier New"/>
                <a:cs typeface="Courier New"/>
              </a:rPr>
              <a:t>chgrp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new_group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 smtClean="0"/>
              <a:t>Ch</a:t>
            </a:r>
            <a:r>
              <a:rPr lang="en-US" dirty="0" smtClean="0"/>
              <a:t>ange </a:t>
            </a:r>
            <a:r>
              <a:rPr lang="en-US" b="1" dirty="0" smtClean="0"/>
              <a:t>Mod</a:t>
            </a:r>
            <a:r>
              <a:rPr lang="en-US" dirty="0" smtClean="0"/>
              <a:t>e (chmod)</a:t>
            </a:r>
          </a:p>
          <a:p>
            <a:pPr lvl="1">
              <a:buNone/>
            </a:pPr>
            <a:r>
              <a:rPr lang="en-US" b="1" dirty="0" smtClean="0">
                <a:latin typeface="Courier New"/>
                <a:cs typeface="Courier New"/>
              </a:rPr>
              <a:t>chmod 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new_mode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We’ll concentrate on the last 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39</a:t>
            </a:fld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Well there are two to choose from:</a:t>
            </a:r>
          </a:p>
          <a:p>
            <a:pPr lvl="1"/>
            <a:r>
              <a:rPr lang="en-US" sz="2600" dirty="0" smtClean="0"/>
              <a:t>FTP = File Transfer Protocol</a:t>
            </a:r>
          </a:p>
          <a:p>
            <a:pPr lvl="1"/>
            <a:r>
              <a:rPr lang="en-US" sz="2600" dirty="0" smtClean="0"/>
              <a:t>SCP = Secure Copy (covered later)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9" y="3064319"/>
            <a:ext cx="5130800" cy="3284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2640" y="3429001"/>
            <a:ext cx="322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</a:rPr>
              <a:t>Let’s start with FTP</a:t>
            </a:r>
            <a:endParaRPr lang="en-US" sz="2800" dirty="0">
              <a:latin typeface="Tahom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</a:t>
            </a:fld>
            <a:endParaRPr lang="en-A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Chmod Recipes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 </a:t>
                      </a:r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o-rwx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Forbid</a:t>
                      </a:r>
                      <a:r>
                        <a:rPr lang="en-US" baseline="0" dirty="0" smtClean="0"/>
                        <a:t> others (the world) to read, write and execute.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</a:t>
                      </a:r>
                      <a:r>
                        <a:rPr lang="en-US" b="1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1" baseline="0" dirty="0" err="1" smtClean="0">
                          <a:latin typeface="Courier New"/>
                          <a:cs typeface="Courier New"/>
                        </a:rPr>
                        <a:t>u+rwx,g-rwx,o-rwx</a:t>
                      </a:r>
                      <a:r>
                        <a:rPr lang="en-US" b="1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baseline="0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baseline="0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baseline="0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Grant owner full permissions;</a:t>
                      </a:r>
                      <a:r>
                        <a:rPr lang="en-US" baseline="0" dirty="0" smtClean="0"/>
                        <a:t> deny all others access.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 </a:t>
                      </a:r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a+w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 everyone (owner, group, and the world) write</a:t>
                      </a:r>
                      <a:r>
                        <a:rPr lang="en-US" baseline="0" dirty="0" smtClean="0"/>
                        <a:t> access.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 </a:t>
                      </a:r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u+x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 the </a:t>
                      </a:r>
                      <a:r>
                        <a:rPr lang="en-US" smtClean="0"/>
                        <a:t>owner</a:t>
                      </a:r>
                      <a:r>
                        <a:rPr lang="en-US" baseline="0" smtClean="0"/>
                        <a:t> the execute </a:t>
                      </a:r>
                      <a:r>
                        <a:rPr lang="en-US" baseline="0" dirty="0" smtClean="0"/>
                        <a:t>permission.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 go-</a:t>
                      </a:r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w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Forbid members</a:t>
                      </a:r>
                      <a:r>
                        <a:rPr lang="en-US" baseline="0" dirty="0" smtClean="0"/>
                        <a:t> of group and the world to write to file.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</a:t>
                      </a:r>
                      <a:r>
                        <a:rPr lang="en-US" b="1" baseline="0" dirty="0" smtClean="0">
                          <a:latin typeface="Courier New"/>
                          <a:cs typeface="Courier New"/>
                        </a:rPr>
                        <a:t> a=</a:t>
                      </a:r>
                      <a:r>
                        <a:rPr lang="en-US" b="1" baseline="0" dirty="0" err="1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lang="en-US" b="1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baseline="0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baseline="0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baseline="0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Grant everyone</a:t>
                      </a:r>
                      <a:r>
                        <a:rPr lang="en-US" baseline="0" dirty="0" smtClean="0"/>
                        <a:t> read access (only)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40</a:t>
            </a:fld>
            <a:endParaRPr lang="en-A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dirty="0" smtClean="0"/>
              <a:t>Exercise 5(a)</a:t>
            </a:r>
            <a:br>
              <a:rPr lang="en-US" dirty="0" smtClean="0"/>
            </a:br>
            <a:r>
              <a:rPr lang="en-US" sz="3200" dirty="0" smtClean="0">
                <a:solidFill>
                  <a:srgbClr val="000000"/>
                </a:solidFill>
              </a:rPr>
              <a:t>Changing ownership and file permissions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0828"/>
              </p:ext>
            </p:extLst>
          </p:nvPr>
        </p:nvGraphicFramePr>
        <p:xfrm>
          <a:off x="395536" y="2060848"/>
          <a:ext cx="84582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009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chmod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&lt;arguments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&lt;file&gt;</a:t>
                      </a:r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Will change the file permissions of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to the permissions specified in the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arguments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41</a:t>
            </a:fld>
            <a:endParaRPr lang="en-A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Chmod &lt;</a:t>
            </a:r>
            <a:r>
              <a:rPr lang="en-US" dirty="0" err="1" smtClean="0"/>
              <a:t>new_mode</a:t>
            </a:r>
            <a:r>
              <a:rPr lang="en-US" dirty="0" smtClean="0"/>
              <a:t>&gt; format: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chmod </a:t>
            </a:r>
            <a:r>
              <a:rPr lang="en-US" sz="3200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3200" b="1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new_mode</a:t>
            </a:r>
            <a:r>
              <a:rPr lang="en-US" sz="3200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lang="en-US" sz="32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3200" b="1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</a:t>
            </a:r>
            <a:r>
              <a:rPr lang="en-US" sz="32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8" y="2438400"/>
            <a:ext cx="8571892" cy="28955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42</a:t>
            </a:fld>
            <a:endParaRPr lang="en-A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r>
              <a:rPr lang="en-US" dirty="0" smtClean="0"/>
              <a:t>Exercise 5(b)</a:t>
            </a:r>
            <a:br>
              <a:rPr lang="en-US" dirty="0" smtClean="0"/>
            </a:br>
            <a:r>
              <a:rPr lang="en-US" sz="3200" dirty="0" smtClean="0">
                <a:solidFill>
                  <a:srgbClr val="000000"/>
                </a:solidFill>
              </a:rPr>
              <a:t>Making a script executable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43</a:t>
            </a:fld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an FTP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HPC training machine runs an FTP server.</a:t>
            </a:r>
          </a:p>
          <a:p>
            <a:r>
              <a:rPr lang="en-US" dirty="0" smtClean="0"/>
              <a:t>To connect to it you need an FTP client, such as </a:t>
            </a:r>
            <a:r>
              <a:rPr lang="en-US" dirty="0" err="1" smtClean="0"/>
              <a:t>FileZilla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tell the client which server to connect to:</a:t>
            </a:r>
          </a:p>
          <a:p>
            <a:pPr lvl="1" algn="ctr">
              <a:buNone/>
            </a:pPr>
            <a:r>
              <a:rPr lang="en-US" b="1" u="sng" dirty="0" err="1" smtClean="0">
                <a:solidFill>
                  <a:srgbClr val="0000FF"/>
                </a:solidFill>
                <a:latin typeface="Courier New"/>
                <a:cs typeface="Courier New"/>
              </a:rPr>
              <a:t>raijin.nci.org.au</a:t>
            </a:r>
            <a:endParaRPr lang="en-US" b="1" u="sng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Port: 22</a:t>
            </a:r>
          </a:p>
          <a:p>
            <a:r>
              <a:rPr lang="en-US" dirty="0" smtClean="0"/>
              <a:t>You authenticate with your username and password.</a:t>
            </a:r>
          </a:p>
          <a:p>
            <a:r>
              <a:rPr lang="en-US" dirty="0" smtClean="0"/>
              <a:t>All FTP communication to the HPC machine is secure.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3505200"/>
            <a:ext cx="121920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01762"/>
          </a:xfrm>
        </p:spPr>
        <p:txBody>
          <a:bodyPr/>
          <a:lstStyle/>
          <a:p>
            <a:r>
              <a:rPr lang="en-US" dirty="0" smtClean="0"/>
              <a:t>Exercise 1(a)</a:t>
            </a:r>
            <a:br>
              <a:rPr lang="en-US" dirty="0" smtClean="0"/>
            </a:br>
            <a:r>
              <a:rPr lang="en-AU" sz="3200" dirty="0" smtClean="0">
                <a:solidFill>
                  <a:srgbClr val="000000"/>
                </a:solidFill>
              </a:rPr>
              <a:t>Connecting to the training HPC machine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exercise to follow, we’ll stick to using </a:t>
            </a:r>
            <a:r>
              <a:rPr lang="en-US" dirty="0" err="1" smtClean="0"/>
              <a:t>FileZilla</a:t>
            </a:r>
            <a:r>
              <a:rPr lang="en-US" dirty="0" smtClean="0"/>
              <a:t>, but most graphical FTP programs follow this analogy: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051894"/>
            <a:ext cx="5461000" cy="3276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7</a:t>
            </a:fld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 </a:t>
            </a:r>
            <a:r>
              <a:rPr lang="en-US" dirty="0" err="1" smtClean="0"/>
              <a:t>vs</a:t>
            </a:r>
            <a:r>
              <a:rPr lang="en-US" dirty="0" smtClean="0"/>
              <a:t> Binary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5271864" cy="52718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8</a:t>
            </a:fld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838200"/>
            <a:ext cx="4419600" cy="4525963"/>
          </a:xfrm>
        </p:spPr>
        <p:txBody>
          <a:bodyPr/>
          <a:lstStyle/>
          <a:p>
            <a:r>
              <a:rPr lang="en-US" dirty="0" smtClean="0"/>
              <a:t>Text files contain special </a:t>
            </a:r>
            <a:r>
              <a:rPr lang="en-US" dirty="0" smtClean="0">
                <a:solidFill>
                  <a:srgbClr val="FF0000"/>
                </a:solidFill>
              </a:rPr>
              <a:t>non-printing</a:t>
            </a:r>
            <a:r>
              <a:rPr lang="en-US" dirty="0" smtClean="0"/>
              <a:t> characters to signify new lines.</a:t>
            </a:r>
          </a:p>
          <a:p>
            <a:r>
              <a:rPr lang="en-US" dirty="0" smtClean="0"/>
              <a:t>Some systems use two characters:</a:t>
            </a:r>
          </a:p>
          <a:p>
            <a:pPr lvl="1"/>
            <a:r>
              <a:rPr lang="en-US" dirty="0" smtClean="0"/>
              <a:t>Carriage Return (CR)</a:t>
            </a:r>
          </a:p>
          <a:p>
            <a:pPr lvl="1"/>
            <a:r>
              <a:rPr lang="en-US" dirty="0" smtClean="0"/>
              <a:t>Line Feed (LF)</a:t>
            </a:r>
          </a:p>
          <a:p>
            <a:r>
              <a:rPr lang="en-US" dirty="0" smtClean="0"/>
              <a:t>Others use just one:</a:t>
            </a:r>
          </a:p>
          <a:p>
            <a:pPr lvl="1"/>
            <a:r>
              <a:rPr lang="en-US" dirty="0" smtClean="0"/>
              <a:t>Line Feed (LF)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0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4419600"/>
            <a:ext cx="198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Teletype Machine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029200"/>
            <a:ext cx="2311400" cy="149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sect02_contras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intersect02_contrast-4.pot</Template>
  <TotalTime>8322</TotalTime>
  <Words>1663</Words>
  <Application>Microsoft Macintosh PowerPoint</Application>
  <PresentationFormat>On-screen Show (4:3)</PresentationFormat>
  <Paragraphs>280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Courier New</vt:lpstr>
      <vt:lpstr>ＭＳ Ｐゴシック</vt:lpstr>
      <vt:lpstr>Tahoma</vt:lpstr>
      <vt:lpstr>Arial</vt:lpstr>
      <vt:lpstr>intersect02_contrast-4</vt:lpstr>
      <vt:lpstr>Data</vt:lpstr>
      <vt:lpstr>Unit 1: Using FTP</vt:lpstr>
      <vt:lpstr>The Problem</vt:lpstr>
      <vt:lpstr>The Solution</vt:lpstr>
      <vt:lpstr>Connecting to an FTP Server</vt:lpstr>
      <vt:lpstr>Exercise 1(a) Connecting to the training HPC machine</vt:lpstr>
      <vt:lpstr>Transferring Files</vt:lpstr>
      <vt:lpstr>Text Files vs Binary Files</vt:lpstr>
      <vt:lpstr>Text Files</vt:lpstr>
      <vt:lpstr>PowerPoint Presentation</vt:lpstr>
      <vt:lpstr>Exercise 1(b) Creating and Transferring files</vt:lpstr>
      <vt:lpstr>Unit 2: Using SCP</vt:lpstr>
      <vt:lpstr>SCP and PSCP</vt:lpstr>
      <vt:lpstr>SCP vs SFTP</vt:lpstr>
      <vt:lpstr>PSCP – An SCP Client</vt:lpstr>
      <vt:lpstr>Windows command prompt</vt:lpstr>
      <vt:lpstr>PSCP Syntax</vt:lpstr>
      <vt:lpstr>Exercise 2(a) Transferring files from your local machine to the training HPC machine using PSCP</vt:lpstr>
      <vt:lpstr>PSCP Syntax</vt:lpstr>
      <vt:lpstr>Exercise 2(b) Transferring files from the training HPC machine to your local machine using PSCP</vt:lpstr>
      <vt:lpstr>Unit 3: Using Wget</vt:lpstr>
      <vt:lpstr>The Problem</vt:lpstr>
      <vt:lpstr>We could, of course, do this:</vt:lpstr>
      <vt:lpstr>But this is better</vt:lpstr>
      <vt:lpstr>To do this:</vt:lpstr>
      <vt:lpstr>Unzip it!</vt:lpstr>
      <vt:lpstr>Recipes</vt:lpstr>
      <vt:lpstr>Exercise 3(a) Downloading and unzipping a dataset</vt:lpstr>
      <vt:lpstr>Unit 4: Editing files in place</vt:lpstr>
      <vt:lpstr>The Problem</vt:lpstr>
      <vt:lpstr>We could, of course, do this:</vt:lpstr>
      <vt:lpstr>Instead we can edit in-situ using Nano</vt:lpstr>
      <vt:lpstr>Exercise 4(a) Editing a file in-situ</vt:lpstr>
      <vt:lpstr>A word of caution</vt:lpstr>
      <vt:lpstr>Unit 5: Permissions and Ownership</vt:lpstr>
      <vt:lpstr>Security</vt:lpstr>
      <vt:lpstr>For every file and directory:</vt:lpstr>
      <vt:lpstr>Checking file permissions</vt:lpstr>
      <vt:lpstr>Handy commands</vt:lpstr>
      <vt:lpstr>Chmod Recipes</vt:lpstr>
      <vt:lpstr>Exercise 5(a) Changing ownership and file permissions</vt:lpstr>
      <vt:lpstr>Chmod &lt;new_mode&gt; format:</vt:lpstr>
      <vt:lpstr>Exercise 5(b) Making a script executable</vt:lpstr>
    </vt:vector>
  </TitlesOfParts>
  <Company>Intersect Australia Ltd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Joe Thurbon</dc:creator>
  <cp:lastModifiedBy>Aidan Wilson</cp:lastModifiedBy>
  <cp:revision>175</cp:revision>
  <dcterms:created xsi:type="dcterms:W3CDTF">2013-02-05T00:30:22Z</dcterms:created>
  <dcterms:modified xsi:type="dcterms:W3CDTF">2017-04-18T07:05:33Z</dcterms:modified>
</cp:coreProperties>
</file>