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56" r:id="rId2"/>
    <p:sldId id="283" r:id="rId3"/>
    <p:sldId id="286" r:id="rId4"/>
    <p:sldId id="285" r:id="rId5"/>
    <p:sldId id="299" r:id="rId6"/>
    <p:sldId id="257" r:id="rId7"/>
    <p:sldId id="258" r:id="rId8"/>
    <p:sldId id="259" r:id="rId9"/>
    <p:sldId id="306" r:id="rId10"/>
    <p:sldId id="260" r:id="rId11"/>
    <p:sldId id="261" r:id="rId12"/>
    <p:sldId id="296" r:id="rId13"/>
    <p:sldId id="280" r:id="rId14"/>
    <p:sldId id="288" r:id="rId15"/>
    <p:sldId id="262" r:id="rId16"/>
    <p:sldId id="263" r:id="rId17"/>
    <p:sldId id="264" r:id="rId18"/>
    <p:sldId id="265" r:id="rId19"/>
    <p:sldId id="304" r:id="rId20"/>
    <p:sldId id="300" r:id="rId21"/>
    <p:sldId id="302" r:id="rId22"/>
    <p:sldId id="301" r:id="rId23"/>
    <p:sldId id="267" r:id="rId24"/>
    <p:sldId id="270" r:id="rId25"/>
    <p:sldId id="268" r:id="rId26"/>
    <p:sldId id="269" r:id="rId27"/>
    <p:sldId id="305" r:id="rId28"/>
    <p:sldId id="307" r:id="rId29"/>
    <p:sldId id="271" r:id="rId30"/>
    <p:sldId id="272" r:id="rId31"/>
    <p:sldId id="292" r:id="rId32"/>
    <p:sldId id="314" r:id="rId33"/>
    <p:sldId id="293" r:id="rId34"/>
    <p:sldId id="294" r:id="rId35"/>
    <p:sldId id="312" r:id="rId36"/>
    <p:sldId id="291" r:id="rId37"/>
    <p:sldId id="277" r:id="rId38"/>
    <p:sldId id="282" r:id="rId39"/>
    <p:sldId id="298" r:id="rId40"/>
    <p:sldId id="281" r:id="rId41"/>
    <p:sldId id="311" r:id="rId4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89517" autoAdjust="0"/>
  </p:normalViewPr>
  <p:slideViewPr>
    <p:cSldViewPr>
      <p:cViewPr>
        <p:scale>
          <a:sx n="110" d="100"/>
          <a:sy n="110" d="100"/>
        </p:scale>
        <p:origin x="1616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7A06E-FC55-4DFE-AD6E-1F136BE63A54}" type="datetimeFigureOut">
              <a:rPr lang="en-AU" smtClean="0"/>
              <a:t>13/4/17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A27FE-A543-409E-87F4-98DE1AAACD3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6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97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7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138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Whole</a:t>
            </a:r>
            <a:r>
              <a:rPr lang="en-US" baseline="0" dirty="0" smtClean="0"/>
              <a:t> slide needs changing.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26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94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Broadwell</a:t>
            </a:r>
            <a:r>
              <a:rPr lang="en-US" baseline="0" dirty="0" smtClean="0"/>
              <a:t> numbers not yet released.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224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760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TRAINER TO DO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Show them the form to add accounts to an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existing project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Notes to</a:t>
            </a:r>
            <a:r>
              <a:rPr lang="en-AU" sz="1200" baseline="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Students</a:t>
            </a:r>
            <a:endParaRPr lang="en-AU" sz="1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ick INTERSECT under partner/scheme on the first page of the project registration form or else you won’t get access to Orange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you are unsure about which machine to use, email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hpc_support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first as they can </a:t>
            </a:r>
            <a:r>
              <a:rPr lang="en-AU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advi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they are applying outside the Merit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Allocation Scheme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Mid term applications can be made at any time, but are limited to 20K SUs/q.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More can be allocated during the midterm adjustment 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They can be allocated a small project (max 500)</a:t>
            </a:r>
            <a:r>
              <a:rPr lang="en-AU" sz="12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outside of the RAR</a:t>
            </a: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Mention Orange in the 1</a:t>
            </a:r>
            <a:r>
              <a:rPr lang="en-AU" sz="12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</a:t>
            </a:r>
            <a:r>
              <a:rPr lang="en-AU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line of the description field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91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AU" b="1" dirty="0" smtClean="0"/>
              <a:t>Parallelism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HPC systems often derive their computational power from exploiting </a:t>
            </a:r>
            <a:r>
              <a:rPr lang="en-AU" b="1" dirty="0" smtClean="0"/>
              <a:t>parallelism</a:t>
            </a:r>
            <a:r>
              <a:rPr lang="en-AU" dirty="0" smtClean="0"/>
              <a:t> , meaning the ability to work on many computational tasks at the same time. An application or algorithm that does not exploit parallelism is usually called </a:t>
            </a:r>
            <a:r>
              <a:rPr lang="en-AU" b="1" dirty="0" smtClean="0"/>
              <a:t>sequential</a:t>
            </a:r>
            <a:r>
              <a:rPr lang="en-AU" dirty="0" smtClean="0"/>
              <a:t> or </a:t>
            </a:r>
            <a:r>
              <a:rPr lang="en-AU" b="1" dirty="0" smtClean="0"/>
              <a:t>serial</a:t>
            </a:r>
            <a:r>
              <a:rPr lang="en-AU" dirty="0" smtClean="0"/>
              <a:t>, because it has to execute tasks individually in a sequence or series.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1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program that can be recompiled or reconfigured to use optimized numerical libraries that are available on NCI systems but not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want to run a software package that is impractical to install or support on your own system.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"parallel” problem: for instance, you have a single application that needs to be rerun many times with different parameters.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has already been designed with parallelism and you would like to put it into production on NCI's cluster.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application that requires a large allocation of memory and it can fit on NCI's large-memory nodes, which have 64GB or 128GB of system memory.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AU" dirty="0" smtClean="0"/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38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2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95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4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A27FE-A543-409E-87F4-98DE1AAACD32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4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98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3" y="1589798"/>
            <a:ext cx="8229600" cy="4525963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D9D6-D573-4B9F-8E05-FA9459F8B4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8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pc.sissa.it/pbs/pb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pus.nci.org.au/display/Help/Application+Software" TargetMode="External"/><Relationship Id="rId4" Type="http://schemas.openxmlformats.org/officeDocument/2006/relationships/hyperlink" Target="http://nf.nci.org.au/facilities/software/index.ph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hpc@intersect.org.a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EbC9eO" TargetMode="External"/><Relationship Id="rId3" Type="http://schemas.openxmlformats.org/officeDocument/2006/relationships/hyperlink" Target="mailto:training@intersect.org.a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5800" y="2514600"/>
            <a:ext cx="7772040" cy="10094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Tahoma"/>
                <a:ea typeface="Tahoma"/>
              </a:rPr>
              <a:t>Intermediate HPC</a:t>
            </a:r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685800" y="3524400"/>
            <a:ext cx="7772040" cy="1123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3200" dirty="0">
                <a:solidFill>
                  <a:srgbClr val="7F7F7F"/>
                </a:solidFill>
                <a:latin typeface="Tahoma"/>
                <a:ea typeface="Tahoma"/>
              </a:rPr>
              <a:t>Introduction to Unix </a:t>
            </a:r>
            <a:r>
              <a:rPr lang="en-AU" sz="3200" dirty="0" smtClean="0">
                <a:solidFill>
                  <a:srgbClr val="7F7F7F"/>
                </a:solidFill>
                <a:latin typeface="Tahoma"/>
                <a:ea typeface="Tahoma"/>
              </a:rPr>
              <a:t>for HPC</a:t>
            </a:r>
          </a:p>
          <a:p>
            <a:pPr>
              <a:lnSpc>
                <a:spcPct val="100000"/>
              </a:lnSpc>
            </a:pPr>
            <a:r>
              <a:rPr lang="en-AU" sz="3200" dirty="0" smtClean="0">
                <a:solidFill>
                  <a:srgbClr val="7F7F7F"/>
                </a:solidFill>
                <a:latin typeface="Tahoma"/>
                <a:ea typeface="Tahoma"/>
              </a:rPr>
              <a:t>Raijin version</a:t>
            </a:r>
            <a:endParaRPr dirty="0"/>
          </a:p>
        </p:txBody>
      </p:sp>
      <p:sp>
        <p:nvSpPr>
          <p:cNvPr id="103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01A12191-1181-4101-B1E1-91C10111A101}" type="slidenum">
              <a:rPr lang="en-AU">
                <a:solidFill>
                  <a:srgbClr val="000000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Head Node</a:t>
            </a: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10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5085308" y="1988840"/>
            <a:ext cx="3428640" cy="12192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Head Node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Queuing jobs</a:t>
            </a:r>
            <a:endParaRPr lang="en-US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268760"/>
            <a:ext cx="4318782" cy="50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Compute Nodes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860032" y="1600199"/>
            <a:ext cx="3826408" cy="4772123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nodes run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your jobs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Managed by the </a:t>
            </a:r>
            <a:r>
              <a:rPr lang="en-US" sz="3200" b="1" dirty="0">
                <a:solidFill>
                  <a:srgbClr val="000000"/>
                </a:solidFill>
                <a:latin typeface="Tahoma"/>
                <a:ea typeface="ＭＳ Ｐゴシック"/>
              </a:rPr>
              <a:t>scheduler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Typically you won’t interact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with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the nodes directly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Some users may need to!</a:t>
            </a:r>
            <a:endParaRPr dirty="0"/>
          </a:p>
        </p:txBody>
      </p:sp>
      <p:sp>
        <p:nvSpPr>
          <p:cNvPr id="120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A1E1B1-F1E1-4131-A151-51A1D18161D1}" type="slidenum">
              <a:rPr lang="en-AU">
                <a:solidFill>
                  <a:srgbClr val="000000"/>
                </a:solidFill>
                <a:latin typeface="Calibri"/>
              </a:rPr>
              <a:t>11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0" y="1268760"/>
            <a:ext cx="4317084" cy="5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Queuing Systems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Portable Batch System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(PBS) is the name of computer software that performs job scheduling. Its primary task is to </a:t>
            </a:r>
            <a:r>
              <a:rPr lang="en-AU" sz="2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allocate computational tasks, i.e., batch jobs, among the available computing resources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following versions of PBS are currently available: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OpenPBS</a:t>
            </a:r>
            <a:endParaRPr lang="en-AU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TORQUE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Professional (PBS Pro)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Guide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</a:rPr>
              <a:t>to PBS: </a:t>
            </a:r>
            <a:r>
              <a:rPr lang="en-AU" sz="2600" dirty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http://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/>
              </a:rPr>
              <a:t>hpc.sissa.it/pbs/pbs.html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AU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9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Queuing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Systems cont.</a:t>
            </a:r>
            <a:endParaRPr lang="en-US" sz="4400"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00200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13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Another popular batch system is </a:t>
            </a:r>
            <a:r>
              <a:rPr lang="en-AU" sz="2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SLURM </a:t>
            </a:r>
            <a:r>
              <a:rPr lang="en-AU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AU" sz="2800" dirty="0"/>
              <a:t>Simple Linux Utility for Resource Management </a:t>
            </a:r>
            <a:r>
              <a:rPr lang="en-AU" sz="2800" dirty="0" smtClean="0"/>
              <a:t>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Open </a:t>
            </a:r>
            <a:r>
              <a:rPr lang="en-AU" sz="2800" dirty="0"/>
              <a:t>source, fault-tolerant, and highly scalable cluster management and job scheduling system for large and small Linux clusters</a:t>
            </a:r>
            <a:r>
              <a:rPr lang="en-AU" sz="2800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Very useful for use on clusters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Platform Tools used by IBM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AU" sz="2800" dirty="0" smtClean="0"/>
              <a:t>Used by many supercomputers, e.g. TERA 100 at CEA (Europe’s most powerful </a:t>
            </a:r>
            <a:r>
              <a:rPr lang="en-AU" sz="2800" dirty="0" err="1" smtClean="0"/>
              <a:t>supercomp</a:t>
            </a:r>
            <a:r>
              <a:rPr lang="en-AU" sz="2800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sz="2800" dirty="0" smtClean="0"/>
              <a:t>Many banks and commercial entities using batch systems</a:t>
            </a:r>
          </a:p>
        </p:txBody>
      </p:sp>
    </p:spTree>
    <p:extLst>
      <p:ext uri="{BB962C8B-B14F-4D97-AF65-F5344CB8AC3E}">
        <p14:creationId xmlns:p14="http://schemas.microsoft.com/office/powerpoint/2010/main" val="297657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683568" y="1639744"/>
            <a:ext cx="8002872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11560" y="1596015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dirty="0" smtClean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32485"/>
              </p:ext>
            </p:extLst>
          </p:nvPr>
        </p:nvGraphicFramePr>
        <p:xfrm>
          <a:off x="827584" y="2708920"/>
          <a:ext cx="7128792" cy="21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67"/>
                <a:gridCol w="4728525"/>
              </a:tblGrid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Batch System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Machines using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Raijin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Code Base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PBS Professional</a:t>
                      </a:r>
                      <a:endParaRPr lang="en-AU" sz="2400" dirty="0"/>
                    </a:p>
                  </a:txBody>
                  <a:tcPr/>
                </a:tc>
              </a:tr>
              <a:tr h="542090">
                <a:tc>
                  <a:txBody>
                    <a:bodyPr/>
                    <a:lstStyle/>
                    <a:p>
                      <a:r>
                        <a:rPr lang="en-AU" sz="2400" b="1" dirty="0" smtClean="0"/>
                        <a:t>Licence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Altair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Licence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1340768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PBS Pro 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is the batch system used on </a:t>
            </a:r>
            <a:r>
              <a:rPr lang="en-A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Raijin</a:t>
            </a:r>
            <a:r>
              <a:rPr lang="en-AU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AU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5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Batch Queuing System</a:t>
            </a:r>
            <a:endParaRPr/>
          </a:p>
        </p:txBody>
      </p:sp>
      <p:pic>
        <p:nvPicPr>
          <p:cNvPr id="12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600" y="1417680"/>
            <a:ext cx="8910720" cy="4526640"/>
          </a:xfrm>
          <a:prstGeom prst="rect">
            <a:avLst/>
          </a:prstGeom>
        </p:spPr>
      </p:pic>
      <p:sp>
        <p:nvSpPr>
          <p:cNvPr id="123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F141F1-91C1-4191-91A1-5141F1719111}" type="slidenum">
              <a:rPr lang="en-AU">
                <a:solidFill>
                  <a:srgbClr val="000000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Batch Queuing component</a:t>
            </a:r>
            <a:endParaRPr dirty="0"/>
          </a:p>
        </p:txBody>
      </p:sp>
      <p:sp>
        <p:nvSpPr>
          <p:cNvPr id="125" name="TextShape 2"/>
          <p:cNvSpPr txBox="1"/>
          <p:nvPr/>
        </p:nvSpPr>
        <p:spPr>
          <a:xfrm>
            <a:off x="3898080" y="1600200"/>
            <a:ext cx="478836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 batch system is a normal program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Lets you add and remove jobs from the queue and monitor the queue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Script/command line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driven</a:t>
            </a:r>
            <a:endParaRPr dirty="0"/>
          </a:p>
        </p:txBody>
      </p:sp>
      <p:pic>
        <p:nvPicPr>
          <p:cNvPr id="1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417680"/>
            <a:ext cx="3440520" cy="4708080"/>
          </a:xfrm>
          <a:prstGeom prst="rect">
            <a:avLst/>
          </a:prstGeom>
        </p:spPr>
      </p:pic>
      <p:sp>
        <p:nvSpPr>
          <p:cNvPr id="127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F1414141-3171-4191-A101-7191A13191F1}" type="slidenum">
              <a:rPr lang="en-AU">
                <a:solidFill>
                  <a:srgbClr val="000000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Scheduler component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417680"/>
            <a:ext cx="3610744" cy="47080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Allocates jobs to compute nodes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Optimizes usage of resources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“Optimize” can mean many things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Non-trivial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Never interact with directly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3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9880" y="1447920"/>
            <a:ext cx="5315040" cy="4419360"/>
          </a:xfrm>
          <a:prstGeom prst="rect">
            <a:avLst/>
          </a:prstGeom>
        </p:spPr>
      </p:pic>
      <p:sp>
        <p:nvSpPr>
          <p:cNvPr id="131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7111-F121-4191-B191-61E1C1911111}" type="slidenum">
              <a:rPr lang="en-AU">
                <a:solidFill>
                  <a:srgbClr val="000000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PBS Pro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315485270"/>
              </p:ext>
            </p:extLst>
          </p:nvPr>
        </p:nvGraphicFramePr>
        <p:xfrm>
          <a:off x="1259632" y="3732312"/>
          <a:ext cx="6927469" cy="218349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913380"/>
                <a:gridCol w="4014089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&lt;job-script&gt;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Submit a job (add to queue)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Returns a &lt;job-number&gt;</a:t>
                      </a:r>
                      <a:endParaRPr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qdel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Delete job (remove from the queue)</a:t>
                      </a:r>
                      <a:endParaRPr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Monitor jobs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qalter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Modifies the attributes of the job</a:t>
                      </a:r>
                      <a:r>
                        <a:rPr lang="en-AU" baseline="0" dirty="0" smtClean="0"/>
                        <a:t> or </a:t>
                      </a:r>
                      <a:r>
                        <a:rPr lang="en-AU" dirty="0" smtClean="0"/>
                        <a:t>jobs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Add a job to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Remove a job from the queue</a:t>
            </a: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  <a:latin typeface="Arial"/>
                <a:ea typeface="ＭＳ Ｐゴシック"/>
              </a:rPr>
              <a:t>See where our job is in the queue</a:t>
            </a: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Monitoring the queue with </a:t>
            </a:r>
            <a:r>
              <a:rPr lang="en-US" sz="3200" dirty="0" err="1" smtClean="0">
                <a:solidFill>
                  <a:schemeClr val="tx1"/>
                </a:solidFill>
              </a:rPr>
              <a:t>qstat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19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77820"/>
              </p:ext>
            </p:extLst>
          </p:nvPr>
        </p:nvGraphicFramePr>
        <p:xfrm>
          <a:off x="381000" y="1783080"/>
          <a:ext cx="845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2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-a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in the queue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-u &lt;username&gt;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List all jobs of a particular user</a:t>
                      </a:r>
                      <a:endParaRPr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r>
                        <a:rPr lang="en-AU" b="1" dirty="0">
                          <a:latin typeface="Courier New" pitchFamily="49" charset="0"/>
                          <a:cs typeface="Courier New" pitchFamily="49" charset="0"/>
                        </a:rPr>
                        <a:t> -f &lt;job-number&gt;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detailed information about a job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What is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HPC,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high-performance computing,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refers to the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 of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supercomputers or clusters of computers to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problems that typically arise through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scientific inquiry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is useful when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computational problem: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too large</a:t>
            </a:r>
            <a:r>
              <a:rPr lang="en-AU" sz="26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solve on a conventional laptop or workstation (because it requires too much memory or disk space) or </a:t>
            </a:r>
            <a:endParaRPr lang="en-AU" sz="26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Would take too long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(because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algorithm is complex, the dataset is large, or data access is slow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or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AU" sz="26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too many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– High Throughput Computing</a:t>
            </a:r>
            <a:endParaRPr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988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All about Modules</a:t>
            </a:r>
            <a:endParaRPr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What do Modules do?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Set up the environment for a software package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Adds paths to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executables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to $PATH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ay change other shell variables, and/or load other modules.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Allow you to have different versions of the same software package, e.g. load the Intel compilers v23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/12, or if you require an older version, you can load it with module load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/9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788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All about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Modules (cont.)</a:t>
            </a:r>
            <a:endParaRPr lang="en-US" sz="4400" dirty="0"/>
          </a:p>
        </p:txBody>
      </p:sp>
      <p:sp>
        <p:nvSpPr>
          <p:cNvPr id="134" name="CustomShape 3"/>
          <p:cNvSpPr/>
          <p:nvPr/>
        </p:nvSpPr>
        <p:spPr>
          <a:xfrm>
            <a:off x="457200" y="1417320"/>
            <a:ext cx="8229240" cy="503111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Things to know about modules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Only the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pbs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module is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loaded when you login. You can change this by adding lines to your .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bashrc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file (BASH users) or similar for other Shells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Modules exist for many packages but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 for all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Some modules exclude each other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can’t load Intel compilers v8 &amp; v9. You can only load one.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only load 1 MPI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(Intel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OpenMPI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sz="2800"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8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Module Commands</a:t>
            </a:r>
            <a:endParaRPr dirty="0"/>
          </a:p>
        </p:txBody>
      </p:sp>
      <p:graphicFrame>
        <p:nvGraphicFramePr>
          <p:cNvPr id="133" name="Table 2"/>
          <p:cNvGraphicFramePr/>
          <p:nvPr>
            <p:extLst>
              <p:ext uri="{D42A27DB-BD31-4B8C-83A1-F6EECF244321}">
                <p14:modId xmlns:p14="http://schemas.microsoft.com/office/powerpoint/2010/main" val="2297113256"/>
              </p:ext>
            </p:extLst>
          </p:nvPr>
        </p:nvGraphicFramePr>
        <p:xfrm>
          <a:off x="971600" y="1700808"/>
          <a:ext cx="7416824" cy="298053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46648"/>
                <a:gridCol w="4670176"/>
              </a:tblGrid>
              <a:tr h="4068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avail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list all available module files in the current</a:t>
                      </a:r>
                      <a:r>
                        <a:rPr lang="en-AU" baseline="0" dirty="0" smtClean="0"/>
                        <a:t> MODULEPATH</a:t>
                      </a:r>
                      <a:endParaRPr dirty="0"/>
                    </a:p>
                  </a:txBody>
                  <a:tcPr/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load/unload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load/unload a </a:t>
                      </a:r>
                      <a:r>
                        <a:rPr lang="en-AU" dirty="0" err="1" smtClean="0"/>
                        <a:t>modulefile</a:t>
                      </a:r>
                      <a:r>
                        <a:rPr lang="en-AU" baseline="0" dirty="0" smtClean="0"/>
                        <a:t> into the shell environment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aseline="0" dirty="0" smtClean="0"/>
                        <a:t>e.g. 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module load </a:t>
                      </a:r>
                      <a:r>
                        <a:rPr lang="en-AU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mpt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/2.06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list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List all loaded modules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module show [</a:t>
                      </a: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modulefile</a:t>
                      </a: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Will show information about the </a:t>
                      </a:r>
                      <a:r>
                        <a:rPr lang="en-AU" dirty="0" err="1" smtClean="0"/>
                        <a:t>modulefile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4" name="CustomShape 3"/>
          <p:cNvSpPr/>
          <p:nvPr/>
        </p:nvSpPr>
        <p:spPr>
          <a:xfrm>
            <a:off x="457200" y="1417680"/>
            <a:ext cx="8229240" cy="2284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sp>
        <p:nvSpPr>
          <p:cNvPr id="135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31C1C1E1-D1A1-4141-8111-E131E1F1C1A1}" type="slidenum">
              <a:rPr lang="en-AU">
                <a:solidFill>
                  <a:srgbClr val="000000"/>
                </a:solidFill>
                <a:latin typeface="Calibri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262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Add a job to the queue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43508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add a job to the queue, we write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A job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script is a simply a script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# symbol signifies a comment for the Shell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It has some special comments that pass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info to PBS Pro.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</a:t>
            </a:r>
            <a:r>
              <a:rPr lang="en-AU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PBS </a:t>
            </a:r>
            <a:r>
              <a:rPr lang="en-AU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keyword for PBS and specifies that this line is for PBS. The Shell will ignore it</a:t>
            </a:r>
            <a:endParaRPr lang="en-A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want to queue the job, we pass its filename as a parameter to </a:t>
            </a:r>
            <a:r>
              <a:rPr lang="en-US" sz="28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qsub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&lt;job-script&gt;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batch queuing system will return a number that uniquely identifies the job.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114111-A131-4121-8181-C1D111A14131}" type="slidenum">
              <a:rPr lang="en-AU">
                <a:solidFill>
                  <a:srgbClr val="000000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Useful Environment Variables</a:t>
            </a:r>
            <a:endParaRPr/>
          </a:p>
        </p:txBody>
      </p:sp>
      <p:sp>
        <p:nvSpPr>
          <p:cNvPr id="151" name="TextShape 2"/>
          <p:cNvSpPr txBox="1"/>
          <p:nvPr/>
        </p:nvSpPr>
        <p:spPr>
          <a:xfrm>
            <a:off x="457200" y="1600200"/>
            <a:ext cx="8229240" cy="12189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These are available in the context of your job script.</a:t>
            </a:r>
            <a:endParaRPr dirty="0"/>
          </a:p>
        </p:txBody>
      </p:sp>
      <p:graphicFrame>
        <p:nvGraphicFramePr>
          <p:cNvPr id="152" name="Table 3"/>
          <p:cNvGraphicFramePr/>
          <p:nvPr>
            <p:extLst>
              <p:ext uri="{D42A27DB-BD31-4B8C-83A1-F6EECF244321}">
                <p14:modId xmlns:p14="http://schemas.microsoft.com/office/powerpoint/2010/main" val="1711881939"/>
              </p:ext>
            </p:extLst>
          </p:nvPr>
        </p:nvGraphicFramePr>
        <p:xfrm>
          <a:off x="1152154" y="2996952"/>
          <a:ext cx="6839331" cy="1335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77441"/>
                <a:gridCol w="496189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>
                          <a:latin typeface="Courier New" pitchFamily="49" charset="0"/>
                          <a:cs typeface="Courier New" pitchFamily="49" charset="0"/>
                        </a:rPr>
                        <a:t>PBS_O_WORKDIR</a:t>
                      </a:r>
                      <a:endParaRPr sz="16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directory the job was submitted from</a:t>
                      </a:r>
                      <a:endParaRPr dirty="0"/>
                    </a:p>
                  </a:txBody>
                  <a:tcPr/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latin typeface="Courier New" pitchFamily="49" charset="0"/>
                          <a:cs typeface="Courier New" pitchFamily="49" charset="0"/>
                        </a:rPr>
                        <a:t>PBS_JOBID</a:t>
                      </a:r>
                      <a:endParaRPr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The job number given when the job was submitted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F101D1-11D1-4131-A151-41A1E1310121}" type="slidenum">
              <a:rPr lang="en-AU">
                <a:solidFill>
                  <a:srgbClr val="000000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79512" y="274680"/>
            <a:ext cx="8784976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E46C0A"/>
                </a:solidFill>
                <a:latin typeface="Tahoma"/>
                <a:ea typeface="ＭＳ Ｐゴシック"/>
              </a:rPr>
              <a:t>A sample PBS job script for Orange</a:t>
            </a:r>
            <a:endParaRPr sz="3200" dirty="0"/>
          </a:p>
        </p:txBody>
      </p:sp>
      <p:sp>
        <p:nvSpPr>
          <p:cNvPr id="144" name="TextShape 2"/>
          <p:cNvSpPr txBox="1"/>
          <p:nvPr/>
        </p:nvSpPr>
        <p:spPr>
          <a:xfrm>
            <a:off x="1272367" y="1601986"/>
            <a:ext cx="7401054" cy="4067624"/>
          </a:xfrm>
          <a:prstGeom prst="rect">
            <a:avLst/>
          </a:prstGeom>
        </p:spPr>
        <p:txBody>
          <a:bodyPr/>
          <a:lstStyle/>
          <a:p>
            <a:r>
              <a:rPr lang="en-AU" b="1" dirty="0">
                <a:latin typeface="Courier"/>
                <a:cs typeface="Courier"/>
              </a:rPr>
              <a:t>#!/</a:t>
            </a:r>
            <a:r>
              <a:rPr lang="en-AU" b="1" dirty="0" smtClean="0">
                <a:latin typeface="Courier"/>
                <a:cs typeface="Courier"/>
              </a:rPr>
              <a:t>bin/bash</a:t>
            </a:r>
          </a:p>
          <a:p>
            <a:r>
              <a:rPr lang="en-AU" dirty="0" smtClean="0">
                <a:latin typeface="Courier"/>
                <a:cs typeface="Courier"/>
              </a:rPr>
              <a:t># </a:t>
            </a:r>
            <a:r>
              <a:rPr lang="en-AU" dirty="0">
                <a:latin typeface="Courier"/>
                <a:cs typeface="Courier"/>
              </a:rPr>
              <a:t>* Specify your project code</a:t>
            </a:r>
          </a:p>
          <a:p>
            <a:r>
              <a:rPr lang="en-AU" b="1" dirty="0">
                <a:latin typeface="Courier"/>
                <a:cs typeface="Courier"/>
              </a:rPr>
              <a:t>#PBS </a:t>
            </a:r>
            <a:r>
              <a:rPr lang="en-AU" b="1" dirty="0" smtClean="0">
                <a:latin typeface="Courier"/>
                <a:cs typeface="Courier"/>
              </a:rPr>
              <a:t>-P do18</a:t>
            </a:r>
            <a:endParaRPr lang="en-AU" dirty="0">
              <a:latin typeface="Courier"/>
              <a:cs typeface="Courier"/>
            </a:endParaRPr>
          </a:p>
          <a:p>
            <a:r>
              <a:rPr lang="en-AU" dirty="0">
                <a:latin typeface="Courier"/>
                <a:cs typeface="Courier"/>
              </a:rPr>
              <a:t># Request resources</a:t>
            </a:r>
          </a:p>
          <a:p>
            <a:r>
              <a:rPr lang="en-AU" dirty="0">
                <a:latin typeface="Courier"/>
                <a:cs typeface="Courier"/>
              </a:rPr>
              <a:t># * 10 minutes wall time to run</a:t>
            </a:r>
          </a:p>
          <a:p>
            <a:r>
              <a:rPr lang="en-AU" b="1" dirty="0">
                <a:latin typeface="Courier"/>
                <a:cs typeface="Courier"/>
              </a:rPr>
              <a:t>#PBS </a:t>
            </a:r>
            <a:r>
              <a:rPr lang="en-AU" b="1" dirty="0">
                <a:solidFill>
                  <a:srgbClr val="FF0000"/>
                </a:solidFill>
                <a:latin typeface="Courier"/>
                <a:cs typeface="Courier"/>
              </a:rPr>
              <a:t>-l</a:t>
            </a:r>
            <a:r>
              <a:rPr lang="en-AU" b="1" dirty="0">
                <a:latin typeface="Courier"/>
                <a:cs typeface="Courier"/>
              </a:rPr>
              <a:t> </a:t>
            </a:r>
            <a:r>
              <a:rPr lang="en-AU" b="1" dirty="0" err="1">
                <a:latin typeface="Courier"/>
                <a:cs typeface="Courier"/>
              </a:rPr>
              <a:t>walltime</a:t>
            </a:r>
            <a:r>
              <a:rPr lang="en-AU" b="1" dirty="0">
                <a:latin typeface="Courier"/>
                <a:cs typeface="Courier"/>
              </a:rPr>
              <a:t>=00:10:00</a:t>
            </a:r>
            <a:endParaRPr lang="en-AU" dirty="0">
              <a:latin typeface="Courier"/>
              <a:cs typeface="Courier"/>
            </a:endParaRPr>
          </a:p>
          <a:p>
            <a:r>
              <a:rPr lang="en-AU" dirty="0">
                <a:latin typeface="Courier"/>
                <a:cs typeface="Courier"/>
              </a:rPr>
              <a:t># * 1 node, 1 processor</a:t>
            </a:r>
          </a:p>
          <a:p>
            <a:r>
              <a:rPr lang="en-AU" dirty="0">
                <a:latin typeface="Courier"/>
                <a:cs typeface="Courier"/>
              </a:rPr>
              <a:t># * 100 megabytes physical memory allocated to job</a:t>
            </a:r>
          </a:p>
          <a:p>
            <a:r>
              <a:rPr lang="en-AU" b="1" dirty="0">
                <a:latin typeface="Courier"/>
                <a:cs typeface="Courier"/>
              </a:rPr>
              <a:t>#PBS </a:t>
            </a:r>
            <a:r>
              <a:rPr lang="en-AU" b="1" dirty="0">
                <a:solidFill>
                  <a:srgbClr val="FF0000"/>
                </a:solidFill>
                <a:latin typeface="Courier"/>
                <a:cs typeface="Courier"/>
              </a:rPr>
              <a:t>-l</a:t>
            </a:r>
            <a:r>
              <a:rPr lang="en-AU" b="1" dirty="0">
                <a:latin typeface="Courier"/>
                <a:cs typeface="Courier"/>
              </a:rPr>
              <a:t> </a:t>
            </a:r>
            <a:r>
              <a:rPr lang="en-AU" b="1" dirty="0" err="1" smtClean="0">
                <a:latin typeface="Courier"/>
                <a:cs typeface="Courier"/>
              </a:rPr>
              <a:t>ncpus</a:t>
            </a:r>
            <a:r>
              <a:rPr lang="en-AU" b="1" dirty="0" smtClean="0">
                <a:latin typeface="Courier"/>
                <a:cs typeface="Courier"/>
              </a:rPr>
              <a:t>=1</a:t>
            </a:r>
          </a:p>
          <a:p>
            <a:r>
              <a:rPr lang="en-AU" b="1" dirty="0" smtClean="0">
                <a:latin typeface="Courier"/>
                <a:cs typeface="Courier"/>
              </a:rPr>
              <a:t>#PBS </a:t>
            </a:r>
            <a:r>
              <a:rPr lang="en-AU" b="1" dirty="0" smtClean="0">
                <a:solidFill>
                  <a:srgbClr val="FF0000"/>
                </a:solidFill>
                <a:latin typeface="Courier"/>
                <a:cs typeface="Courier"/>
              </a:rPr>
              <a:t>-l</a:t>
            </a:r>
            <a:r>
              <a:rPr lang="en-AU" b="1" dirty="0" smtClean="0">
                <a:latin typeface="Courier"/>
                <a:cs typeface="Courier"/>
              </a:rPr>
              <a:t> </a:t>
            </a:r>
            <a:r>
              <a:rPr lang="en-AU" b="1" dirty="0" smtClean="0">
                <a:latin typeface="Courier"/>
                <a:cs typeface="Courier"/>
              </a:rPr>
              <a:t>mem=100mb</a:t>
            </a:r>
            <a:endParaRPr lang="en-AU" dirty="0" smtClean="0">
              <a:latin typeface="Courier"/>
              <a:cs typeface="Courier"/>
            </a:endParaRPr>
          </a:p>
          <a:p>
            <a:r>
              <a:rPr lang="en-AU" dirty="0" smtClean="0">
                <a:latin typeface="Courier"/>
                <a:cs typeface="Courier"/>
              </a:rPr>
              <a:t># </a:t>
            </a:r>
            <a:r>
              <a:rPr lang="en-AU" dirty="0">
                <a:latin typeface="Courier"/>
                <a:cs typeface="Courier"/>
              </a:rPr>
              <a:t>Specify the </a:t>
            </a:r>
            <a:r>
              <a:rPr lang="en-AU" dirty="0" smtClean="0">
                <a:latin typeface="Courier"/>
                <a:cs typeface="Courier"/>
              </a:rPr>
              <a:t>express queue</a:t>
            </a:r>
            <a:endParaRPr lang="en-AU" dirty="0">
              <a:latin typeface="Courier"/>
              <a:cs typeface="Courier"/>
            </a:endParaRPr>
          </a:p>
          <a:p>
            <a:r>
              <a:rPr lang="en-AU" b="1" dirty="0">
                <a:latin typeface="Courier"/>
                <a:cs typeface="Courier"/>
              </a:rPr>
              <a:t>#PBS -q </a:t>
            </a:r>
            <a:r>
              <a:rPr lang="en-AU" b="1" dirty="0" smtClean="0">
                <a:latin typeface="Courier"/>
                <a:cs typeface="Courier"/>
              </a:rPr>
              <a:t>express</a:t>
            </a:r>
            <a:endParaRPr lang="en-AU" dirty="0">
              <a:latin typeface="Courier"/>
              <a:cs typeface="Courier"/>
            </a:endParaRPr>
          </a:p>
          <a:p>
            <a:r>
              <a:rPr lang="en-AU" b="1" dirty="0" smtClean="0">
                <a:latin typeface="Courier"/>
                <a:cs typeface="Courier"/>
              </a:rPr>
              <a:t>cd </a:t>
            </a:r>
            <a:r>
              <a:rPr lang="en-AU" b="1" dirty="0">
                <a:latin typeface="Courier"/>
                <a:cs typeface="Courier"/>
              </a:rPr>
              <a:t>$PBS_O_WORKDIR</a:t>
            </a:r>
            <a:endParaRPr lang="en-AU" dirty="0">
              <a:latin typeface="Courier"/>
              <a:cs typeface="Courier"/>
            </a:endParaRPr>
          </a:p>
          <a:p>
            <a:r>
              <a:rPr lang="en-AU" dirty="0">
                <a:latin typeface="Courier"/>
                <a:cs typeface="Courier"/>
              </a:rPr>
              <a:t># Specify the job to be done</a:t>
            </a:r>
          </a:p>
          <a:p>
            <a:r>
              <a:rPr lang="en-AU" b="1" dirty="0">
                <a:latin typeface="Courier"/>
                <a:cs typeface="Courier"/>
              </a:rPr>
              <a:t>date</a:t>
            </a:r>
            <a:endParaRPr lang="en-AU" dirty="0">
              <a:latin typeface="Courier"/>
              <a:cs typeface="Courier"/>
            </a:endParaRPr>
          </a:p>
          <a:p>
            <a:r>
              <a:rPr lang="en-AU" b="1" dirty="0">
                <a:latin typeface="Courier"/>
                <a:cs typeface="Courier"/>
              </a:rPr>
              <a:t>sleep 60</a:t>
            </a:r>
            <a:endParaRPr lang="en-AU" dirty="0">
              <a:latin typeface="Courier"/>
              <a:cs typeface="Courier"/>
            </a:endParaRPr>
          </a:p>
          <a:p>
            <a:r>
              <a:rPr lang="en-AU" b="1" dirty="0">
                <a:latin typeface="Courier"/>
                <a:cs typeface="Courier"/>
              </a:rPr>
              <a:t>date</a:t>
            </a:r>
            <a:endParaRPr lang="en-AU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7181F131-91C1-4151-91A1-71E101B11161}" type="slidenum">
              <a:rPr lang="en-AU">
                <a:solidFill>
                  <a:srgbClr val="000000"/>
                </a:solidFill>
                <a:latin typeface="Calibri"/>
              </a:rPr>
              <a:t>25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470578" y="1232654"/>
            <a:ext cx="8202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 the </a:t>
            </a:r>
            <a:r>
              <a:rPr lang="en-AU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Tahoma" pitchFamily="34" charset="0"/>
                <a:cs typeface="Courier New"/>
              </a:rPr>
              <a:t>-</a:t>
            </a:r>
            <a:r>
              <a:rPr lang="en-AU" b="1" dirty="0" smtClean="0">
                <a:solidFill>
                  <a:srgbClr val="FF0000"/>
                </a:solidFill>
                <a:latin typeface="Courier New"/>
                <a:ea typeface="Tahoma" pitchFamily="34" charset="0"/>
                <a:cs typeface="Courier New"/>
              </a:rPr>
              <a:t>l</a:t>
            </a:r>
            <a:r>
              <a:rPr lang="en-AU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”</a:t>
            </a:r>
            <a:r>
              <a:rPr lang="en-AU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below is a lowercase letter “L” not a one “1”!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You’ve got mail!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251520" y="1600200"/>
            <a:ext cx="843492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Set email address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 smtClean="0">
                <a:solidFill>
                  <a:srgbClr val="000000"/>
                </a:solidFill>
                <a:latin typeface="Courier New"/>
                <a:ea typeface="ＭＳ Ｐゴシック"/>
              </a:rPr>
              <a:t>someone@example.com</a:t>
            </a:r>
            <a:r>
              <a:rPr lang="en-US" sz="3200" b="1" dirty="0" smtClean="0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Send an email when jobs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begins (b), gets aborted (a)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Courier New"/>
                <a:ea typeface="ＭＳ Ｐゴシック"/>
              </a:rPr>
              <a:t># and ends (e)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latin typeface="Courier New"/>
                <a:ea typeface="ＭＳ Ｐゴシック"/>
              </a:rPr>
              <a:t>#PBS -m </a:t>
            </a:r>
            <a:r>
              <a:rPr lang="en-US" sz="3200" b="1" dirty="0" err="1">
                <a:solidFill>
                  <a:srgbClr val="000000"/>
                </a:solidFill>
                <a:latin typeface="Courier New"/>
                <a:ea typeface="ＭＳ Ｐゴシック"/>
              </a:rPr>
              <a:t>abe</a:t>
            </a:r>
            <a:endParaRPr dirty="0"/>
          </a:p>
        </p:txBody>
      </p:sp>
      <p:sp>
        <p:nvSpPr>
          <p:cNvPr id="149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11718181-F181-4121-8121-81B1A1514111}" type="slidenum">
              <a:rPr lang="en-AU">
                <a:solidFill>
                  <a:srgbClr val="000000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 script and submit a very simple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27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43989"/>
              </p:ext>
            </p:extLst>
          </p:nvPr>
        </p:nvGraphicFramePr>
        <p:xfrm>
          <a:off x="755576" y="1772816"/>
          <a:ext cx="762761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 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Print a file to the terminal (</a:t>
                      </a:r>
                      <a:r>
                        <a:rPr lang="en-US" sz="1800" b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catenate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en-AU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less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Like </a:t>
                      </a:r>
                      <a:r>
                        <a:rPr lang="en-US" sz="1800" b="1" dirty="0" smtClean="0">
                          <a:latin typeface="Courier New"/>
                          <a:cs typeface="Courier New"/>
                        </a:rPr>
                        <a:t>cat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 but </a:t>
                      </a:r>
                      <a:r>
                        <a:rPr lang="en-US" sz="1800" b="0" i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less </a:t>
                      </a:r>
                      <a:r>
                        <a:rPr lang="en-US" sz="1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at a time</a:t>
                      </a:r>
                      <a:endParaRPr lang="en-US" b="0" dirty="0" smtClean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Sample PBS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see</a:t>
                      </a:r>
                      <a:r>
                        <a:rPr lang="en-US" sz="1800" b="0" i="1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exercises document</a:t>
                      </a:r>
                      <a:endParaRPr lang="en-US" sz="1800" b="0" i="1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054"/>
            <a:ext cx="8229600" cy="1143000"/>
          </a:xfrm>
        </p:spPr>
        <p:txBody>
          <a:bodyPr/>
          <a:lstStyle/>
          <a:p>
            <a:r>
              <a:rPr lang="en-US" dirty="0" smtClean="0"/>
              <a:t>Exercise 3</a:t>
            </a:r>
            <a:br>
              <a:rPr lang="en-US" dirty="0" smtClean="0"/>
            </a:br>
            <a:r>
              <a:rPr lang="en-US" sz="3200" dirty="0" smtClean="0">
                <a:solidFill>
                  <a:schemeClr val="tx1"/>
                </a:solidFill>
              </a:rPr>
              <a:t>Create another script and submit a more realistic sample job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757228" y="6328833"/>
            <a:ext cx="909464" cy="365125"/>
          </a:xfrm>
          <a:prstGeom prst="rect">
            <a:avLst/>
          </a:prstGeom>
        </p:spPr>
        <p:txBody>
          <a:bodyPr/>
          <a:lstStyle/>
          <a:p>
            <a:endParaRPr lang="en-AU" smtClean="0"/>
          </a:p>
          <a:p>
            <a:r>
              <a:rPr lang="en-AU" smtClean="0"/>
              <a:t>Slide </a:t>
            </a:r>
            <a:fld id="{E379F0B1-8FC1-49B0-9B43-A01487FA5057}" type="slidenum">
              <a:rPr lang="en-AU" smtClean="0"/>
              <a:pPr/>
              <a:t>28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08494"/>
              </p:ext>
            </p:extLst>
          </p:nvPr>
        </p:nvGraphicFramePr>
        <p:xfrm>
          <a:off x="755576" y="2001232"/>
          <a:ext cx="762761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/>
                <a:gridCol w="4987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#PBS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AU" sz="1800" b="0" dirty="0" smtClea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a keyword for PBS and specifies that this line is for PBS. The Shell will ignore it</a:t>
                      </a:r>
                      <a:endParaRPr lang="en-AU" sz="18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Signifies</a:t>
                      </a:r>
                      <a:r>
                        <a:rPr lang="en-AU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 comment for the Shell, e.g.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AU" b="1" baseline="0" dirty="0" smtClean="0">
                          <a:latin typeface="Courier New" pitchFamily="49" charset="0"/>
                          <a:ea typeface="Tahoma" pitchFamily="34" charset="0"/>
                          <a:cs typeface="Courier New" pitchFamily="49" charset="0"/>
                        </a:rPr>
                        <a:t>Next line will create a job</a:t>
                      </a:r>
                      <a:endParaRPr b="1" dirty="0">
                        <a:latin typeface="Courier New" pitchFamily="49" charset="0"/>
                        <a:ea typeface="Tahoma" pitchFamily="34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qsub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Submit a job to PBS</a:t>
                      </a:r>
                      <a:endParaRPr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qstat</a:t>
                      </a:r>
                      <a:endParaRPr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jobs in the queue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err="1" smtClean="0">
                          <a:latin typeface="Courier New" pitchFamily="49" charset="0"/>
                          <a:cs typeface="Courier New" pitchFamily="49" charset="0"/>
                        </a:rPr>
                        <a:t>nano</a:t>
                      </a:r>
                      <a:r>
                        <a:rPr lang="en-AU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i="1" dirty="0" smtClean="0">
                          <a:latin typeface="Courier New"/>
                          <a:cs typeface="Courier New"/>
                        </a:rPr>
                        <a:t>&lt;filename&gt;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Will open file </a:t>
                      </a:r>
                      <a:r>
                        <a:rPr lang="en-AU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&lt;filename&gt;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in a</a:t>
                      </a:r>
                      <a:r>
                        <a:rPr lang="en-AU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text file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editor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module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load 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="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module_name</a:t>
                      </a:r>
                      <a:r>
                        <a:rPr lang="en-US" b="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b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Loads a software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module on the HPC machine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Job limits on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Raijin</a:t>
            </a:r>
            <a:endParaRPr dirty="0"/>
          </a:p>
        </p:txBody>
      </p:sp>
      <p:sp>
        <p:nvSpPr>
          <p:cNvPr id="1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48hours </a:t>
            </a:r>
            <a:r>
              <a:rPr lang="en-US" sz="3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</a:t>
            </a:r>
            <a:r>
              <a:rPr lang="en-US" sz="3400" b="1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walltime</a:t>
            </a:r>
            <a:endParaRPr lang="en-US" sz="3400" b="1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32G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B, 64GB, 128GB, 256GB nodes are standard (scheduler will decide)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x 1TB available via </a:t>
            </a:r>
            <a:r>
              <a:rPr lang="en-US" sz="34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hugemem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queue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 x 3TB coming soon</a:t>
            </a:r>
            <a:endParaRPr lang="en-US" sz="34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400" b="1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NOTE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If you grab a node with 64GB, you can effectively use about 60GB as the OS uses </a:t>
            </a:r>
            <a:r>
              <a:rPr lang="en-US" sz="34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memory</a:t>
            </a:r>
            <a:endParaRPr sz="3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41A16161-D111-4161-A181-5151D131D1A1}" type="slidenum">
              <a:rPr lang="en-AU">
                <a:solidFill>
                  <a:srgbClr val="000000"/>
                </a:solidFill>
                <a:latin typeface="Calibri"/>
              </a:r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Parallelism on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57200" y="145127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often derive their computational power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by </a:t>
            </a:r>
            <a:r>
              <a:rPr lang="en-AU" sz="27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exploiting </a:t>
            </a:r>
            <a:r>
              <a:rPr lang="en-AU" sz="27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 </a:t>
            </a:r>
            <a:endParaRPr lang="en-AU" sz="27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Programs for HPC systems must be split up into many smaller </a:t>
            </a:r>
            <a:r>
              <a:rPr lang="en-AU" sz="27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“sub-programs“ which can be executed in parallel on different processors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HPC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systems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can offer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parallelism at a much larger scale, with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100’s or 1000’s, or 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(soon) even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millions of tasks running concurrently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en-AU" sz="27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Writing </a:t>
            </a:r>
            <a:r>
              <a:rPr lang="en-AU" sz="27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parallel software can be challenging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, and many existing software packages do not already support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  <a:r>
              <a:rPr lang="en-AU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7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&amp; may require development.</a:t>
            </a:r>
          </a:p>
          <a:p>
            <a:pPr algn="ctr">
              <a:lnSpc>
                <a:spcPct val="100000"/>
              </a:lnSpc>
            </a:pPr>
            <a:r>
              <a:rPr lang="en-AU" sz="27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NOTE: Many tasks cannot be parallelised</a:t>
            </a:r>
            <a:endParaRPr sz="27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697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Priorities of Jobs	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 order of importance, jobs are </a:t>
            </a: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prioritised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 in this order:</a:t>
            </a:r>
          </a:p>
          <a:p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Resources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available to the </a:t>
            </a: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project</a:t>
            </a:r>
            <a:endParaRPr lang="en-AU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rgbClr val="000000"/>
                </a:solidFill>
                <a:latin typeface="Tahoma"/>
                <a:ea typeface="ＭＳ Ｐゴシック"/>
              </a:rPr>
              <a:t>Walltime</a:t>
            </a: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  <a:latin typeface="Tahoma"/>
              <a:ea typeface="ＭＳ Ｐゴシック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81A17171-F131-4171-8141-71E181C13111}" type="slidenum">
              <a:rPr lang="en-AU">
                <a:solidFill>
                  <a:srgbClr val="000000"/>
                </a:solidFill>
                <a:latin typeface="Calibri"/>
              </a:r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Raijin queues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366636085"/>
              </p:ext>
            </p:extLst>
          </p:nvPr>
        </p:nvGraphicFramePr>
        <p:xfrm>
          <a:off x="491815" y="1395305"/>
          <a:ext cx="8194626" cy="403456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15889"/>
                <a:gridCol w="1152128"/>
                <a:gridCol w="5626609"/>
              </a:tblGrid>
              <a:tr h="49951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b="1" dirty="0" smtClean="0"/>
                        <a:t>Queue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Charge weight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Comments</a:t>
                      </a:r>
                      <a:endParaRPr lang="en-AU" sz="2400" dirty="0"/>
                    </a:p>
                  </a:txBody>
                  <a:tcPr/>
                </a:tc>
              </a:tr>
              <a:tr h="382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sz="20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1.00</a:t>
                      </a:r>
                      <a:endParaRPr lang="en-AU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AU" sz="2000" dirty="0" smtClean="0"/>
                        <a:t>Normal queue</a:t>
                      </a:r>
                      <a:endParaRPr lang="en-AU" sz="2000" dirty="0" smtClean="0"/>
                    </a:p>
                  </a:txBody>
                  <a:tcPr/>
                </a:tc>
              </a:tr>
              <a:tr h="1660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smtClean="0"/>
                        <a:t>express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AU" sz="2000" dirty="0" smtClean="0"/>
                        <a:t>Express queue. Jobs are submitted faster.</a:t>
                      </a:r>
                    </a:p>
                  </a:txBody>
                  <a:tcPr/>
                </a:tc>
              </a:tr>
              <a:tr h="2380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normalbw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Queue using Broadwell nodes</a:t>
                      </a:r>
                      <a:r>
                        <a:rPr lang="en-AU" sz="2000" baseline="0" dirty="0" smtClean="0"/>
                        <a:t> (can be cost effective)</a:t>
                      </a:r>
                      <a:endParaRPr lang="en-AU" sz="2000" dirty="0" smtClean="0"/>
                    </a:p>
                  </a:txBody>
                  <a:tcPr/>
                </a:tc>
              </a:tr>
              <a:tr h="396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expressbw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Express queue</a:t>
                      </a:r>
                      <a:r>
                        <a:rPr lang="en-AU" sz="2000" baseline="0" dirty="0" smtClean="0"/>
                        <a:t> using Broadwell nodes</a:t>
                      </a:r>
                      <a:endParaRPr lang="en-AU" sz="2000" dirty="0" smtClean="0"/>
                    </a:p>
                  </a:txBody>
                  <a:tcPr/>
                </a:tc>
              </a:tr>
              <a:tr h="411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knl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2000" dirty="0" smtClean="0"/>
                    </a:p>
                  </a:txBody>
                  <a:tcPr/>
                </a:tc>
              </a:tr>
              <a:tr h="4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gpu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2000" dirty="0" smtClean="0"/>
                    </a:p>
                  </a:txBody>
                  <a:tcPr/>
                </a:tc>
              </a:tr>
              <a:tr h="4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gpupascal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AU" sz="2000" dirty="0" smtClean="0"/>
                    </a:p>
                  </a:txBody>
                  <a:tcPr/>
                </a:tc>
              </a:tr>
              <a:tr h="404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dirty="0" err="1" smtClean="0"/>
                        <a:t>hugemem</a:t>
                      </a:r>
                      <a:endParaRPr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000" dirty="0" smtClean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access to the 3 x 1TB and 3 x 3TB nodes</a:t>
                      </a:r>
                      <a:endParaRPr lang="en-AU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22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130067243"/>
              </p:ext>
            </p:extLst>
          </p:nvPr>
        </p:nvGraphicFramePr>
        <p:xfrm>
          <a:off x="491815" y="1417320"/>
          <a:ext cx="8194625" cy="424392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31913"/>
                <a:gridCol w="6562712"/>
              </a:tblGrid>
              <a:tr h="4995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dirty="0" smtClean="0"/>
                        <a:t>Disk Type</a:t>
                      </a:r>
                      <a:endParaRPr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Disk Usage</a:t>
                      </a:r>
                      <a:endParaRPr lang="en-AU" sz="2400" dirty="0"/>
                    </a:p>
                  </a:txBody>
                  <a:tcPr/>
                </a:tc>
              </a:tr>
              <a:tr h="1656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NCI </a:t>
                      </a:r>
                      <a:r>
                        <a:rPr lang="en-AU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Raijin Sandy Bridge</a:t>
                      </a:r>
                      <a:endParaRPr sz="18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b="1" dirty="0" smtClean="0"/>
                        <a:t>2 sockets with 8-core </a:t>
                      </a:r>
                      <a:r>
                        <a:rPr lang="en-AU" sz="2200" b="1" dirty="0" smtClean="0"/>
                        <a:t>CPUs </a:t>
                      </a:r>
                      <a:r>
                        <a:rPr lang="en-AU" sz="2200" b="1" dirty="0" smtClean="0"/>
                        <a:t>= 16 cores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57,472 cores in the compute nodes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Approximately 160 </a:t>
                      </a:r>
                      <a:r>
                        <a:rPr lang="en-AU" sz="2200" dirty="0" err="1" smtClean="0"/>
                        <a:t>TBytes</a:t>
                      </a:r>
                      <a:r>
                        <a:rPr lang="en-AU" sz="2200" dirty="0" smtClean="0"/>
                        <a:t> of main memory;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err="1" smtClean="0"/>
                        <a:t>Infiniband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b="1" dirty="0" smtClean="0"/>
                        <a:t>FDR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dirty="0" smtClean="0"/>
                        <a:t>(five data </a:t>
                      </a:r>
                      <a:r>
                        <a:rPr lang="en-AU" sz="2200" dirty="0" smtClean="0"/>
                        <a:t>rate) </a:t>
                      </a:r>
                      <a:r>
                        <a:rPr lang="en-AU" sz="2200" dirty="0" smtClean="0"/>
                        <a:t>interconnect</a:t>
                      </a:r>
                      <a:endParaRPr lang="en-AU" sz="2200" dirty="0" smtClean="0"/>
                    </a:p>
                  </a:txBody>
                  <a:tcPr/>
                </a:tc>
              </a:tr>
              <a:tr h="1167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dirty="0" smtClean="0"/>
                        <a:t>NCI Raijin</a:t>
                      </a:r>
                      <a:r>
                        <a:rPr lang="en-AU" sz="1800" b="1" baseline="0" dirty="0" smtClean="0"/>
                        <a:t> Broadwell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b="1" dirty="0" smtClean="0"/>
                        <a:t>2 sockets with 14-core CPUs = 28 cores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smtClean="0"/>
                        <a:t>~23,000</a:t>
                      </a:r>
                      <a:r>
                        <a:rPr lang="en-AU" sz="2200" baseline="0" dirty="0" smtClean="0"/>
                        <a:t> </a:t>
                      </a:r>
                      <a:r>
                        <a:rPr lang="en-AU" sz="2200" dirty="0" smtClean="0"/>
                        <a:t>cores in the compute nodes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AU" sz="2200" dirty="0" err="1" smtClean="0"/>
                        <a:t>Infiniband</a:t>
                      </a:r>
                      <a:r>
                        <a:rPr lang="en-AU" sz="2200" dirty="0" smtClean="0"/>
                        <a:t> </a:t>
                      </a:r>
                      <a:r>
                        <a:rPr lang="en-AU" sz="2200" b="1" dirty="0" smtClean="0"/>
                        <a:t>EDR</a:t>
                      </a:r>
                      <a:r>
                        <a:rPr lang="en-AU" sz="2200" dirty="0" smtClean="0"/>
                        <a:t> (eight data rate) interconnect</a:t>
                      </a:r>
                    </a:p>
                  </a:txBody>
                  <a:tcPr/>
                </a:tc>
              </a:tr>
              <a:tr h="9212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dirty="0" smtClean="0"/>
                        <a:t>NCI Raijin Lustre Filesystem</a:t>
                      </a:r>
                      <a:endParaRPr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AU" sz="2200" dirty="0" smtClean="0"/>
                        <a:t>Approximately 42 </a:t>
                      </a:r>
                      <a:r>
                        <a:rPr lang="en-AU" sz="2200" dirty="0" err="1" smtClean="0"/>
                        <a:t>PBytes</a:t>
                      </a:r>
                      <a:r>
                        <a:rPr lang="en-AU" sz="2200" dirty="0" smtClean="0"/>
                        <a:t> of usable fast file system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1379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NCI Facilities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164717672"/>
              </p:ext>
            </p:extLst>
          </p:nvPr>
        </p:nvGraphicFramePr>
        <p:xfrm>
          <a:off x="755576" y="1772816"/>
          <a:ext cx="7032513" cy="306970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7032513"/>
              </a:tblGrid>
              <a:tr h="57152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Raijin (Sandy Bridge)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600" dirty="0" smtClean="0"/>
                        <a:t>96.5%</a:t>
                      </a:r>
                      <a:r>
                        <a:rPr lang="en-AU" sz="2600" baseline="0" dirty="0" smtClean="0"/>
                        <a:t> of Nodes have </a:t>
                      </a:r>
                      <a:r>
                        <a:rPr lang="en-AU" sz="2600" baseline="0" dirty="0" smtClean="0"/>
                        <a:t>32GB/node</a:t>
                      </a:r>
                      <a:endParaRPr sz="26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3.2%</a:t>
                      </a:r>
                      <a:r>
                        <a:rPr lang="en-AU" sz="2600" baseline="0" dirty="0" smtClean="0"/>
                        <a:t> of Nodes have </a:t>
                      </a:r>
                      <a:r>
                        <a:rPr lang="en-AU" sz="2600" baseline="0" dirty="0" smtClean="0"/>
                        <a:t>64GB/node</a:t>
                      </a:r>
                      <a:endParaRPr lang="en-AU" sz="26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dirty="0" smtClean="0"/>
                        <a:t>0.3%</a:t>
                      </a:r>
                      <a:r>
                        <a:rPr lang="en-AU" sz="2600" baseline="0" dirty="0" smtClean="0"/>
                        <a:t> of Nodes have </a:t>
                      </a:r>
                      <a:r>
                        <a:rPr lang="en-AU" sz="2600" baseline="0" dirty="0" smtClean="0"/>
                        <a:t>128GB/node</a:t>
                      </a:r>
                      <a:endParaRPr sz="2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i="1" dirty="0" smtClean="0"/>
                        <a:t>Plus </a:t>
                      </a:r>
                      <a:r>
                        <a:rPr lang="en-US" sz="2600" i="0" dirty="0" smtClean="0"/>
                        <a:t>3</a:t>
                      </a:r>
                      <a:r>
                        <a:rPr lang="en-US" sz="2600" i="1" dirty="0" smtClean="0"/>
                        <a:t> </a:t>
                      </a:r>
                      <a:r>
                        <a:rPr lang="en-US" sz="2600" baseline="0" dirty="0" smtClean="0"/>
                        <a:t>nodes </a:t>
                      </a:r>
                      <a:r>
                        <a:rPr lang="en-US" sz="2600" baseline="0" dirty="0" smtClean="0"/>
                        <a:t>with 1TB/node</a:t>
                      </a:r>
                      <a:endParaRPr sz="26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600" i="1" dirty="0" smtClean="0"/>
                        <a:t>Plus </a:t>
                      </a:r>
                      <a:r>
                        <a:rPr lang="en-AU" sz="2600" i="0" dirty="0" smtClean="0"/>
                        <a:t>3</a:t>
                      </a:r>
                      <a:r>
                        <a:rPr lang="en-AU" sz="2600" i="0" baseline="0" dirty="0" smtClean="0"/>
                        <a:t> nodes with 3TB/node (coming soon)</a:t>
                      </a:r>
                      <a:endParaRPr sz="26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17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Software on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Raijin</a:t>
            </a:r>
            <a:endParaRPr dirty="0"/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2118284225"/>
              </p:ext>
            </p:extLst>
          </p:nvPr>
        </p:nvGraphicFramePr>
        <p:xfrm>
          <a:off x="491815" y="1417320"/>
          <a:ext cx="8194625" cy="39852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496009"/>
                <a:gridCol w="5698616"/>
              </a:tblGrid>
              <a:tr h="57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Area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Software</a:t>
                      </a:r>
                      <a:endParaRPr lang="en-AU" sz="24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Computational Chemistry</a:t>
                      </a:r>
                      <a:endParaRPr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AU" sz="2500" dirty="0" smtClean="0"/>
                        <a:t>ABINIT, Amber, CPMD*,</a:t>
                      </a:r>
                      <a:r>
                        <a:rPr lang="en-AU" sz="2500" baseline="0" dirty="0" smtClean="0"/>
                        <a:t> GULP*, NAMD*, </a:t>
                      </a:r>
                      <a:r>
                        <a:rPr lang="en-AU" sz="2500" baseline="0" dirty="0" err="1" smtClean="0"/>
                        <a:t>Molpro</a:t>
                      </a:r>
                      <a:r>
                        <a:rPr lang="en-AU" sz="2500" baseline="0" dirty="0" smtClean="0"/>
                        <a:t> etc.</a:t>
                      </a:r>
                      <a:endParaRPr sz="2500" dirty="0"/>
                    </a:p>
                  </a:txBody>
                  <a:tcPr/>
                </a:tc>
              </a:tr>
              <a:tr h="4930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Bioinformatics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err="1" smtClean="0"/>
                        <a:t>AbySS</a:t>
                      </a:r>
                      <a:r>
                        <a:rPr lang="en-AU" sz="2500" dirty="0" smtClean="0"/>
                        <a:t>, BEAST, BIOPERL,</a:t>
                      </a:r>
                      <a:r>
                        <a:rPr lang="en-AU" sz="2500" baseline="0" dirty="0" smtClean="0"/>
                        <a:t> Cufflinks, MAW, etc.</a:t>
                      </a:r>
                      <a:endParaRPr lang="en-AU" sz="2500" dirty="0" smtClean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Math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ARPACK, BLACS,</a:t>
                      </a:r>
                      <a:r>
                        <a:rPr lang="en-AU" sz="2500" baseline="0" dirty="0" smtClean="0"/>
                        <a:t> Boost, FFTW, GSL, MKL, Tao</a:t>
                      </a:r>
                      <a:endParaRPr sz="2500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500" dirty="0" smtClean="0"/>
                        <a:t>Statistics &amp; Maths </a:t>
                      </a:r>
                      <a:r>
                        <a:rPr lang="en-AU" sz="2500" dirty="0" err="1" smtClean="0"/>
                        <a:t>Env’s</a:t>
                      </a:r>
                      <a:endParaRPr lang="en-AU" sz="2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dirty="0" smtClean="0"/>
                        <a:t>Maple*, </a:t>
                      </a:r>
                      <a:r>
                        <a:rPr lang="en-AU" sz="2500" dirty="0" err="1" smtClean="0"/>
                        <a:t>Mathematica</a:t>
                      </a:r>
                      <a:r>
                        <a:rPr lang="en-AU" sz="2500" dirty="0" smtClean="0"/>
                        <a:t>*,</a:t>
                      </a:r>
                      <a:r>
                        <a:rPr lang="en-AU" sz="2500" baseline="0" dirty="0" smtClean="0"/>
                        <a:t> </a:t>
                      </a:r>
                      <a:r>
                        <a:rPr lang="en-AU" sz="2500" baseline="0" dirty="0" err="1" smtClean="0"/>
                        <a:t>MatLab</a:t>
                      </a:r>
                      <a:r>
                        <a:rPr lang="en-AU" sz="2500" baseline="0" dirty="0" smtClean="0"/>
                        <a:t>*, Octave*, R, </a:t>
                      </a:r>
                      <a:r>
                        <a:rPr lang="en-AU" sz="2500" baseline="0" dirty="0" err="1" smtClean="0"/>
                        <a:t>Stata</a:t>
                      </a:r>
                      <a:r>
                        <a:rPr lang="en-AU" sz="2500" baseline="0" dirty="0" smtClean="0"/>
                        <a:t>*</a:t>
                      </a:r>
                      <a:endParaRPr sz="25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34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7003" y="5519172"/>
            <a:ext cx="85069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Asterisked items indicates that discussion with NCI facility staff is required before use (Licensing issues</a:t>
            </a:r>
            <a:r>
              <a:rPr lang="en-US" sz="2500" dirty="0" smtClean="0">
                <a:solidFill>
                  <a:srgbClr val="000000"/>
                </a:solidFill>
                <a:latin typeface="+mj-lt"/>
                <a:ea typeface="ＭＳ Ｐゴシック"/>
              </a:rPr>
              <a:t>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  <a:latin typeface="+mj-lt"/>
                <a:ea typeface="ＭＳ Ｐゴシック"/>
                <a:hlinkClick r:id="rId3"/>
              </a:rPr>
              <a:t>https://opus.nci.org.au/display/Help/Application+Software</a:t>
            </a:r>
            <a:endParaRPr lang="en-US" sz="2000" dirty="0" smtClean="0">
              <a:solidFill>
                <a:srgbClr val="000000"/>
              </a:solidFill>
              <a:latin typeface="+mj-lt"/>
              <a:ea typeface="ＭＳ Ｐゴシック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946016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Disk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Partitions</a:t>
            </a:r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237810028"/>
              </p:ext>
            </p:extLst>
          </p:nvPr>
        </p:nvGraphicFramePr>
        <p:xfrm>
          <a:off x="457200" y="1600200"/>
          <a:ext cx="8229240" cy="19726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/g/data1, 2, 3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smtClean="0">
                          <a:latin typeface="Courier New" pitchFamily="49" charset="0"/>
                        </a:rPr>
                        <a:t>/g/data[1,2,3]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Depending</a:t>
                      </a:r>
                      <a:r>
                        <a:rPr lang="en-AU" baseline="0" dirty="0" smtClean="0"/>
                        <a:t> on project allocation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/>
                        <a:t>No</a:t>
                      </a:r>
                      <a:endParaRPr b="1"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/>
                        <a:t>Permanent</a:t>
                      </a:r>
                      <a:endParaRPr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35</a:t>
            </a:fld>
            <a:endParaRPr/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val="1501559082"/>
              </p:ext>
            </p:extLst>
          </p:nvPr>
        </p:nvGraphicFramePr>
        <p:xfrm>
          <a:off x="457200" y="4005064"/>
          <a:ext cx="8229240" cy="159500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 err="1" smtClean="0"/>
                        <a:t>Massdata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smtClean="0">
                          <a:latin typeface="Courier New" pitchFamily="49" charset="0"/>
                        </a:rPr>
                        <a:t>/</a:t>
                      </a:r>
                      <a:r>
                        <a:rPr lang="en-AU" b="1" i="0" baseline="0" dirty="0" err="1" smtClean="0">
                          <a:latin typeface="Courier New" pitchFamily="49" charset="0"/>
                        </a:rPr>
                        <a:t>mdss</a:t>
                      </a:r>
                      <a:r>
                        <a:rPr lang="en-AU" b="1" i="0" baseline="0" dirty="0" smtClean="0">
                          <a:latin typeface="Courier New" pitchFamily="49" charset="0"/>
                        </a:rPr>
                        <a:t> 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Depending</a:t>
                      </a:r>
                      <a:r>
                        <a:rPr lang="en-AU" baseline="0" dirty="0" smtClean="0"/>
                        <a:t> on project allocation. Intended to be a backup.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0" dirty="0"/>
                        <a:t>Permanent</a:t>
                      </a:r>
                      <a:endParaRPr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328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Disk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Partitions</a:t>
            </a:r>
          </a:p>
        </p:txBody>
      </p:sp>
      <p:graphicFrame>
        <p:nvGraphicFramePr>
          <p:cNvPr id="164" name="Table 2"/>
          <p:cNvGraphicFramePr/>
          <p:nvPr>
            <p:extLst>
              <p:ext uri="{D42A27DB-BD31-4B8C-83A1-F6EECF244321}">
                <p14:modId xmlns:p14="http://schemas.microsoft.com/office/powerpoint/2010/main" val="1062403936"/>
              </p:ext>
            </p:extLst>
          </p:nvPr>
        </p:nvGraphicFramePr>
        <p:xfrm>
          <a:off x="457200" y="1600200"/>
          <a:ext cx="8229240" cy="19726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/>
                        <a:t>/home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/</a:t>
                      </a:r>
                      <a:r>
                        <a:rPr lang="en-AU" b="1" i="0" baseline="0" dirty="0" smtClean="0">
                          <a:latin typeface="Courier New" pitchFamily="49" charset="0"/>
                        </a:rPr>
                        <a:t>home/{username}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2GB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Yes</a:t>
                      </a:r>
                      <a:endParaRPr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Permanent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21B1B1D1-6171-4181-81D1-519111C16181}" type="slidenum">
              <a:rPr lang="en-AU">
                <a:solidFill>
                  <a:srgbClr val="000000"/>
                </a:solidFill>
                <a:latin typeface="Calibri"/>
              </a:rPr>
              <a:t>36</a:t>
            </a:fld>
            <a:endParaRPr/>
          </a:p>
        </p:txBody>
      </p:sp>
      <p:graphicFrame>
        <p:nvGraphicFramePr>
          <p:cNvPr id="5" name="Table 2"/>
          <p:cNvGraphicFramePr/>
          <p:nvPr>
            <p:extLst>
              <p:ext uri="{D42A27DB-BD31-4B8C-83A1-F6EECF244321}">
                <p14:modId xmlns:p14="http://schemas.microsoft.com/office/powerpoint/2010/main" val="107357959"/>
              </p:ext>
            </p:extLst>
          </p:nvPr>
        </p:nvGraphicFramePr>
        <p:xfrm>
          <a:off x="457200" y="3861048"/>
          <a:ext cx="8229240" cy="1972648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530624"/>
                <a:gridCol w="5698616"/>
              </a:tblGrid>
              <a:tr h="4606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2400" dirty="0" smtClean="0"/>
                        <a:t>/short</a:t>
                      </a: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Mounted under: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smtClean="0">
                          <a:latin typeface="Courier New" pitchFamily="49" charset="0"/>
                        </a:rPr>
                        <a:t>/short/{</a:t>
                      </a:r>
                      <a:r>
                        <a:rPr lang="en-AU" b="1" i="0" baseline="0" dirty="0" err="1" smtClean="0">
                          <a:latin typeface="Courier New" pitchFamily="49" charset="0"/>
                        </a:rPr>
                        <a:t>project_code</a:t>
                      </a:r>
                      <a:r>
                        <a:rPr lang="en-AU" b="1" i="0" baseline="0" dirty="0" smtClean="0">
                          <a:latin typeface="Courier New" pitchFamily="49" charset="0"/>
                        </a:rPr>
                        <a:t>}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Size: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 smtClean="0"/>
                        <a:t>Depending on the project allocation</a:t>
                      </a:r>
                      <a:endParaRPr dirty="0"/>
                    </a:p>
                  </a:txBody>
                  <a:tcPr/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/>
                        <a:t>Backed up: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/>
                        <a:t>No</a:t>
                      </a:r>
                      <a:endParaRPr b="1" dirty="0"/>
                    </a:p>
                  </a:txBody>
                  <a:tcPr/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Life time: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/>
                        <a:t>60 days</a:t>
                      </a:r>
                      <a:endParaRPr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9086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Disk Partitions</a:t>
            </a:r>
            <a:endParaRPr/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1507167897"/>
              </p:ext>
            </p:extLst>
          </p:nvPr>
        </p:nvGraphicFramePr>
        <p:xfrm>
          <a:off x="457200" y="243828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 err="1">
                          <a:latin typeface="Courier New" pitchFamily="49" charset="0"/>
                        </a:rPr>
                        <a:t>df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-h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free space for all partitions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6" name="CustomShape 3"/>
          <p:cNvSpPr/>
          <p:nvPr/>
        </p:nvSpPr>
        <p:spPr>
          <a:xfrm>
            <a:off x="457200" y="1523880"/>
            <a:ext cx="769572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the partitions on the HPC machine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df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graphicFrame>
        <p:nvGraphicFramePr>
          <p:cNvPr id="177" name="Table 4"/>
          <p:cNvGraphicFramePr/>
          <p:nvPr>
            <p:extLst>
              <p:ext uri="{D42A27DB-BD31-4B8C-83A1-F6EECF244321}">
                <p14:modId xmlns:p14="http://schemas.microsoft.com/office/powerpoint/2010/main" val="3537364985"/>
              </p:ext>
            </p:extLst>
          </p:nvPr>
        </p:nvGraphicFramePr>
        <p:xfrm>
          <a:off x="457200" y="4363560"/>
          <a:ext cx="8229240" cy="7412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Command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Description</a:t>
                      </a:r>
                      <a:endParaRPr dirty="0"/>
                    </a:p>
                  </a:txBody>
                  <a:tcPr/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i="0" baseline="0" dirty="0">
                          <a:latin typeface="Courier New" pitchFamily="49" charset="0"/>
                        </a:rPr>
                        <a:t>du -</a:t>
                      </a:r>
                      <a:r>
                        <a:rPr lang="en-AU" b="1" i="0" baseline="0" dirty="0" err="1">
                          <a:latin typeface="Courier New" pitchFamily="49" charset="0"/>
                        </a:rPr>
                        <a:t>hs</a:t>
                      </a:r>
                      <a:r>
                        <a:rPr lang="en-AU" b="1" i="0" baseline="0" dirty="0">
                          <a:latin typeface="Courier New" pitchFamily="49" charset="0"/>
                        </a:rPr>
                        <a:t> .</a:t>
                      </a:r>
                      <a:endParaRPr b="1" i="0" baseline="0" dirty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Show disk usage of current directory in human readable format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8" name="CustomShape 5"/>
          <p:cNvSpPr/>
          <p:nvPr/>
        </p:nvSpPr>
        <p:spPr>
          <a:xfrm>
            <a:off x="457200" y="3821760"/>
            <a:ext cx="76957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You can find out more about current disk usage, using the </a:t>
            </a:r>
            <a:r>
              <a:rPr lang="en-AU" b="1">
                <a:solidFill>
                  <a:srgbClr val="000000"/>
                </a:solidFill>
                <a:latin typeface="Arial"/>
                <a:ea typeface="ＭＳ Ｐゴシック"/>
              </a:rPr>
              <a:t>du </a:t>
            </a:r>
            <a:r>
              <a:rPr lang="en-AU">
                <a:solidFill>
                  <a:srgbClr val="000000"/>
                </a:solidFill>
                <a:latin typeface="Arial"/>
                <a:ea typeface="ＭＳ Ｐゴシック"/>
              </a:rPr>
              <a:t>command.</a:t>
            </a:r>
            <a:endParaRPr/>
          </a:p>
        </p:txBody>
      </p:sp>
      <p:sp>
        <p:nvSpPr>
          <p:cNvPr id="179" name="TextShape 6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D121B1C1-D1F1-4111-A1B1-F1616151F151}" type="slidenum">
              <a:rPr lang="en-AU">
                <a:solidFill>
                  <a:srgbClr val="000000"/>
                </a:solidFill>
                <a:latin typeface="Calibri"/>
              </a:r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To Apply</a:t>
            </a:r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914400" lvl="1" indent="-457200">
              <a:buFont typeface="Arial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Create an ID in NCI Mancini</a:t>
            </a:r>
          </a:p>
          <a:p>
            <a:pPr marL="914400" lvl="1" indent="-457200">
              <a:buFont typeface="Arial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Apply for a new project (</a:t>
            </a:r>
            <a:r>
              <a:rPr lang="en-AU" sz="2800" i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propose a project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Select Intersect under allocation scheme</a:t>
            </a:r>
          </a:p>
          <a:p>
            <a:pPr marL="914400" lvl="1" indent="-457200">
              <a:buFont typeface="Arial" charset="0"/>
              <a:buChar char="•"/>
            </a:pP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/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38</a:t>
            </a:fld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683568" y="1916832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5953"/>
            <a:ext cx="6613787" cy="287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AU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Applications continued</a:t>
            </a:r>
            <a:endParaRPr lang="en-AU" sz="4400" dirty="0"/>
          </a:p>
        </p:txBody>
      </p:sp>
      <p:sp>
        <p:nvSpPr>
          <p:cNvPr id="184" name="TextShape 2"/>
          <p:cNvSpPr txBox="1"/>
          <p:nvPr/>
        </p:nvSpPr>
        <p:spPr>
          <a:xfrm>
            <a:off x="510511" y="1124744"/>
            <a:ext cx="8229240" cy="4525560"/>
          </a:xfrm>
          <a:prstGeom prst="rect">
            <a:avLst/>
          </a:prstGeom>
        </p:spPr>
        <p:txBody>
          <a:bodyPr/>
          <a:lstStyle/>
          <a:p>
            <a:pPr lvl="1"/>
            <a:endParaRPr lang="en-AU" sz="2800" u="sng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If </a:t>
            </a: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r>
              <a:rPr lang="en-AU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have any problems requesting resources,</a:t>
            </a:r>
            <a:r>
              <a:rPr lang="en-A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email </a:t>
            </a:r>
            <a:r>
              <a:rPr lang="en-AU" sz="2800" dirty="0" smtClean="0">
                <a:hlinkClick r:id="rId3"/>
              </a:rPr>
              <a:t>help@</a:t>
            </a:r>
            <a:r>
              <a:rPr lang="en-AU" sz="2800" dirty="0">
                <a:hlinkClick r:id="rId3"/>
              </a:rPr>
              <a:t>intersect.org.au</a:t>
            </a:r>
            <a:r>
              <a:rPr lang="en-AU" sz="2800" dirty="0"/>
              <a:t> </a:t>
            </a:r>
            <a:r>
              <a:rPr lang="en-AU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who can advise you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also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add accounts to an existing project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via Mancini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can also add various software groups (e.g., MATLAB) via Mancini</a:t>
            </a:r>
            <a:endParaRPr lang="en-US" sz="26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A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12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Reasons to use HPC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program that can be recompiled or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reconfigured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use optimized numerical libraries that are available on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systems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not on your own system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HPC applications are already installed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 the HPC machines which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is a non-trivial task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"parallel”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problem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e.g. 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 single application that needs to be rerun many times with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different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parameters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6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have an application that has already been </a:t>
            </a:r>
            <a:r>
              <a:rPr lang="en-AU" sz="2600" u="sng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designed with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parallelism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make use of the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large memory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available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Our facilities are </a:t>
            </a:r>
            <a:r>
              <a:rPr lang="en-AU" sz="26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reliable </a:t>
            </a:r>
            <a:r>
              <a:rPr lang="en-AU" sz="26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regularly backed up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038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Conclusion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457200" y="126876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this course we have covered 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basics of the Unix command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transferring </a:t>
            </a: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onto Raijin</a:t>
            </a:r>
            <a:endParaRPr lang="en-US" sz="3200" dirty="0" smtClean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how to queue a job on Raijin and get the output</a:t>
            </a:r>
          </a:p>
        </p:txBody>
      </p:sp>
      <p:sp>
        <p:nvSpPr>
          <p:cNvPr id="185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51813181-F101-41B1-B131-1121F1E171C1}" type="slidenum">
              <a:rPr lang="en-AU">
                <a:solidFill>
                  <a:srgbClr val="000000"/>
                </a:solidFill>
                <a:latin typeface="Calibri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	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goo.gl/EbC9eO</a:t>
            </a:r>
            <a:r>
              <a:rPr lang="en-AU" dirty="0" smtClean="0"/>
              <a:t> &lt;- Capital ‘Oh’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marL="0" indent="0" algn="ctr">
              <a:buNone/>
            </a:pPr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383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When not to use HPC?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467093" y="1556792"/>
            <a:ext cx="8229240" cy="4237528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single threaded job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which will only run one job at a time (typical of </a:t>
            </a:r>
            <a:r>
              <a:rPr lang="en-AU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MatLab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users)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rely on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Databases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have a lot of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 to transfer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between your local machine and the HPC on a continuous basis (e.g. per job)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 </a:t>
            </a:r>
            <a:r>
              <a:rPr lang="en-AU" sz="2800" u="sng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need to have a GUI </a:t>
            </a:r>
            <a:r>
              <a:rPr lang="en-AU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 interact with your program</a:t>
            </a: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9927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HPC machines</a:t>
            </a:r>
            <a:endParaRPr/>
          </a:p>
        </p:txBody>
      </p:sp>
      <p:graphicFrame>
        <p:nvGraphicFramePr>
          <p:cNvPr id="105" name="Table 2"/>
          <p:cNvGraphicFramePr/>
          <p:nvPr>
            <p:extLst>
              <p:ext uri="{D42A27DB-BD31-4B8C-83A1-F6EECF244321}">
                <p14:modId xmlns:p14="http://schemas.microsoft.com/office/powerpoint/2010/main" val="1788594924"/>
              </p:ext>
            </p:extLst>
          </p:nvPr>
        </p:nvGraphicFramePr>
        <p:xfrm>
          <a:off x="457200" y="1600200"/>
          <a:ext cx="8229240" cy="1316353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dirty="0"/>
                        <a:t>System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dirty="0"/>
                        <a:t>Memory </a:t>
                      </a:r>
                      <a:r>
                        <a:rPr lang="en-AU" dirty="0" smtClean="0"/>
                        <a:t>Architecture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Cores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Nodes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dirty="0"/>
                        <a:t>Memory</a:t>
                      </a:r>
                      <a:endParaRPr b="1" dirty="0"/>
                    </a:p>
                  </a:txBody>
                  <a:tcPr/>
                </a:tc>
              </a:tr>
              <a:tr h="482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b="1" dirty="0" smtClean="0"/>
                        <a:t>Raijin</a:t>
                      </a:r>
                      <a:r>
                        <a:rPr lang="en-AU" b="1" baseline="0" dirty="0" smtClean="0"/>
                        <a:t> (NCI)</a:t>
                      </a:r>
                      <a:endParaRPr lang="en-AU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b="1" dirty="0"/>
                        <a:t>Distributed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57,472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3592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b="1" dirty="0"/>
                        <a:t>158TB</a:t>
                      </a:r>
                      <a:endParaRPr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B1A1B121-1121-41A1-A151-B19181313131}" type="slidenum">
              <a:rPr lang="en-AU">
                <a:solidFill>
                  <a:srgbClr val="000000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typical HPC workflow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 HPC we talk about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these are simply commands we wish to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run and requests for resources (e.g. compute time, disk space, memory requirements, setup of s/w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env’s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etc.)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Generally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time consuming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resource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intensive.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are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typically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non-interactively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Can be run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interactively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testing purposes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add our jobs to a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queue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When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machines have </a:t>
            </a:r>
            <a:r>
              <a:rPr lang="en-US" sz="2800" b="1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free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resources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jobs run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Once jobs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are complete, </a:t>
            </a:r>
            <a:r>
              <a:rPr lang="en-US" sz="28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we can inspect their output.</a:t>
            </a: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C1015131-41E1-41B1-9171-21B161516171}" type="slidenum">
              <a:rPr lang="en-AU">
                <a:solidFill>
                  <a:srgbClr val="000000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E46C0A"/>
                </a:solidFill>
                <a:latin typeface="Tahoma"/>
                <a:ea typeface="ＭＳ Ｐゴシック"/>
              </a:rPr>
              <a:t>The HPC “Cluster”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9151E1D1-41F1-41E1-81B1-A16141F10171}" type="slidenum">
              <a:rPr lang="en-AU">
                <a:solidFill>
                  <a:srgbClr val="000000"/>
                </a:solidFill>
                <a:latin typeface="Calibri"/>
              </a:rPr>
              <a:t>8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16824" cy="5067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E46C0A"/>
                </a:solidFill>
                <a:latin typeface="Tahoma"/>
                <a:ea typeface="ＭＳ Ｐゴシック"/>
              </a:rPr>
              <a:t>The </a:t>
            </a:r>
            <a:r>
              <a:rPr lang="en-US" sz="4400" dirty="0" smtClean="0">
                <a:solidFill>
                  <a:srgbClr val="E46C0A"/>
                </a:solidFill>
                <a:latin typeface="Tahoma"/>
                <a:ea typeface="ＭＳ Ｐゴシック"/>
              </a:rPr>
              <a:t>Login Node</a:t>
            </a:r>
            <a:endParaRPr dirty="0"/>
          </a:p>
        </p:txBody>
      </p:sp>
      <p:sp>
        <p:nvSpPr>
          <p:cNvPr id="114" name="TextShape 2"/>
          <p:cNvSpPr txBox="1"/>
          <p:nvPr/>
        </p:nvSpPr>
        <p:spPr>
          <a:xfrm>
            <a:off x="5233268" y="1417320"/>
            <a:ext cx="3428640" cy="30963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000000"/>
                </a:solidFill>
                <a:latin typeface="Tahoma"/>
                <a:ea typeface="ＭＳ Ｐゴシック"/>
              </a:rPr>
              <a:t>Login Node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Interactive </a:t>
            </a: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programs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ahoma"/>
                <a:ea typeface="ＭＳ Ｐゴシック"/>
              </a:rPr>
              <a:t>SSH sessions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Testing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Tahoma"/>
                <a:ea typeface="ＭＳ Ｐゴシック"/>
              </a:rPr>
              <a:t>Compiling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>
                <a:solidFill>
                  <a:srgbClr val="000000"/>
                </a:solidFill>
                <a:latin typeface="Calibri"/>
              </a:rPr>
              <a:t>Slide </a:t>
            </a:r>
            <a:fld id="{A1A17121-5171-4121-91C1-7121A1814111}" type="slidenum">
              <a:rPr lang="en-AU">
                <a:solidFill>
                  <a:srgbClr val="000000"/>
                </a:solidFill>
                <a:latin typeface="Calibri"/>
              </a:rPr>
              <a:t>9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3663"/>
            <a:ext cx="4435027" cy="524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13902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8875</TotalTime>
  <Words>2848</Words>
  <Application>Microsoft Macintosh PowerPoint</Application>
  <PresentationFormat>On-screen Show (4:3)</PresentationFormat>
  <Paragraphs>452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Courier</vt:lpstr>
      <vt:lpstr>Courier New</vt:lpstr>
      <vt:lpstr>ＭＳ Ｐゴシック</vt:lpstr>
      <vt:lpstr>Tahoma</vt:lpstr>
      <vt:lpstr>Arial</vt:lpstr>
      <vt:lpstr>intersect02_contrast-4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1 Monitoring the queue with qstat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2 Create a script and submit a very simple job</vt:lpstr>
      <vt:lpstr>Exercise 3 Create another script and submit a more realistic sample job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attending!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</dc:creator>
  <cp:lastModifiedBy>Aidan Wilson</cp:lastModifiedBy>
  <cp:revision>100</cp:revision>
  <cp:lastPrinted>2015-09-28T06:01:51Z</cp:lastPrinted>
  <dcterms:modified xsi:type="dcterms:W3CDTF">2017-04-18T07:04:38Z</dcterms:modified>
</cp:coreProperties>
</file>