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2" r:id="rId3"/>
    <p:sldId id="309" r:id="rId4"/>
    <p:sldId id="314" r:id="rId5"/>
    <p:sldId id="307" r:id="rId6"/>
    <p:sldId id="300" r:id="rId7"/>
    <p:sldId id="302" r:id="rId8"/>
    <p:sldId id="308" r:id="rId9"/>
    <p:sldId id="311" r:id="rId10"/>
    <p:sldId id="310" r:id="rId11"/>
    <p:sldId id="285" r:id="rId12"/>
    <p:sldId id="282" r:id="rId13"/>
    <p:sldId id="317" r:id="rId14"/>
    <p:sldId id="316" r:id="rId15"/>
    <p:sldId id="274" r:id="rId16"/>
    <p:sldId id="290" r:id="rId17"/>
    <p:sldId id="276" r:id="rId18"/>
    <p:sldId id="277" r:id="rId19"/>
    <p:sldId id="278" r:id="rId20"/>
    <p:sldId id="312" r:id="rId21"/>
    <p:sldId id="305" r:id="rId22"/>
    <p:sldId id="318" r:id="rId23"/>
    <p:sldId id="269" r:id="rId24"/>
    <p:sldId id="313" r:id="rId25"/>
    <p:sldId id="291" r:id="rId26"/>
    <p:sldId id="31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5" autoAdjust="0"/>
    <p:restoredTop sz="89467" autoAdjust="0"/>
  </p:normalViewPr>
  <p:slideViewPr>
    <p:cSldViewPr>
      <p:cViewPr>
        <p:scale>
          <a:sx n="100" d="100"/>
          <a:sy n="100" d="100"/>
        </p:scale>
        <p:origin x="-14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FBF2F-2006-2247-80C4-3123C6BEEB47}" type="doc">
      <dgm:prSet loTypeId="urn:microsoft.com/office/officeart/2005/8/layout/hierarchy6" loCatId="hierarchy" qsTypeId="urn:microsoft.com/office/officeart/2005/8/quickstyle/3D4" qsCatId="3D" csTypeId="urn:microsoft.com/office/officeart/2005/8/colors/accent0_2" csCatId="mainScheme" phldr="1"/>
      <dgm:spPr/>
      <dgm:t>
        <a:bodyPr/>
        <a:lstStyle/>
        <a:p>
          <a:endParaRPr lang="en-US"/>
        </a:p>
      </dgm:t>
    </dgm:pt>
    <dgm:pt modelId="{D5A2380A-3C63-2544-93DB-050DFF0CAA16}">
      <dgm:prSet phldrT="[Text]"/>
      <dgm:spPr/>
      <dgm:t>
        <a:bodyPr/>
        <a:lstStyle/>
        <a:p>
          <a:r>
            <a:rPr lang="en-US" dirty="0" smtClean="0"/>
            <a:t>Library Preparation</a:t>
          </a:r>
          <a:endParaRPr lang="en-US" dirty="0"/>
        </a:p>
      </dgm:t>
    </dgm:pt>
    <dgm:pt modelId="{A9A111DD-EB10-CA46-ADB7-2DA8E404676A}" type="parTrans" cxnId="{80BA39D9-4291-5745-8DE3-98D16CA55309}">
      <dgm:prSet/>
      <dgm:spPr/>
      <dgm:t>
        <a:bodyPr/>
        <a:lstStyle/>
        <a:p>
          <a:endParaRPr lang="en-US"/>
        </a:p>
      </dgm:t>
    </dgm:pt>
    <dgm:pt modelId="{8C628220-29B9-D444-BF59-8EE1BBFB2A33}" type="sibTrans" cxnId="{80BA39D9-4291-5745-8DE3-98D16CA55309}">
      <dgm:prSet/>
      <dgm:spPr/>
      <dgm:t>
        <a:bodyPr/>
        <a:lstStyle/>
        <a:p>
          <a:endParaRPr lang="en-US"/>
        </a:p>
      </dgm:t>
    </dgm:pt>
    <dgm:pt modelId="{F1BD8731-B02B-4847-85B1-DECC9FA63287}">
      <dgm:prSet phldrT="[Text]"/>
      <dgm:spPr/>
      <dgm:t>
        <a:bodyPr/>
        <a:lstStyle/>
        <a:p>
          <a:r>
            <a:rPr lang="en-US" dirty="0" smtClean="0"/>
            <a:t>Sequencing</a:t>
          </a:r>
          <a:endParaRPr lang="en-US" dirty="0"/>
        </a:p>
      </dgm:t>
    </dgm:pt>
    <dgm:pt modelId="{95B8DB0A-9A57-FF43-B592-BBF5C6900F4C}" type="parTrans" cxnId="{40CEA496-5630-B648-8C3E-DC21E4FF1527}">
      <dgm:prSet/>
      <dgm:spPr/>
      <dgm:t>
        <a:bodyPr/>
        <a:lstStyle/>
        <a:p>
          <a:endParaRPr lang="en-US"/>
        </a:p>
      </dgm:t>
    </dgm:pt>
    <dgm:pt modelId="{EBA2708C-553A-1145-8D40-68D074A26851}" type="sibTrans" cxnId="{40CEA496-5630-B648-8C3E-DC21E4FF1527}">
      <dgm:prSet/>
      <dgm:spPr/>
      <dgm:t>
        <a:bodyPr/>
        <a:lstStyle/>
        <a:p>
          <a:endParaRPr lang="en-US"/>
        </a:p>
      </dgm:t>
    </dgm:pt>
    <dgm:pt modelId="{A268E161-C4AC-D640-A8DB-67459E2A0C39}">
      <dgm:prSet phldrT="[Text]"/>
      <dgm:spPr/>
      <dgm:t>
        <a:bodyPr/>
        <a:lstStyle/>
        <a:p>
          <a:r>
            <a:rPr lang="en-US" dirty="0" smtClean="0"/>
            <a:t>Bioinformatics Analysis</a:t>
          </a:r>
          <a:endParaRPr lang="en-US" dirty="0"/>
        </a:p>
      </dgm:t>
    </dgm:pt>
    <dgm:pt modelId="{E1DBAF90-A528-1549-A56A-30A85A7259AF}" type="parTrans" cxnId="{5F7080AE-7D40-CD4E-BA65-1CBBC1B58EFB}">
      <dgm:prSet/>
      <dgm:spPr/>
      <dgm:t>
        <a:bodyPr/>
        <a:lstStyle/>
        <a:p>
          <a:endParaRPr lang="en-US"/>
        </a:p>
      </dgm:t>
    </dgm:pt>
    <dgm:pt modelId="{49906473-64DB-5940-9BA3-0853A64312D3}" type="sibTrans" cxnId="{5F7080AE-7D40-CD4E-BA65-1CBBC1B58EFB}">
      <dgm:prSet/>
      <dgm:spPr/>
      <dgm:t>
        <a:bodyPr/>
        <a:lstStyle/>
        <a:p>
          <a:endParaRPr lang="en-US"/>
        </a:p>
      </dgm:t>
    </dgm:pt>
    <dgm:pt modelId="{55DF1147-18D1-4A4A-BE3F-5DB4D628B76D}">
      <dgm:prSet phldrT="[Text]" custT="1"/>
      <dgm:spPr/>
      <dgm:t>
        <a:bodyPr/>
        <a:lstStyle/>
        <a:p>
          <a:r>
            <a:rPr lang="en-US" sz="2400" dirty="0" smtClean="0">
              <a:solidFill>
                <a:schemeClr val="tx2">
                  <a:lumMod val="50000"/>
                </a:schemeClr>
              </a:solidFill>
            </a:rPr>
            <a:t>Step1</a:t>
          </a:r>
          <a:endParaRPr lang="en-US" sz="2800" dirty="0">
            <a:solidFill>
              <a:schemeClr val="tx2">
                <a:lumMod val="50000"/>
              </a:schemeClr>
            </a:solidFill>
          </a:endParaRPr>
        </a:p>
      </dgm:t>
    </dgm:pt>
    <dgm:pt modelId="{368DBB19-C988-E145-A278-8CB4CD54D528}" type="parTrans" cxnId="{57CD3217-DC31-CE40-9D80-967BDCC4915F}">
      <dgm:prSet/>
      <dgm:spPr/>
      <dgm:t>
        <a:bodyPr/>
        <a:lstStyle/>
        <a:p>
          <a:endParaRPr lang="en-US"/>
        </a:p>
      </dgm:t>
    </dgm:pt>
    <dgm:pt modelId="{D2EBB0B0-3846-EE49-B953-76FCE8C2A86E}" type="sibTrans" cxnId="{57CD3217-DC31-CE40-9D80-967BDCC4915F}">
      <dgm:prSet/>
      <dgm:spPr/>
      <dgm:t>
        <a:bodyPr/>
        <a:lstStyle/>
        <a:p>
          <a:endParaRPr lang="en-US"/>
        </a:p>
      </dgm:t>
    </dgm:pt>
    <dgm:pt modelId="{D3CCDFE3-C5B7-D94A-9E95-8DD5C7DC7478}">
      <dgm:prSet phldrT="[Text]" custT="1"/>
      <dgm:spPr/>
      <dgm:t>
        <a:bodyPr/>
        <a:lstStyle/>
        <a:p>
          <a:r>
            <a:rPr lang="en-US" sz="2400" dirty="0" smtClean="0">
              <a:solidFill>
                <a:srgbClr val="003F41"/>
              </a:solidFill>
            </a:rPr>
            <a:t>Step2</a:t>
          </a:r>
          <a:endParaRPr lang="en-US" sz="2400" dirty="0">
            <a:solidFill>
              <a:srgbClr val="003F41"/>
            </a:solidFill>
          </a:endParaRPr>
        </a:p>
      </dgm:t>
    </dgm:pt>
    <dgm:pt modelId="{785DD71D-D913-174E-B32E-A20FBCE97EC3}" type="parTrans" cxnId="{EDCCE364-993A-EB4D-9E2D-DB5D326838C8}">
      <dgm:prSet/>
      <dgm:spPr/>
      <dgm:t>
        <a:bodyPr/>
        <a:lstStyle/>
        <a:p>
          <a:endParaRPr lang="en-US"/>
        </a:p>
      </dgm:t>
    </dgm:pt>
    <dgm:pt modelId="{BC13ECBA-A134-FE47-82F3-9A2C99D6980E}" type="sibTrans" cxnId="{EDCCE364-993A-EB4D-9E2D-DB5D326838C8}">
      <dgm:prSet/>
      <dgm:spPr/>
      <dgm:t>
        <a:bodyPr/>
        <a:lstStyle/>
        <a:p>
          <a:endParaRPr lang="en-US"/>
        </a:p>
      </dgm:t>
    </dgm:pt>
    <dgm:pt modelId="{2B356EE1-56F6-C241-9A04-8D90BBAD6C07}">
      <dgm:prSet phldrT="[Text]" custT="1"/>
      <dgm:spPr/>
      <dgm:t>
        <a:bodyPr/>
        <a:lstStyle/>
        <a:p>
          <a:r>
            <a:rPr lang="en-US" sz="2400" dirty="0" smtClean="0">
              <a:solidFill>
                <a:srgbClr val="003F41"/>
              </a:solidFill>
            </a:rPr>
            <a:t>Step3</a:t>
          </a:r>
          <a:endParaRPr lang="en-US" sz="2800" dirty="0">
            <a:solidFill>
              <a:srgbClr val="003F41"/>
            </a:solidFill>
          </a:endParaRPr>
        </a:p>
      </dgm:t>
    </dgm:pt>
    <dgm:pt modelId="{8E5EE5F6-99A5-B049-B2E2-9BFAA9CB307D}" type="parTrans" cxnId="{7EF28518-FE92-A14A-928B-030D09A03BA5}">
      <dgm:prSet/>
      <dgm:spPr/>
      <dgm:t>
        <a:bodyPr/>
        <a:lstStyle/>
        <a:p>
          <a:endParaRPr lang="en-US"/>
        </a:p>
      </dgm:t>
    </dgm:pt>
    <dgm:pt modelId="{A44E5A03-4626-864E-8AB1-1A88DF36B011}" type="sibTrans" cxnId="{7EF28518-FE92-A14A-928B-030D09A03BA5}">
      <dgm:prSet/>
      <dgm:spPr/>
      <dgm:t>
        <a:bodyPr/>
        <a:lstStyle/>
        <a:p>
          <a:endParaRPr lang="en-US"/>
        </a:p>
      </dgm:t>
    </dgm:pt>
    <dgm:pt modelId="{37AD3392-3D5C-0F4F-BDE4-A00DAAECEBA4}" type="pres">
      <dgm:prSet presAssocID="{167FBF2F-2006-2247-80C4-3123C6BEEB47}" presName="mainComposite" presStyleCnt="0">
        <dgm:presLayoutVars>
          <dgm:chPref val="1"/>
          <dgm:dir/>
          <dgm:animOne val="branch"/>
          <dgm:animLvl val="lvl"/>
          <dgm:resizeHandles val="exact"/>
        </dgm:presLayoutVars>
      </dgm:prSet>
      <dgm:spPr/>
      <dgm:t>
        <a:bodyPr/>
        <a:lstStyle/>
        <a:p>
          <a:endParaRPr lang="en-US"/>
        </a:p>
      </dgm:t>
    </dgm:pt>
    <dgm:pt modelId="{F0253B86-FBED-324A-9187-9A99A88D89D5}" type="pres">
      <dgm:prSet presAssocID="{167FBF2F-2006-2247-80C4-3123C6BEEB47}" presName="hierFlow" presStyleCnt="0"/>
      <dgm:spPr/>
    </dgm:pt>
    <dgm:pt modelId="{9A56A99B-17CE-B140-864D-25964D8346AD}" type="pres">
      <dgm:prSet presAssocID="{167FBF2F-2006-2247-80C4-3123C6BEEB47}" presName="firstBuf" presStyleCnt="0"/>
      <dgm:spPr/>
    </dgm:pt>
    <dgm:pt modelId="{CE0F8631-CD51-D74D-A2B8-A520FC59333E}" type="pres">
      <dgm:prSet presAssocID="{167FBF2F-2006-2247-80C4-3123C6BEEB47}" presName="hierChild1" presStyleCnt="0">
        <dgm:presLayoutVars>
          <dgm:chPref val="1"/>
          <dgm:animOne val="branch"/>
          <dgm:animLvl val="lvl"/>
        </dgm:presLayoutVars>
      </dgm:prSet>
      <dgm:spPr/>
    </dgm:pt>
    <dgm:pt modelId="{6CC3BBF8-AD58-4447-8A49-5389FA898730}" type="pres">
      <dgm:prSet presAssocID="{D5A2380A-3C63-2544-93DB-050DFF0CAA16}" presName="Name14" presStyleCnt="0"/>
      <dgm:spPr/>
    </dgm:pt>
    <dgm:pt modelId="{EFB869ED-A8D0-7B4F-8FAD-B0E0E6E886DA}" type="pres">
      <dgm:prSet presAssocID="{D5A2380A-3C63-2544-93DB-050DFF0CAA16}" presName="level1Shape" presStyleLbl="node0" presStyleIdx="0" presStyleCnt="1" custScaleX="247035" custLinFactNeighborY="-61931">
        <dgm:presLayoutVars>
          <dgm:chPref val="3"/>
        </dgm:presLayoutVars>
      </dgm:prSet>
      <dgm:spPr/>
      <dgm:t>
        <a:bodyPr/>
        <a:lstStyle/>
        <a:p>
          <a:endParaRPr lang="en-US"/>
        </a:p>
      </dgm:t>
    </dgm:pt>
    <dgm:pt modelId="{AB48D001-DB55-2A48-A1A3-4FA28A651673}" type="pres">
      <dgm:prSet presAssocID="{D5A2380A-3C63-2544-93DB-050DFF0CAA16}" presName="hierChild2" presStyleCnt="0"/>
      <dgm:spPr/>
    </dgm:pt>
    <dgm:pt modelId="{CC60D27C-DAEC-4A4F-BF44-F0C888D99CD4}" type="pres">
      <dgm:prSet presAssocID="{95B8DB0A-9A57-FF43-B592-BBF5C6900F4C}" presName="Name19" presStyleLbl="parChTrans1D2" presStyleIdx="0" presStyleCnt="1"/>
      <dgm:spPr/>
      <dgm:t>
        <a:bodyPr/>
        <a:lstStyle/>
        <a:p>
          <a:endParaRPr lang="en-US"/>
        </a:p>
      </dgm:t>
    </dgm:pt>
    <dgm:pt modelId="{2C6DFC01-FE89-404A-9A3F-6B77936676E3}" type="pres">
      <dgm:prSet presAssocID="{F1BD8731-B02B-4847-85B1-DECC9FA63287}" presName="Name21" presStyleCnt="0"/>
      <dgm:spPr/>
    </dgm:pt>
    <dgm:pt modelId="{E2BAEDD1-7C2F-5E40-9B09-5DB7B0EEAD72}" type="pres">
      <dgm:prSet presAssocID="{F1BD8731-B02B-4847-85B1-DECC9FA63287}" presName="level2Shape" presStyleLbl="node2" presStyleIdx="0" presStyleCnt="1" custScaleX="247069" custLinFactNeighborY="-16800"/>
      <dgm:spPr/>
      <dgm:t>
        <a:bodyPr/>
        <a:lstStyle/>
        <a:p>
          <a:endParaRPr lang="en-US"/>
        </a:p>
      </dgm:t>
    </dgm:pt>
    <dgm:pt modelId="{72617F2E-7D0B-AC48-906F-CD330ECF8F07}" type="pres">
      <dgm:prSet presAssocID="{F1BD8731-B02B-4847-85B1-DECC9FA63287}" presName="hierChild3" presStyleCnt="0"/>
      <dgm:spPr/>
    </dgm:pt>
    <dgm:pt modelId="{011A1A41-2436-5A4A-BCC9-6A48AAF04A84}" type="pres">
      <dgm:prSet presAssocID="{E1DBAF90-A528-1549-A56A-30A85A7259AF}" presName="Name19" presStyleLbl="parChTrans1D3" presStyleIdx="0" presStyleCnt="1"/>
      <dgm:spPr/>
      <dgm:t>
        <a:bodyPr/>
        <a:lstStyle/>
        <a:p>
          <a:endParaRPr lang="en-US"/>
        </a:p>
      </dgm:t>
    </dgm:pt>
    <dgm:pt modelId="{7F0AB756-503A-6848-99FF-11F1BD034910}" type="pres">
      <dgm:prSet presAssocID="{A268E161-C4AC-D640-A8DB-67459E2A0C39}" presName="Name21" presStyleCnt="0"/>
      <dgm:spPr/>
    </dgm:pt>
    <dgm:pt modelId="{8BAF9E8A-A573-0744-8B85-E36476A901AF}" type="pres">
      <dgm:prSet presAssocID="{A268E161-C4AC-D640-A8DB-67459E2A0C39}" presName="level2Shape" presStyleLbl="node3" presStyleIdx="0" presStyleCnt="1" custScaleX="242784"/>
      <dgm:spPr/>
      <dgm:t>
        <a:bodyPr/>
        <a:lstStyle/>
        <a:p>
          <a:endParaRPr lang="en-US"/>
        </a:p>
      </dgm:t>
    </dgm:pt>
    <dgm:pt modelId="{A300C9BF-6CA7-CA48-AE50-070D4EDBC7AC}" type="pres">
      <dgm:prSet presAssocID="{A268E161-C4AC-D640-A8DB-67459E2A0C39}" presName="hierChild3" presStyleCnt="0"/>
      <dgm:spPr/>
    </dgm:pt>
    <dgm:pt modelId="{65B5FF98-301B-9E44-BCFC-257A5633DC73}" type="pres">
      <dgm:prSet presAssocID="{167FBF2F-2006-2247-80C4-3123C6BEEB47}" presName="bgShapesFlow" presStyleCnt="0"/>
      <dgm:spPr/>
    </dgm:pt>
    <dgm:pt modelId="{27152F94-72B8-224E-86A6-D650C7E1401C}" type="pres">
      <dgm:prSet presAssocID="{55DF1147-18D1-4A4A-BE3F-5DB4D628B76D}" presName="rectComp" presStyleCnt="0"/>
      <dgm:spPr/>
    </dgm:pt>
    <dgm:pt modelId="{68BCF01C-1E42-E240-9A0A-B03DEBFEC971}" type="pres">
      <dgm:prSet presAssocID="{55DF1147-18D1-4A4A-BE3F-5DB4D628B76D}" presName="bgRect" presStyleLbl="bgShp" presStyleIdx="0" presStyleCnt="3" custLinFactNeighborY="-51609"/>
      <dgm:spPr/>
      <dgm:t>
        <a:bodyPr/>
        <a:lstStyle/>
        <a:p>
          <a:endParaRPr lang="en-US"/>
        </a:p>
      </dgm:t>
    </dgm:pt>
    <dgm:pt modelId="{1F30B188-565D-4845-A9F3-630B367B2126}" type="pres">
      <dgm:prSet presAssocID="{55DF1147-18D1-4A4A-BE3F-5DB4D628B76D}" presName="bgRectTx" presStyleLbl="bgShp" presStyleIdx="0" presStyleCnt="3">
        <dgm:presLayoutVars>
          <dgm:bulletEnabled val="1"/>
        </dgm:presLayoutVars>
      </dgm:prSet>
      <dgm:spPr/>
      <dgm:t>
        <a:bodyPr/>
        <a:lstStyle/>
        <a:p>
          <a:endParaRPr lang="en-US"/>
        </a:p>
      </dgm:t>
    </dgm:pt>
    <dgm:pt modelId="{196AF3A5-2B83-A54D-BE73-C884A15C9B13}" type="pres">
      <dgm:prSet presAssocID="{55DF1147-18D1-4A4A-BE3F-5DB4D628B76D}" presName="spComp" presStyleCnt="0"/>
      <dgm:spPr/>
    </dgm:pt>
    <dgm:pt modelId="{36595BB5-49BD-324B-903C-940068B42B11}" type="pres">
      <dgm:prSet presAssocID="{55DF1147-18D1-4A4A-BE3F-5DB4D628B76D}" presName="vSp" presStyleCnt="0"/>
      <dgm:spPr/>
    </dgm:pt>
    <dgm:pt modelId="{AE233FEA-F11F-5F4C-82DF-C693DBF0A907}" type="pres">
      <dgm:prSet presAssocID="{D3CCDFE3-C5B7-D94A-9E95-8DD5C7DC7478}" presName="rectComp" presStyleCnt="0"/>
      <dgm:spPr/>
    </dgm:pt>
    <dgm:pt modelId="{B9C7BC3D-4DD9-D14B-8EB6-31E0AD5B44D6}" type="pres">
      <dgm:prSet presAssocID="{D3CCDFE3-C5B7-D94A-9E95-8DD5C7DC7478}" presName="bgRect" presStyleLbl="bgShp" presStyleIdx="1" presStyleCnt="3" custLinFactNeighborY="-14000"/>
      <dgm:spPr/>
      <dgm:t>
        <a:bodyPr/>
        <a:lstStyle/>
        <a:p>
          <a:endParaRPr lang="en-US"/>
        </a:p>
      </dgm:t>
    </dgm:pt>
    <dgm:pt modelId="{B446A753-C00D-144B-A177-0F981F991536}" type="pres">
      <dgm:prSet presAssocID="{D3CCDFE3-C5B7-D94A-9E95-8DD5C7DC7478}" presName="bgRectTx" presStyleLbl="bgShp" presStyleIdx="1" presStyleCnt="3">
        <dgm:presLayoutVars>
          <dgm:bulletEnabled val="1"/>
        </dgm:presLayoutVars>
      </dgm:prSet>
      <dgm:spPr/>
      <dgm:t>
        <a:bodyPr/>
        <a:lstStyle/>
        <a:p>
          <a:endParaRPr lang="en-US"/>
        </a:p>
      </dgm:t>
    </dgm:pt>
    <dgm:pt modelId="{B723F7C7-A261-884D-ACA0-A19FB68E56AE}" type="pres">
      <dgm:prSet presAssocID="{D3CCDFE3-C5B7-D94A-9E95-8DD5C7DC7478}" presName="spComp" presStyleCnt="0"/>
      <dgm:spPr/>
    </dgm:pt>
    <dgm:pt modelId="{B9200608-F52B-A34D-9430-0B31E80BED24}" type="pres">
      <dgm:prSet presAssocID="{D3CCDFE3-C5B7-D94A-9E95-8DD5C7DC7478}" presName="vSp" presStyleCnt="0"/>
      <dgm:spPr/>
    </dgm:pt>
    <dgm:pt modelId="{051F4865-095C-DE44-B7EB-8FBD6E36DA93}" type="pres">
      <dgm:prSet presAssocID="{2B356EE1-56F6-C241-9A04-8D90BBAD6C07}" presName="rectComp" presStyleCnt="0"/>
      <dgm:spPr/>
    </dgm:pt>
    <dgm:pt modelId="{8F9C6304-57DA-2B4A-A933-D2E203A4911D}" type="pres">
      <dgm:prSet presAssocID="{2B356EE1-56F6-C241-9A04-8D90BBAD6C07}" presName="bgRect" presStyleLbl="bgShp" presStyleIdx="2" presStyleCnt="3"/>
      <dgm:spPr/>
      <dgm:t>
        <a:bodyPr/>
        <a:lstStyle/>
        <a:p>
          <a:endParaRPr lang="en-US"/>
        </a:p>
      </dgm:t>
    </dgm:pt>
    <dgm:pt modelId="{4341DEAC-C280-AB41-A112-2F4FBA966DC6}" type="pres">
      <dgm:prSet presAssocID="{2B356EE1-56F6-C241-9A04-8D90BBAD6C07}" presName="bgRectTx" presStyleLbl="bgShp" presStyleIdx="2" presStyleCnt="3">
        <dgm:presLayoutVars>
          <dgm:bulletEnabled val="1"/>
        </dgm:presLayoutVars>
      </dgm:prSet>
      <dgm:spPr/>
      <dgm:t>
        <a:bodyPr/>
        <a:lstStyle/>
        <a:p>
          <a:endParaRPr lang="en-US"/>
        </a:p>
      </dgm:t>
    </dgm:pt>
  </dgm:ptLst>
  <dgm:cxnLst>
    <dgm:cxn modelId="{BC6533C9-54DF-4415-8EA8-895B9F71120C}" type="presOf" srcId="{55DF1147-18D1-4A4A-BE3F-5DB4D628B76D}" destId="{1F30B188-565D-4845-A9F3-630B367B2126}" srcOrd="1" destOrd="0" presId="urn:microsoft.com/office/officeart/2005/8/layout/hierarchy6"/>
    <dgm:cxn modelId="{AC406DE1-BCA5-46D7-A49C-2A555D918A38}" type="presOf" srcId="{E1DBAF90-A528-1549-A56A-30A85A7259AF}" destId="{011A1A41-2436-5A4A-BCC9-6A48AAF04A84}" srcOrd="0" destOrd="0" presId="urn:microsoft.com/office/officeart/2005/8/layout/hierarchy6"/>
    <dgm:cxn modelId="{EDCCE364-993A-EB4D-9E2D-DB5D326838C8}" srcId="{167FBF2F-2006-2247-80C4-3123C6BEEB47}" destId="{D3CCDFE3-C5B7-D94A-9E95-8DD5C7DC7478}" srcOrd="2" destOrd="0" parTransId="{785DD71D-D913-174E-B32E-A20FBCE97EC3}" sibTransId="{BC13ECBA-A134-FE47-82F3-9A2C99D6980E}"/>
    <dgm:cxn modelId="{998C6910-093A-415A-B921-6EBF8956A594}" type="presOf" srcId="{D3CCDFE3-C5B7-D94A-9E95-8DD5C7DC7478}" destId="{B9C7BC3D-4DD9-D14B-8EB6-31E0AD5B44D6}" srcOrd="0" destOrd="0" presId="urn:microsoft.com/office/officeart/2005/8/layout/hierarchy6"/>
    <dgm:cxn modelId="{68326313-EA84-4919-93EB-78A8A682070B}" type="presOf" srcId="{2B356EE1-56F6-C241-9A04-8D90BBAD6C07}" destId="{4341DEAC-C280-AB41-A112-2F4FBA966DC6}" srcOrd="1" destOrd="0" presId="urn:microsoft.com/office/officeart/2005/8/layout/hierarchy6"/>
    <dgm:cxn modelId="{3DA804BC-50B5-45CD-8C1E-E83D4422120D}" type="presOf" srcId="{D5A2380A-3C63-2544-93DB-050DFF0CAA16}" destId="{EFB869ED-A8D0-7B4F-8FAD-B0E0E6E886DA}" srcOrd="0" destOrd="0" presId="urn:microsoft.com/office/officeart/2005/8/layout/hierarchy6"/>
    <dgm:cxn modelId="{76B886A7-FF8B-4536-ABE2-B3CAF37BC0E2}" type="presOf" srcId="{2B356EE1-56F6-C241-9A04-8D90BBAD6C07}" destId="{8F9C6304-57DA-2B4A-A933-D2E203A4911D}" srcOrd="0" destOrd="0" presId="urn:microsoft.com/office/officeart/2005/8/layout/hierarchy6"/>
    <dgm:cxn modelId="{DDBF8CEE-68EA-442C-A3E7-F11CFAA6077E}" type="presOf" srcId="{F1BD8731-B02B-4847-85B1-DECC9FA63287}" destId="{E2BAEDD1-7C2F-5E40-9B09-5DB7B0EEAD72}" srcOrd="0" destOrd="0" presId="urn:microsoft.com/office/officeart/2005/8/layout/hierarchy6"/>
    <dgm:cxn modelId="{40CEA496-5630-B648-8C3E-DC21E4FF1527}" srcId="{D5A2380A-3C63-2544-93DB-050DFF0CAA16}" destId="{F1BD8731-B02B-4847-85B1-DECC9FA63287}" srcOrd="0" destOrd="0" parTransId="{95B8DB0A-9A57-FF43-B592-BBF5C6900F4C}" sibTransId="{EBA2708C-553A-1145-8D40-68D074A26851}"/>
    <dgm:cxn modelId="{90B2304E-F710-4E06-8F82-83E4D1476F45}" type="presOf" srcId="{167FBF2F-2006-2247-80C4-3123C6BEEB47}" destId="{37AD3392-3D5C-0F4F-BDE4-A00DAAECEBA4}" srcOrd="0" destOrd="0" presId="urn:microsoft.com/office/officeart/2005/8/layout/hierarchy6"/>
    <dgm:cxn modelId="{0B9D6043-F532-4814-823A-4579137ACF85}" type="presOf" srcId="{D3CCDFE3-C5B7-D94A-9E95-8DD5C7DC7478}" destId="{B446A753-C00D-144B-A177-0F981F991536}" srcOrd="1" destOrd="0" presId="urn:microsoft.com/office/officeart/2005/8/layout/hierarchy6"/>
    <dgm:cxn modelId="{B932985C-558C-47D2-9143-8DFE76499582}" type="presOf" srcId="{95B8DB0A-9A57-FF43-B592-BBF5C6900F4C}" destId="{CC60D27C-DAEC-4A4F-BF44-F0C888D99CD4}" srcOrd="0" destOrd="0" presId="urn:microsoft.com/office/officeart/2005/8/layout/hierarchy6"/>
    <dgm:cxn modelId="{57CD3217-DC31-CE40-9D80-967BDCC4915F}" srcId="{167FBF2F-2006-2247-80C4-3123C6BEEB47}" destId="{55DF1147-18D1-4A4A-BE3F-5DB4D628B76D}" srcOrd="1" destOrd="0" parTransId="{368DBB19-C988-E145-A278-8CB4CD54D528}" sibTransId="{D2EBB0B0-3846-EE49-B953-76FCE8C2A86E}"/>
    <dgm:cxn modelId="{B1C7FBB9-A79A-4231-B681-1E2A3ABBAE1A}" type="presOf" srcId="{A268E161-C4AC-D640-A8DB-67459E2A0C39}" destId="{8BAF9E8A-A573-0744-8B85-E36476A901AF}" srcOrd="0" destOrd="0" presId="urn:microsoft.com/office/officeart/2005/8/layout/hierarchy6"/>
    <dgm:cxn modelId="{80BA39D9-4291-5745-8DE3-98D16CA55309}" srcId="{167FBF2F-2006-2247-80C4-3123C6BEEB47}" destId="{D5A2380A-3C63-2544-93DB-050DFF0CAA16}" srcOrd="0" destOrd="0" parTransId="{A9A111DD-EB10-CA46-ADB7-2DA8E404676A}" sibTransId="{8C628220-29B9-D444-BF59-8EE1BBFB2A33}"/>
    <dgm:cxn modelId="{BAA42797-885C-4EE2-8527-B592829F4358}" type="presOf" srcId="{55DF1147-18D1-4A4A-BE3F-5DB4D628B76D}" destId="{68BCF01C-1E42-E240-9A0A-B03DEBFEC971}" srcOrd="0" destOrd="0" presId="urn:microsoft.com/office/officeart/2005/8/layout/hierarchy6"/>
    <dgm:cxn modelId="{7EF28518-FE92-A14A-928B-030D09A03BA5}" srcId="{167FBF2F-2006-2247-80C4-3123C6BEEB47}" destId="{2B356EE1-56F6-C241-9A04-8D90BBAD6C07}" srcOrd="3" destOrd="0" parTransId="{8E5EE5F6-99A5-B049-B2E2-9BFAA9CB307D}" sibTransId="{A44E5A03-4626-864E-8AB1-1A88DF36B011}"/>
    <dgm:cxn modelId="{5F7080AE-7D40-CD4E-BA65-1CBBC1B58EFB}" srcId="{F1BD8731-B02B-4847-85B1-DECC9FA63287}" destId="{A268E161-C4AC-D640-A8DB-67459E2A0C39}" srcOrd="0" destOrd="0" parTransId="{E1DBAF90-A528-1549-A56A-30A85A7259AF}" sibTransId="{49906473-64DB-5940-9BA3-0853A64312D3}"/>
    <dgm:cxn modelId="{5671CC3A-F41B-4814-85F8-1CE3F6E89A83}" type="presParOf" srcId="{37AD3392-3D5C-0F4F-BDE4-A00DAAECEBA4}" destId="{F0253B86-FBED-324A-9187-9A99A88D89D5}" srcOrd="0" destOrd="0" presId="urn:microsoft.com/office/officeart/2005/8/layout/hierarchy6"/>
    <dgm:cxn modelId="{6A44AB36-2FB4-4067-B3B7-98ED7A72E35B}" type="presParOf" srcId="{F0253B86-FBED-324A-9187-9A99A88D89D5}" destId="{9A56A99B-17CE-B140-864D-25964D8346AD}" srcOrd="0" destOrd="0" presId="urn:microsoft.com/office/officeart/2005/8/layout/hierarchy6"/>
    <dgm:cxn modelId="{DFEE1EA8-115D-4261-971C-0BE0EC78F0B6}" type="presParOf" srcId="{F0253B86-FBED-324A-9187-9A99A88D89D5}" destId="{CE0F8631-CD51-D74D-A2B8-A520FC59333E}" srcOrd="1" destOrd="0" presId="urn:microsoft.com/office/officeart/2005/8/layout/hierarchy6"/>
    <dgm:cxn modelId="{61838478-1759-4B58-81C5-5F6992166759}" type="presParOf" srcId="{CE0F8631-CD51-D74D-A2B8-A520FC59333E}" destId="{6CC3BBF8-AD58-4447-8A49-5389FA898730}" srcOrd="0" destOrd="0" presId="urn:microsoft.com/office/officeart/2005/8/layout/hierarchy6"/>
    <dgm:cxn modelId="{4AC0B985-7827-4223-80D9-B2CB0E248937}" type="presParOf" srcId="{6CC3BBF8-AD58-4447-8A49-5389FA898730}" destId="{EFB869ED-A8D0-7B4F-8FAD-B0E0E6E886DA}" srcOrd="0" destOrd="0" presId="urn:microsoft.com/office/officeart/2005/8/layout/hierarchy6"/>
    <dgm:cxn modelId="{698476FC-D3F0-47CD-B19B-603D1AF36B67}" type="presParOf" srcId="{6CC3BBF8-AD58-4447-8A49-5389FA898730}" destId="{AB48D001-DB55-2A48-A1A3-4FA28A651673}" srcOrd="1" destOrd="0" presId="urn:microsoft.com/office/officeart/2005/8/layout/hierarchy6"/>
    <dgm:cxn modelId="{2D6BF275-249A-4C4F-9B34-5D97B1FBB5C2}" type="presParOf" srcId="{AB48D001-DB55-2A48-A1A3-4FA28A651673}" destId="{CC60D27C-DAEC-4A4F-BF44-F0C888D99CD4}" srcOrd="0" destOrd="0" presId="urn:microsoft.com/office/officeart/2005/8/layout/hierarchy6"/>
    <dgm:cxn modelId="{33023804-ECF9-490A-A4AF-F26344566F72}" type="presParOf" srcId="{AB48D001-DB55-2A48-A1A3-4FA28A651673}" destId="{2C6DFC01-FE89-404A-9A3F-6B77936676E3}" srcOrd="1" destOrd="0" presId="urn:microsoft.com/office/officeart/2005/8/layout/hierarchy6"/>
    <dgm:cxn modelId="{DD28A08E-A29B-4E49-913C-D153051C1FE0}" type="presParOf" srcId="{2C6DFC01-FE89-404A-9A3F-6B77936676E3}" destId="{E2BAEDD1-7C2F-5E40-9B09-5DB7B0EEAD72}" srcOrd="0" destOrd="0" presId="urn:microsoft.com/office/officeart/2005/8/layout/hierarchy6"/>
    <dgm:cxn modelId="{CD5AB60C-9137-412C-91FC-889EFB498784}" type="presParOf" srcId="{2C6DFC01-FE89-404A-9A3F-6B77936676E3}" destId="{72617F2E-7D0B-AC48-906F-CD330ECF8F07}" srcOrd="1" destOrd="0" presId="urn:microsoft.com/office/officeart/2005/8/layout/hierarchy6"/>
    <dgm:cxn modelId="{5CEFA778-34D6-4B07-9FAE-952D63B054CB}" type="presParOf" srcId="{72617F2E-7D0B-AC48-906F-CD330ECF8F07}" destId="{011A1A41-2436-5A4A-BCC9-6A48AAF04A84}" srcOrd="0" destOrd="0" presId="urn:microsoft.com/office/officeart/2005/8/layout/hierarchy6"/>
    <dgm:cxn modelId="{370578EB-39E3-4674-ABB0-905398666B0B}" type="presParOf" srcId="{72617F2E-7D0B-AC48-906F-CD330ECF8F07}" destId="{7F0AB756-503A-6848-99FF-11F1BD034910}" srcOrd="1" destOrd="0" presId="urn:microsoft.com/office/officeart/2005/8/layout/hierarchy6"/>
    <dgm:cxn modelId="{27192E67-233B-4757-8350-CDFA88BE85DB}" type="presParOf" srcId="{7F0AB756-503A-6848-99FF-11F1BD034910}" destId="{8BAF9E8A-A573-0744-8B85-E36476A901AF}" srcOrd="0" destOrd="0" presId="urn:microsoft.com/office/officeart/2005/8/layout/hierarchy6"/>
    <dgm:cxn modelId="{CC4EEC2C-84F6-4610-B1EE-D34B8243039C}" type="presParOf" srcId="{7F0AB756-503A-6848-99FF-11F1BD034910}" destId="{A300C9BF-6CA7-CA48-AE50-070D4EDBC7AC}" srcOrd="1" destOrd="0" presId="urn:microsoft.com/office/officeart/2005/8/layout/hierarchy6"/>
    <dgm:cxn modelId="{81E2E935-4B6D-493A-B55A-D76E451D4B62}" type="presParOf" srcId="{37AD3392-3D5C-0F4F-BDE4-A00DAAECEBA4}" destId="{65B5FF98-301B-9E44-BCFC-257A5633DC73}" srcOrd="1" destOrd="0" presId="urn:microsoft.com/office/officeart/2005/8/layout/hierarchy6"/>
    <dgm:cxn modelId="{AB3B0EC5-B95C-4395-BAA3-BFF65A9D64C0}" type="presParOf" srcId="{65B5FF98-301B-9E44-BCFC-257A5633DC73}" destId="{27152F94-72B8-224E-86A6-D650C7E1401C}" srcOrd="0" destOrd="0" presId="urn:microsoft.com/office/officeart/2005/8/layout/hierarchy6"/>
    <dgm:cxn modelId="{CD0B5995-660C-4C58-A23A-8F80824AE302}" type="presParOf" srcId="{27152F94-72B8-224E-86A6-D650C7E1401C}" destId="{68BCF01C-1E42-E240-9A0A-B03DEBFEC971}" srcOrd="0" destOrd="0" presId="urn:microsoft.com/office/officeart/2005/8/layout/hierarchy6"/>
    <dgm:cxn modelId="{9B56065E-41E9-4F84-A67B-D86841FF4DA4}" type="presParOf" srcId="{27152F94-72B8-224E-86A6-D650C7E1401C}" destId="{1F30B188-565D-4845-A9F3-630B367B2126}" srcOrd="1" destOrd="0" presId="urn:microsoft.com/office/officeart/2005/8/layout/hierarchy6"/>
    <dgm:cxn modelId="{50CCFF69-F5A9-45E3-84BC-EF6571F9C2EE}" type="presParOf" srcId="{65B5FF98-301B-9E44-BCFC-257A5633DC73}" destId="{196AF3A5-2B83-A54D-BE73-C884A15C9B13}" srcOrd="1" destOrd="0" presId="urn:microsoft.com/office/officeart/2005/8/layout/hierarchy6"/>
    <dgm:cxn modelId="{73D352C4-A239-4F6D-9C49-A12F9713B042}" type="presParOf" srcId="{196AF3A5-2B83-A54D-BE73-C884A15C9B13}" destId="{36595BB5-49BD-324B-903C-940068B42B11}" srcOrd="0" destOrd="0" presId="urn:microsoft.com/office/officeart/2005/8/layout/hierarchy6"/>
    <dgm:cxn modelId="{6C8C9044-F593-49D6-9A5D-B9A2AE7775E9}" type="presParOf" srcId="{65B5FF98-301B-9E44-BCFC-257A5633DC73}" destId="{AE233FEA-F11F-5F4C-82DF-C693DBF0A907}" srcOrd="2" destOrd="0" presId="urn:microsoft.com/office/officeart/2005/8/layout/hierarchy6"/>
    <dgm:cxn modelId="{6E88F151-1619-4269-BB99-03AED01FA91D}" type="presParOf" srcId="{AE233FEA-F11F-5F4C-82DF-C693DBF0A907}" destId="{B9C7BC3D-4DD9-D14B-8EB6-31E0AD5B44D6}" srcOrd="0" destOrd="0" presId="urn:microsoft.com/office/officeart/2005/8/layout/hierarchy6"/>
    <dgm:cxn modelId="{690FC056-9DBF-4617-B7F4-D68677D61BF5}" type="presParOf" srcId="{AE233FEA-F11F-5F4C-82DF-C693DBF0A907}" destId="{B446A753-C00D-144B-A177-0F981F991536}" srcOrd="1" destOrd="0" presId="urn:microsoft.com/office/officeart/2005/8/layout/hierarchy6"/>
    <dgm:cxn modelId="{996F7A0D-86A3-4923-9665-C70DC5A11403}" type="presParOf" srcId="{65B5FF98-301B-9E44-BCFC-257A5633DC73}" destId="{B723F7C7-A261-884D-ACA0-A19FB68E56AE}" srcOrd="3" destOrd="0" presId="urn:microsoft.com/office/officeart/2005/8/layout/hierarchy6"/>
    <dgm:cxn modelId="{5982BEC0-3F0C-4DAF-A4F8-1032B86569FD}" type="presParOf" srcId="{B723F7C7-A261-884D-ACA0-A19FB68E56AE}" destId="{B9200608-F52B-A34D-9430-0B31E80BED24}" srcOrd="0" destOrd="0" presId="urn:microsoft.com/office/officeart/2005/8/layout/hierarchy6"/>
    <dgm:cxn modelId="{B087E738-A8CE-4E22-A8C1-C123FBE913DE}" type="presParOf" srcId="{65B5FF98-301B-9E44-BCFC-257A5633DC73}" destId="{051F4865-095C-DE44-B7EB-8FBD6E36DA93}" srcOrd="4" destOrd="0" presId="urn:microsoft.com/office/officeart/2005/8/layout/hierarchy6"/>
    <dgm:cxn modelId="{020862CC-96ED-4FD3-AFF1-7D67574BB879}" type="presParOf" srcId="{051F4865-095C-DE44-B7EB-8FBD6E36DA93}" destId="{8F9C6304-57DA-2B4A-A933-D2E203A4911D}" srcOrd="0" destOrd="0" presId="urn:microsoft.com/office/officeart/2005/8/layout/hierarchy6"/>
    <dgm:cxn modelId="{6180850E-9DF0-43D0-9084-AF4223E3E0C7}" type="presParOf" srcId="{051F4865-095C-DE44-B7EB-8FBD6E36DA93}" destId="{4341DEAC-C280-AB41-A112-2F4FBA966DC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C6304-57DA-2B4A-A933-D2E203A4911D}">
      <dsp:nvSpPr>
        <dsp:cNvPr id="0" name=""/>
        <dsp:cNvSpPr/>
      </dsp:nvSpPr>
      <dsp:spPr>
        <a:xfrm>
          <a:off x="0" y="2902643"/>
          <a:ext cx="4267200" cy="938450"/>
        </a:xfrm>
        <a:prstGeom prst="roundRect">
          <a:avLst>
            <a:gd name="adj" fmla="val 10000"/>
          </a:avLst>
        </a:prstGeom>
        <a:solidFill>
          <a:schemeClr val="dk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3F41"/>
              </a:solidFill>
            </a:rPr>
            <a:t>Step3</a:t>
          </a:r>
          <a:endParaRPr lang="en-US" sz="2800" kern="1200" dirty="0">
            <a:solidFill>
              <a:srgbClr val="003F41"/>
            </a:solidFill>
          </a:endParaRPr>
        </a:p>
      </dsp:txBody>
      <dsp:txXfrm>
        <a:off x="0" y="2902643"/>
        <a:ext cx="1280160" cy="938450"/>
      </dsp:txXfrm>
    </dsp:sp>
    <dsp:sp modelId="{B9C7BC3D-4DD9-D14B-8EB6-31E0AD5B44D6}">
      <dsp:nvSpPr>
        <dsp:cNvPr id="0" name=""/>
        <dsp:cNvSpPr/>
      </dsp:nvSpPr>
      <dsp:spPr>
        <a:xfrm>
          <a:off x="0" y="1676401"/>
          <a:ext cx="4267200" cy="938450"/>
        </a:xfrm>
        <a:prstGeom prst="roundRect">
          <a:avLst>
            <a:gd name="adj" fmla="val 10000"/>
          </a:avLst>
        </a:prstGeom>
        <a:solidFill>
          <a:schemeClr val="dk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3F41"/>
              </a:solidFill>
            </a:rPr>
            <a:t>Step2</a:t>
          </a:r>
          <a:endParaRPr lang="en-US" sz="2400" kern="1200" dirty="0">
            <a:solidFill>
              <a:srgbClr val="003F41"/>
            </a:solidFill>
          </a:endParaRPr>
        </a:p>
      </dsp:txBody>
      <dsp:txXfrm>
        <a:off x="0" y="1676401"/>
        <a:ext cx="1280160" cy="938450"/>
      </dsp:txXfrm>
    </dsp:sp>
    <dsp:sp modelId="{68BCF01C-1E42-E240-9A0A-B03DEBFEC971}">
      <dsp:nvSpPr>
        <dsp:cNvPr id="0" name=""/>
        <dsp:cNvSpPr/>
      </dsp:nvSpPr>
      <dsp:spPr>
        <a:xfrm>
          <a:off x="0" y="228600"/>
          <a:ext cx="4267200" cy="938450"/>
        </a:xfrm>
        <a:prstGeom prst="roundRect">
          <a:avLst>
            <a:gd name="adj" fmla="val 10000"/>
          </a:avLst>
        </a:prstGeom>
        <a:solidFill>
          <a:schemeClr val="dk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2">
                  <a:lumMod val="50000"/>
                </a:schemeClr>
              </a:solidFill>
            </a:rPr>
            <a:t>Step1</a:t>
          </a:r>
          <a:endParaRPr lang="en-US" sz="2800" kern="1200" dirty="0">
            <a:solidFill>
              <a:schemeClr val="tx2">
                <a:lumMod val="50000"/>
              </a:schemeClr>
            </a:solidFill>
          </a:endParaRPr>
        </a:p>
      </dsp:txBody>
      <dsp:txXfrm>
        <a:off x="0" y="228600"/>
        <a:ext cx="1280160" cy="938450"/>
      </dsp:txXfrm>
    </dsp:sp>
    <dsp:sp modelId="{EFB869ED-A8D0-7B4F-8FAD-B0E0E6E886DA}">
      <dsp:nvSpPr>
        <dsp:cNvPr id="0" name=""/>
        <dsp:cNvSpPr/>
      </dsp:nvSpPr>
      <dsp:spPr>
        <a:xfrm>
          <a:off x="1282069" y="306803"/>
          <a:ext cx="2897876" cy="782042"/>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Library Preparation</a:t>
          </a:r>
          <a:endParaRPr lang="en-US" sz="2200" kern="1200" dirty="0"/>
        </a:p>
      </dsp:txBody>
      <dsp:txXfrm>
        <a:off x="1304974" y="329708"/>
        <a:ext cx="2852066" cy="736232"/>
      </dsp:txXfrm>
    </dsp:sp>
    <dsp:sp modelId="{CC60D27C-DAEC-4A4F-BF44-F0C888D99CD4}">
      <dsp:nvSpPr>
        <dsp:cNvPr id="0" name=""/>
        <dsp:cNvSpPr/>
      </dsp:nvSpPr>
      <dsp:spPr>
        <a:xfrm>
          <a:off x="2685288" y="1088845"/>
          <a:ext cx="91440" cy="665760"/>
        </a:xfrm>
        <a:custGeom>
          <a:avLst/>
          <a:gdLst/>
          <a:ahLst/>
          <a:cxnLst/>
          <a:rect l="0" t="0" r="0" b="0"/>
          <a:pathLst>
            <a:path>
              <a:moveTo>
                <a:pt x="45720" y="0"/>
              </a:moveTo>
              <a:lnTo>
                <a:pt x="45720" y="665760"/>
              </a:lnTo>
            </a:path>
          </a:pathLst>
        </a:custGeom>
        <a:noFill/>
        <a:ln w="25400" cap="flat"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BAEDD1-7C2F-5E40-9B09-5DB7B0EEAD72}">
      <dsp:nvSpPr>
        <dsp:cNvPr id="0" name=""/>
        <dsp:cNvSpPr/>
      </dsp:nvSpPr>
      <dsp:spPr>
        <a:xfrm>
          <a:off x="1281870" y="1754605"/>
          <a:ext cx="2898275" cy="782042"/>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Sequencing</a:t>
          </a:r>
          <a:endParaRPr lang="en-US" sz="2200" kern="1200" dirty="0"/>
        </a:p>
      </dsp:txBody>
      <dsp:txXfrm>
        <a:off x="1304775" y="1777510"/>
        <a:ext cx="2852465" cy="736232"/>
      </dsp:txXfrm>
    </dsp:sp>
    <dsp:sp modelId="{011A1A41-2436-5A4A-BCC9-6A48AAF04A84}">
      <dsp:nvSpPr>
        <dsp:cNvPr id="0" name=""/>
        <dsp:cNvSpPr/>
      </dsp:nvSpPr>
      <dsp:spPr>
        <a:xfrm>
          <a:off x="2685288" y="2536648"/>
          <a:ext cx="91440" cy="444199"/>
        </a:xfrm>
        <a:custGeom>
          <a:avLst/>
          <a:gdLst/>
          <a:ahLst/>
          <a:cxnLst/>
          <a:rect l="0" t="0" r="0" b="0"/>
          <a:pathLst>
            <a:path>
              <a:moveTo>
                <a:pt x="45720" y="0"/>
              </a:moveTo>
              <a:lnTo>
                <a:pt x="45720" y="444199"/>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BAF9E8A-A573-0744-8B85-E36476A901AF}">
      <dsp:nvSpPr>
        <dsp:cNvPr id="0" name=""/>
        <dsp:cNvSpPr/>
      </dsp:nvSpPr>
      <dsp:spPr>
        <a:xfrm>
          <a:off x="1307003" y="2980847"/>
          <a:ext cx="2848009" cy="782042"/>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Bioinformatics Analysis</a:t>
          </a:r>
          <a:endParaRPr lang="en-US" sz="2200" kern="1200" dirty="0"/>
        </a:p>
      </dsp:txBody>
      <dsp:txXfrm>
        <a:off x="1329908" y="3003752"/>
        <a:ext cx="2802199" cy="7362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A61DC4-820A-49AE-B037-C4782A5FFD61}" type="datetimeFigureOut">
              <a:rPr lang="en-US" smtClean="0"/>
              <a:t>14-Aug-12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03443-3068-43FB-B777-CF3B6E0EC57D}" type="slidenum">
              <a:rPr lang="en-US" smtClean="0"/>
              <a:t>‹#›</a:t>
            </a:fld>
            <a:endParaRPr lang="en-US"/>
          </a:p>
        </p:txBody>
      </p:sp>
    </p:spTree>
    <p:extLst>
      <p:ext uri="{BB962C8B-B14F-4D97-AF65-F5344CB8AC3E}">
        <p14:creationId xmlns:p14="http://schemas.microsoft.com/office/powerpoint/2010/main" val="236199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effectLst/>
              </a:rPr>
              <a:t>Define: nexus</a:t>
            </a:r>
            <a:endParaRPr lang="en-US" b="1" dirty="0" smtClean="0"/>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1</a:t>
            </a:fld>
            <a:endParaRPr lang="en-US"/>
          </a:p>
        </p:txBody>
      </p:sp>
    </p:spTree>
    <p:extLst>
      <p:ext uri="{BB962C8B-B14F-4D97-AF65-F5344CB8AC3E}">
        <p14:creationId xmlns:p14="http://schemas.microsoft.com/office/powerpoint/2010/main" val="337816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Virtual Protein Generator will run also in a local PC. As the above tool, it is expected main input and output will be to local storage, either hard drive or file server. It is not expected that it will interact with remote protein databases, at this stage. It is expected that the output, a FAST A file, will be uploaded into the Mascot search engine. The diagram below illustrates this.</a:t>
            </a:r>
          </a:p>
          <a:p>
            <a:endParaRPr lang="en-US" dirty="0" smtClean="0"/>
          </a:p>
          <a:p>
            <a:endParaRPr lang="en-US" dirty="0" smtClean="0"/>
          </a:p>
          <a:p>
            <a:r>
              <a:rPr lang="en-US" i="1" dirty="0" smtClean="0"/>
              <a:t>VPG</a:t>
            </a:r>
            <a:r>
              <a:rPr lang="en-US" dirty="0" smtClean="0"/>
              <a:t>:</a:t>
            </a:r>
          </a:p>
          <a:p>
            <a:r>
              <a:rPr lang="en-US" dirty="0" smtClean="0"/>
              <a:t>As researcher using VPG, I want to be able to use a DNA assembly file to generate a virtual protein file with certain lengths</a:t>
            </a:r>
          </a:p>
          <a:p>
            <a:r>
              <a:rPr lang="en-US" dirty="0" smtClean="0"/>
              <a:t>As researcher using VPG, I want to be able to use a mRNA assembly file to generate a virtual protein file with certain lengths</a:t>
            </a:r>
          </a:p>
          <a:p>
            <a:r>
              <a:rPr lang="en-US" dirty="0" smtClean="0"/>
              <a:t>As researcher using VPG, I want to be able to retrofit a MASCOT search result to improve DNA partition based on known genome</a:t>
            </a:r>
          </a:p>
          <a:p>
            <a:r>
              <a:rPr lang="en-US" dirty="0" smtClean="0"/>
              <a:t>As researcher using VPG, I want to be able to retrofit a MASCOT search result to improve mRNA partition based on known genome</a:t>
            </a:r>
          </a:p>
          <a:p>
            <a:r>
              <a:rPr lang="en-US" dirty="0" smtClean="0"/>
              <a:t>As researcher using VPG, I want to be able to retrofit a MASCOT search result to improve DNA partition based on threshold parameters</a:t>
            </a:r>
          </a:p>
          <a:p>
            <a:r>
              <a:rPr lang="en-US" dirty="0" smtClean="0"/>
              <a:t>As researcher using VPG, I want to be able to retrofit a MASCOT search result to improve mRNA partition based on threshold parameters</a:t>
            </a:r>
          </a:p>
          <a:p>
            <a:r>
              <a:rPr lang="en-US" dirty="0" smtClean="0"/>
              <a:t>As researcher using VPG, I want to be able to feed and retrofit MASCOT search engine automatically for a number of iterations</a:t>
            </a:r>
          </a:p>
          <a:p>
            <a:r>
              <a:rPr lang="en-US" dirty="0" smtClean="0"/>
              <a:t>As researcher using VPG, I want to be able to feed and retrofit MASCOT search engine automatically until an average threshold is obtained</a:t>
            </a:r>
          </a:p>
          <a:p>
            <a:r>
              <a:rPr lang="en-US" dirty="0" smtClean="0"/>
              <a:t>As researcher using VPG, I want to be able to feed and retrofit MASCOT search engine automatically using a stochastic approach method</a:t>
            </a:r>
          </a:p>
          <a:p>
            <a:r>
              <a:rPr lang="en-US" dirty="0" smtClean="0"/>
              <a:t>As researcher using VPG, I want to be able to feed and retrofit MASCOT search engine automatically using configurable stochastic method</a:t>
            </a:r>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18</a:t>
            </a:fld>
            <a:endParaRPr lang="en-US"/>
          </a:p>
        </p:txBody>
      </p:sp>
    </p:spTree>
    <p:extLst>
      <p:ext uri="{BB962C8B-B14F-4D97-AF65-F5344CB8AC3E}">
        <p14:creationId xmlns:p14="http://schemas.microsoft.com/office/powerpoint/2010/main" val="90289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will be a Rails web application, hosted in suitable server (doesn’t need top-end requirements), that will (a) allow researchers to create experiments and collections, (b) publish them to RDA, (c) offer an OAI-PMH end point to ANDS. Although the database access will be vendor-agnostic, it is expected that data will be hosted in a </a:t>
            </a:r>
            <a:r>
              <a:rPr lang="en-US" dirty="0" err="1" smtClean="0"/>
              <a:t>Postgres</a:t>
            </a:r>
            <a:r>
              <a:rPr lang="en-US" dirty="0" smtClean="0"/>
              <a:t> DB. The following picture shows the overall architecture of this component.</a:t>
            </a:r>
          </a:p>
          <a:p>
            <a:endParaRPr lang="en-US" dirty="0" smtClean="0"/>
          </a:p>
          <a:p>
            <a:r>
              <a:rPr lang="en-US" i="1" dirty="0" smtClean="0"/>
              <a:t>Web app</a:t>
            </a:r>
            <a:endParaRPr lang="en-US" dirty="0" smtClean="0"/>
          </a:p>
          <a:p>
            <a:r>
              <a:rPr lang="en-US" dirty="0" smtClean="0"/>
              <a:t>As researcher, I want to be able to request access to the system</a:t>
            </a:r>
          </a:p>
          <a:p>
            <a:r>
              <a:rPr lang="en-US" dirty="0" smtClean="0"/>
              <a:t>As researcher, I want to be able to login into the system with username and password</a:t>
            </a:r>
          </a:p>
          <a:p>
            <a:r>
              <a:rPr lang="en-US" dirty="0" smtClean="0"/>
              <a:t>As researcher, I want to be able to recover access if forgot my password</a:t>
            </a:r>
          </a:p>
          <a:p>
            <a:r>
              <a:rPr lang="en-US" dirty="0" smtClean="0"/>
              <a:t>As researcher, I want to be able to create a new experiment </a:t>
            </a:r>
            <a:r>
              <a:rPr lang="en-US" i="1" dirty="0" smtClean="0"/>
              <a:t>Nexus</a:t>
            </a:r>
            <a:r>
              <a:rPr lang="en-US" dirty="0" smtClean="0"/>
              <a:t> experiment</a:t>
            </a:r>
          </a:p>
          <a:p>
            <a:r>
              <a:rPr lang="en-US" dirty="0" smtClean="0"/>
              <a:t>As researcher, I want to be able to add a local input collection to an experiment</a:t>
            </a:r>
          </a:p>
          <a:p>
            <a:r>
              <a:rPr lang="en-US" dirty="0" smtClean="0"/>
              <a:t>As researcher, I want to be able to add a remote input collection to an experiment</a:t>
            </a:r>
          </a:p>
          <a:p>
            <a:r>
              <a:rPr lang="en-US" dirty="0" smtClean="0"/>
              <a:t>As researcher, I want to be able to edit an input collection in an experiment</a:t>
            </a:r>
          </a:p>
          <a:p>
            <a:r>
              <a:rPr lang="en-US" dirty="0" smtClean="0"/>
              <a:t>As researcher, I want to be able to delete an input collection from an experiment</a:t>
            </a:r>
          </a:p>
          <a:p>
            <a:r>
              <a:rPr lang="en-US" dirty="0" smtClean="0"/>
              <a:t>As researcher, I want to be able to describe the output collection from an experiment</a:t>
            </a:r>
          </a:p>
          <a:p>
            <a:r>
              <a:rPr lang="en-US" dirty="0" smtClean="0"/>
              <a:t>As researcher, I want to be able to review what’s going to be published for my </a:t>
            </a:r>
            <a:r>
              <a:rPr lang="en-US" dirty="0" err="1" smtClean="0"/>
              <a:t>colelctions</a:t>
            </a:r>
            <a:endParaRPr lang="en-US" dirty="0" smtClean="0"/>
          </a:p>
          <a:p>
            <a:r>
              <a:rPr lang="en-US" dirty="0" smtClean="0"/>
              <a:t>As researcher, I want to be able to publish/advertise collections in a given experiment</a:t>
            </a:r>
          </a:p>
          <a:p>
            <a:r>
              <a:rPr lang="en-US" dirty="0" smtClean="0"/>
              <a:t>As researcher, I want to be able to describe myself to ANDS via my own record in the system</a:t>
            </a:r>
          </a:p>
          <a:p>
            <a:r>
              <a:rPr lang="en-US" dirty="0" smtClean="0"/>
              <a:t>As researcher, I want to be able to de-advertise an experiment</a:t>
            </a:r>
          </a:p>
          <a:p>
            <a:r>
              <a:rPr lang="en-US" dirty="0" smtClean="0"/>
              <a:t>As researcher, I want to be able to delete an experiment from the system</a:t>
            </a:r>
          </a:p>
          <a:p>
            <a:r>
              <a:rPr lang="en-US" dirty="0" smtClean="0"/>
              <a:t>As researcher, I want to be able to upload/store the outputs into the system so others can download it</a:t>
            </a:r>
          </a:p>
          <a:p>
            <a:r>
              <a:rPr lang="en-US" dirty="0" smtClean="0"/>
              <a:t>As researcher, I want to be able to give editing access to others to my experiments</a:t>
            </a:r>
          </a:p>
          <a:p>
            <a:r>
              <a:rPr lang="en-US" dirty="0" smtClean="0"/>
              <a:t>As researcher, I want to be able to revoke access to others to my experiments</a:t>
            </a:r>
          </a:p>
          <a:p>
            <a:r>
              <a:rPr lang="en-US" dirty="0" smtClean="0"/>
              <a:t>As administrator, I want to be able to accept access requests</a:t>
            </a:r>
          </a:p>
          <a:p>
            <a:r>
              <a:rPr lang="en-US" dirty="0" smtClean="0"/>
              <a:t>As administrator, I want to be able to revoke access requests</a:t>
            </a:r>
          </a:p>
          <a:p>
            <a:r>
              <a:rPr lang="en-US" dirty="0" smtClean="0"/>
              <a:t>As administrator, I want to be able to block access requests for an email</a:t>
            </a:r>
          </a:p>
          <a:p>
            <a:r>
              <a:rPr lang="en-US" dirty="0" smtClean="0"/>
              <a:t>As administrator, I want to be able cancel or block access to existing accounts</a:t>
            </a:r>
          </a:p>
          <a:p>
            <a:r>
              <a:rPr lang="en-US" dirty="0" smtClean="0"/>
              <a:t>As administrator, I want to be able change role for an existing account</a:t>
            </a:r>
          </a:p>
          <a:p>
            <a:r>
              <a:rPr lang="en-US" dirty="0" smtClean="0"/>
              <a:t>As administrator, I want to be able cancel or block access to existing accounts</a:t>
            </a:r>
          </a:p>
          <a:p>
            <a:r>
              <a:rPr lang="en-US" dirty="0" smtClean="0"/>
              <a:t>As administrator, I want to be able to confirm a publication request</a:t>
            </a:r>
          </a:p>
          <a:p>
            <a:r>
              <a:rPr lang="en-US" dirty="0" smtClean="0"/>
              <a:t>As administrator, I want to be able to reject a publication request</a:t>
            </a:r>
          </a:p>
          <a:p>
            <a:r>
              <a:rPr lang="en-US" dirty="0" smtClean="0"/>
              <a:t>As administrator, I want to be able to grant access to a user to someone else’s experiment</a:t>
            </a:r>
          </a:p>
          <a:p>
            <a:r>
              <a:rPr lang="en-US" dirty="0" smtClean="0"/>
              <a:t>As general public, I want to be able to download a ZIP file containing experiment output</a:t>
            </a:r>
          </a:p>
          <a:p>
            <a:r>
              <a:rPr lang="en-US" dirty="0" smtClean="0"/>
              <a:t>As ANDS, I want to be able to harvest the repository using OAI-PMH protocol</a:t>
            </a:r>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19</a:t>
            </a:fld>
            <a:endParaRPr lang="en-US"/>
          </a:p>
        </p:txBody>
      </p:sp>
    </p:spTree>
    <p:extLst>
      <p:ext uri="{BB962C8B-B14F-4D97-AF65-F5344CB8AC3E}">
        <p14:creationId xmlns:p14="http://schemas.microsoft.com/office/powerpoint/2010/main" val="127896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Collections</a:t>
            </a:r>
          </a:p>
          <a:p>
            <a:r>
              <a:rPr lang="en-US" dirty="0" smtClean="0"/>
              <a:t>Implications – NCBI,</a:t>
            </a:r>
            <a:r>
              <a:rPr lang="en-US" baseline="0" dirty="0" smtClean="0"/>
              <a:t> </a:t>
            </a:r>
            <a:r>
              <a:rPr lang="en-US" baseline="0" dirty="0" err="1" smtClean="0"/>
              <a:t>Ensembl</a:t>
            </a:r>
            <a:r>
              <a:rPr lang="en-US" baseline="0" dirty="0" smtClean="0"/>
              <a:t>, </a:t>
            </a:r>
          </a:p>
          <a:p>
            <a:r>
              <a:rPr lang="en-US" baseline="0" dirty="0" smtClean="0"/>
              <a:t>Other research field may not have enjoyed these kind of open access initiative.</a:t>
            </a:r>
          </a:p>
          <a:p>
            <a:r>
              <a:rPr lang="en-US" baseline="0" dirty="0" smtClean="0"/>
              <a:t>Marc made a good point – as data generation becomes cheaper and volume is high, we might actually need this model</a:t>
            </a:r>
          </a:p>
          <a:p>
            <a:r>
              <a:rPr lang="en-US" baseline="0" dirty="0" smtClean="0"/>
              <a:t>Advertising </a:t>
            </a:r>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20</a:t>
            </a:fld>
            <a:endParaRPr lang="en-US"/>
          </a:p>
        </p:txBody>
      </p:sp>
    </p:spTree>
    <p:extLst>
      <p:ext uri="{BB962C8B-B14F-4D97-AF65-F5344CB8AC3E}">
        <p14:creationId xmlns:p14="http://schemas.microsoft.com/office/powerpoint/2010/main" val="1502559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21</a:t>
            </a:fld>
            <a:endParaRPr lang="en-US"/>
          </a:p>
        </p:txBody>
      </p:sp>
    </p:spTree>
    <p:extLst>
      <p:ext uri="{BB962C8B-B14F-4D97-AF65-F5344CB8AC3E}">
        <p14:creationId xmlns:p14="http://schemas.microsoft.com/office/powerpoint/2010/main" val="330420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2</a:t>
            </a:fld>
            <a:endParaRPr lang="en-US"/>
          </a:p>
        </p:txBody>
      </p:sp>
    </p:spTree>
    <p:extLst>
      <p:ext uri="{BB962C8B-B14F-4D97-AF65-F5344CB8AC3E}">
        <p14:creationId xmlns:p14="http://schemas.microsoft.com/office/powerpoint/2010/main" val="12804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latin typeface="Calibri" pitchFamily="34" charset="0"/>
                <a:cs typeface="Calibri" pitchFamily="34" charset="0"/>
              </a:rPr>
              <a:t>This work is difficult to do currently as there are a series of data processing and manipulation steps, along with the processing of outputs from many different tools. We need a pipeline to systemize these steps</a:t>
            </a:r>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3</a:t>
            </a:fld>
            <a:endParaRPr lang="en-US"/>
          </a:p>
        </p:txBody>
      </p:sp>
    </p:spTree>
    <p:extLst>
      <p:ext uri="{BB962C8B-B14F-4D97-AF65-F5344CB8AC3E}">
        <p14:creationId xmlns:p14="http://schemas.microsoft.com/office/powerpoint/2010/main" val="199482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Explain</a:t>
            </a:r>
            <a:r>
              <a:rPr lang="en-US" baseline="0" dirty="0" smtClean="0"/>
              <a:t> RNA-</a:t>
            </a:r>
            <a:r>
              <a:rPr lang="en-US" baseline="0" dirty="0" err="1" smtClean="0"/>
              <a:t>seq</a:t>
            </a:r>
            <a:r>
              <a:rPr lang="en-US" baseline="0" dirty="0" smtClean="0"/>
              <a:t> data</a:t>
            </a:r>
          </a:p>
          <a:p>
            <a:r>
              <a:rPr lang="en-US" baseline="0" dirty="0" smtClean="0"/>
              <a:t>2. Explain alternative splicing</a:t>
            </a:r>
          </a:p>
          <a:p>
            <a:r>
              <a:rPr lang="en-US" baseline="0" dirty="0" smtClean="0"/>
              <a:t>3. Why there could be errors, unknown, uncertainties</a:t>
            </a:r>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4</a:t>
            </a:fld>
            <a:endParaRPr lang="en-US"/>
          </a:p>
        </p:txBody>
      </p:sp>
    </p:spTree>
    <p:extLst>
      <p:ext uri="{BB962C8B-B14F-4D97-AF65-F5344CB8AC3E}">
        <p14:creationId xmlns:p14="http://schemas.microsoft.com/office/powerpoint/2010/main" val="2352163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integration</a:t>
            </a:r>
          </a:p>
          <a:p>
            <a:r>
              <a:rPr lang="en-US" dirty="0" smtClean="0"/>
              <a:t>Reuse of data</a:t>
            </a:r>
          </a:p>
          <a:p>
            <a:r>
              <a:rPr lang="en-US" dirty="0" smtClean="0"/>
              <a:t>Software re-use</a:t>
            </a:r>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5</a:t>
            </a:fld>
            <a:endParaRPr lang="en-US"/>
          </a:p>
        </p:txBody>
      </p:sp>
    </p:spTree>
    <p:extLst>
      <p:ext uri="{BB962C8B-B14F-4D97-AF65-F5344CB8AC3E}">
        <p14:creationId xmlns:p14="http://schemas.microsoft.com/office/powerpoint/2010/main" val="52624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least four datasets</a:t>
            </a:r>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9</a:t>
            </a:fld>
            <a:endParaRPr lang="en-US"/>
          </a:p>
        </p:txBody>
      </p:sp>
    </p:spTree>
    <p:extLst>
      <p:ext uri="{BB962C8B-B14F-4D97-AF65-F5344CB8AC3E}">
        <p14:creationId xmlns:p14="http://schemas.microsoft.com/office/powerpoint/2010/main" val="176586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11</a:t>
            </a:fld>
            <a:endParaRPr lang="en-US"/>
          </a:p>
        </p:txBody>
      </p:sp>
    </p:spTree>
    <p:extLst>
      <p:ext uri="{BB962C8B-B14F-4D97-AF65-F5344CB8AC3E}">
        <p14:creationId xmlns:p14="http://schemas.microsoft.com/office/powerpoint/2010/main" val="146849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14</a:t>
            </a:fld>
            <a:endParaRPr lang="en-US"/>
          </a:p>
        </p:txBody>
      </p:sp>
    </p:spTree>
    <p:extLst>
      <p:ext uri="{BB962C8B-B14F-4D97-AF65-F5344CB8AC3E}">
        <p14:creationId xmlns:p14="http://schemas.microsoft.com/office/powerpoint/2010/main" val="2318826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samifier</a:t>
            </a:r>
            <a:r>
              <a:rPr lang="en-US" dirty="0" smtClean="0"/>
              <a:t> - for lack of a better name - will convert the Mascot output to a SAM file, suitable for IGV or other genomic viewers. It will run from the researcher’s PC and interact with the local storage (hard drive or file server) to grab the mascot output and generate in said place the output. It may interact with remote protein databases if required.</a:t>
            </a:r>
          </a:p>
          <a:p>
            <a:r>
              <a:rPr lang="en-US" dirty="0" smtClean="0"/>
              <a:t>The diagram below depicts this</a:t>
            </a:r>
          </a:p>
          <a:p>
            <a:endParaRPr lang="en-US" dirty="0" smtClean="0"/>
          </a:p>
          <a:p>
            <a:endParaRPr lang="en-US" dirty="0" smtClean="0"/>
          </a:p>
          <a:p>
            <a:r>
              <a:rPr lang="en-US" dirty="0" smtClean="0"/>
              <a:t>As IGV is open sourced by LGPL, it has been discussed that the team may -once it gets more familiar with the concepts and IGV itself- implement into IGV a custom viewer that wont require the </a:t>
            </a:r>
            <a:r>
              <a:rPr lang="en-US" i="1" dirty="0" err="1" smtClean="0"/>
              <a:t>samifier</a:t>
            </a:r>
            <a:r>
              <a:rPr lang="en-US" dirty="0" smtClean="0"/>
              <a:t>.</a:t>
            </a:r>
          </a:p>
          <a:p>
            <a:endParaRPr lang="en-US" dirty="0" smtClean="0"/>
          </a:p>
          <a:p>
            <a:r>
              <a:rPr lang="en-US" i="1" dirty="0" err="1" smtClean="0"/>
              <a:t>samifier</a:t>
            </a:r>
            <a:r>
              <a:rPr lang="en-US" dirty="0" smtClean="0"/>
              <a:t>:</a:t>
            </a:r>
          </a:p>
          <a:p>
            <a:r>
              <a:rPr lang="en-US" dirty="0" smtClean="0"/>
              <a:t>As researcher using the </a:t>
            </a:r>
            <a:r>
              <a:rPr lang="en-US" dirty="0" err="1" smtClean="0"/>
              <a:t>samifier</a:t>
            </a:r>
            <a:r>
              <a:rPr lang="en-US" dirty="0" smtClean="0"/>
              <a:t>, I want to be able to convert a Mascot result into a SAM file using an external genome/proteins database</a:t>
            </a:r>
          </a:p>
          <a:p>
            <a:r>
              <a:rPr lang="en-US" dirty="0" smtClean="0"/>
              <a:t>As researcher using the </a:t>
            </a:r>
            <a:r>
              <a:rPr lang="en-US" dirty="0" err="1" smtClean="0"/>
              <a:t>samifier</a:t>
            </a:r>
            <a:r>
              <a:rPr lang="en-US" dirty="0" smtClean="0"/>
              <a:t>, I want to be able to use a custom genome/proteins database as generated by the VPG</a:t>
            </a:r>
          </a:p>
          <a:p>
            <a:r>
              <a:rPr lang="en-US" dirty="0" smtClean="0"/>
              <a:t>As researcher using the </a:t>
            </a:r>
            <a:r>
              <a:rPr lang="en-US" dirty="0" err="1" smtClean="0"/>
              <a:t>samifier</a:t>
            </a:r>
            <a:r>
              <a:rPr lang="en-US" dirty="0" smtClean="0"/>
              <a:t>, I want to be able to </a:t>
            </a:r>
            <a:r>
              <a:rPr lang="en-US" dirty="0" err="1" smtClean="0"/>
              <a:t>customise</a:t>
            </a:r>
            <a:r>
              <a:rPr lang="en-US" dirty="0" smtClean="0"/>
              <a:t> the external genome/proteins database used by the tool</a:t>
            </a:r>
          </a:p>
          <a:p>
            <a:r>
              <a:rPr lang="en-US" dirty="0" smtClean="0"/>
              <a:t>As researcher using the </a:t>
            </a:r>
            <a:r>
              <a:rPr lang="en-US" dirty="0" err="1" smtClean="0"/>
              <a:t>samifier</a:t>
            </a:r>
            <a:r>
              <a:rPr lang="en-US" dirty="0" smtClean="0"/>
              <a:t>, I want to be able to configure different strategies to deal with not-found proteins in said genome DB</a:t>
            </a:r>
          </a:p>
          <a:p>
            <a:r>
              <a:rPr lang="en-US" dirty="0" smtClean="0"/>
              <a:t>As researcher using the </a:t>
            </a:r>
            <a:r>
              <a:rPr lang="en-US" dirty="0" err="1" smtClean="0"/>
              <a:t>samifier</a:t>
            </a:r>
            <a:r>
              <a:rPr lang="en-US" dirty="0" smtClean="0"/>
              <a:t>, I want to the tool to use the </a:t>
            </a:r>
            <a:r>
              <a:rPr lang="en-US" dirty="0" err="1" smtClean="0"/>
              <a:t>Unimod</a:t>
            </a:r>
            <a:r>
              <a:rPr lang="en-US" dirty="0" smtClean="0"/>
              <a:t> results to further describe relevance of fragments</a:t>
            </a:r>
          </a:p>
          <a:p>
            <a:r>
              <a:rPr lang="en-US" dirty="0" smtClean="0"/>
              <a:t>As researcher using the </a:t>
            </a:r>
            <a:r>
              <a:rPr lang="en-US" dirty="0" err="1" smtClean="0"/>
              <a:t>samifier</a:t>
            </a:r>
            <a:r>
              <a:rPr lang="en-US" dirty="0" smtClean="0"/>
              <a:t>, I want to be able to use more peptide results to further describe relevance of fragments</a:t>
            </a:r>
          </a:p>
          <a:p>
            <a:r>
              <a:rPr lang="en-US" dirty="0" smtClean="0"/>
              <a:t>As researcher using the </a:t>
            </a:r>
            <a:r>
              <a:rPr lang="en-US" dirty="0" err="1" smtClean="0"/>
              <a:t>samifier</a:t>
            </a:r>
            <a:r>
              <a:rPr lang="en-US" dirty="0" smtClean="0"/>
              <a:t>, I want to be able to save directly into BAM format to save space</a:t>
            </a:r>
          </a:p>
          <a:p>
            <a:r>
              <a:rPr lang="en-US" dirty="0" smtClean="0"/>
              <a:t>As researcher using the </a:t>
            </a:r>
            <a:r>
              <a:rPr lang="en-US" dirty="0" err="1" smtClean="0"/>
              <a:t>samifier</a:t>
            </a:r>
            <a:r>
              <a:rPr lang="en-US" dirty="0" smtClean="0"/>
              <a:t>, I want to be able to read in the mzIdentML standard to be able to use other proteomic search engines</a:t>
            </a:r>
          </a:p>
          <a:p>
            <a:r>
              <a:rPr lang="en-US" dirty="0" smtClean="0"/>
              <a:t>As researcher using the </a:t>
            </a:r>
            <a:r>
              <a:rPr lang="en-US" dirty="0" err="1" smtClean="0"/>
              <a:t>samifier</a:t>
            </a:r>
            <a:r>
              <a:rPr lang="en-US" dirty="0" smtClean="0"/>
              <a:t>, I want to use a simple GUI to provide parameters and monitor progress</a:t>
            </a:r>
          </a:p>
          <a:p>
            <a:r>
              <a:rPr lang="en-US" dirty="0" smtClean="0"/>
              <a:t>As researcher using the </a:t>
            </a:r>
            <a:r>
              <a:rPr lang="en-US" dirty="0" err="1" smtClean="0"/>
              <a:t>samifier</a:t>
            </a:r>
            <a:r>
              <a:rPr lang="en-US" dirty="0" smtClean="0"/>
              <a:t>, I want to incorporate a cufflinks output into IGV in the SAM or in other format understood by IGV (.</a:t>
            </a:r>
            <a:r>
              <a:rPr lang="en-US" dirty="0" err="1" smtClean="0"/>
              <a:t>gtf</a:t>
            </a:r>
            <a:r>
              <a:rPr lang="en-US" dirty="0" smtClean="0"/>
              <a:t>?)</a:t>
            </a:r>
          </a:p>
          <a:p>
            <a:r>
              <a:rPr lang="en-US" dirty="0" smtClean="0"/>
              <a:t>As researcher using the </a:t>
            </a:r>
            <a:r>
              <a:rPr lang="en-US" dirty="0" err="1" smtClean="0"/>
              <a:t>samifier</a:t>
            </a:r>
            <a:r>
              <a:rPr lang="en-US" dirty="0" smtClean="0"/>
              <a:t>, I want to be able to quickly identify split peptides when working with </a:t>
            </a:r>
            <a:r>
              <a:rPr lang="en-US" dirty="0" err="1" smtClean="0"/>
              <a:t>isotig</a:t>
            </a:r>
            <a:r>
              <a:rPr lang="en-US" dirty="0" smtClean="0"/>
              <a:t> inputs (mRNA)</a:t>
            </a:r>
          </a:p>
          <a:p>
            <a:r>
              <a:rPr lang="en-US" dirty="0" smtClean="0"/>
              <a:t>Concatenate</a:t>
            </a:r>
            <a:r>
              <a:rPr lang="en-US" baseline="0" dirty="0" smtClean="0"/>
              <a:t> multiple results from Mascot (in mzIdentML format) and output them into one IGV result file</a:t>
            </a:r>
          </a:p>
          <a:p>
            <a:endParaRPr lang="en-US" baseline="0" dirty="0" smtClean="0"/>
          </a:p>
          <a:p>
            <a:r>
              <a:rPr lang="en-US" dirty="0" smtClean="0"/>
              <a:t>If time permits, the team may be able to approach the following…</a:t>
            </a:r>
          </a:p>
          <a:p>
            <a:r>
              <a:rPr lang="en-US" dirty="0" smtClean="0"/>
              <a:t>As researcher using IGV, I want to be able to load and </a:t>
            </a:r>
            <a:r>
              <a:rPr lang="en-US" dirty="0" err="1" smtClean="0"/>
              <a:t>visualise</a:t>
            </a:r>
            <a:r>
              <a:rPr lang="en-US" dirty="0" smtClean="0"/>
              <a:t> mzIdentML results directly into IGV</a:t>
            </a:r>
          </a:p>
          <a:p>
            <a:r>
              <a:rPr lang="en-US" dirty="0" smtClean="0"/>
              <a:t>As researcher using IGV, I want to be able to load and </a:t>
            </a:r>
            <a:r>
              <a:rPr lang="en-US" dirty="0" err="1" smtClean="0"/>
              <a:t>visualise</a:t>
            </a:r>
            <a:r>
              <a:rPr lang="en-US" dirty="0" smtClean="0"/>
              <a:t> MASCOT search results directly into IGV</a:t>
            </a:r>
          </a:p>
          <a:p>
            <a:r>
              <a:rPr lang="en-US" dirty="0" smtClean="0"/>
              <a:t>As researcher using IGV, I want to be able to load and </a:t>
            </a:r>
            <a:r>
              <a:rPr lang="en-US" dirty="0" err="1" smtClean="0"/>
              <a:t>visualise</a:t>
            </a:r>
            <a:r>
              <a:rPr lang="en-US" dirty="0" smtClean="0"/>
              <a:t> cufflinks results directly into IGV</a:t>
            </a:r>
          </a:p>
          <a:p>
            <a:r>
              <a:rPr lang="en-US" dirty="0" smtClean="0"/>
              <a:t>As researcher using IGV, I want to be able to load and </a:t>
            </a:r>
            <a:r>
              <a:rPr lang="en-US" dirty="0" err="1" smtClean="0"/>
              <a:t>visualise</a:t>
            </a:r>
            <a:r>
              <a:rPr lang="en-US" dirty="0" smtClean="0"/>
              <a:t> split peptides directly into IGV</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B103443-3068-43FB-B777-CF3B6E0EC57D}" type="slidenum">
              <a:rPr lang="en-US" smtClean="0"/>
              <a:t>17</a:t>
            </a:fld>
            <a:endParaRPr lang="en-US"/>
          </a:p>
        </p:txBody>
      </p:sp>
    </p:spTree>
    <p:extLst>
      <p:ext uri="{BB962C8B-B14F-4D97-AF65-F5344CB8AC3E}">
        <p14:creationId xmlns:p14="http://schemas.microsoft.com/office/powerpoint/2010/main" val="311455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ED669F-FC91-482C-B241-BB4164B8637B}" type="datetimeFigureOut">
              <a:rPr lang="en-US" smtClean="0"/>
              <a:t>14-Aug-12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206087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ED669F-FC91-482C-B241-BB4164B8637B}" type="datetimeFigureOut">
              <a:rPr lang="en-US" smtClean="0"/>
              <a:t>14-Aug-12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254783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ED669F-FC91-482C-B241-BB4164B8637B}" type="datetimeFigureOut">
              <a:rPr lang="en-US" smtClean="0"/>
              <a:t>14-Aug-12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20558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ED669F-FC91-482C-B241-BB4164B8637B}" type="datetimeFigureOut">
              <a:rPr lang="en-US" smtClean="0"/>
              <a:t>14-Aug-12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11160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ED669F-FC91-482C-B241-BB4164B8637B}" type="datetimeFigureOut">
              <a:rPr lang="en-US" smtClean="0"/>
              <a:t>14-Aug-12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163611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ED669F-FC91-482C-B241-BB4164B8637B}" type="datetimeFigureOut">
              <a:rPr lang="en-US" smtClean="0"/>
              <a:t>14-Aug-12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224117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ED669F-FC91-482C-B241-BB4164B8637B}" type="datetimeFigureOut">
              <a:rPr lang="en-US" smtClean="0"/>
              <a:t>14-Aug-12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62356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ED669F-FC91-482C-B241-BB4164B8637B}" type="datetimeFigureOut">
              <a:rPr lang="en-US" smtClean="0"/>
              <a:t>14-Aug-12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276869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D669F-FC91-482C-B241-BB4164B8637B}" type="datetimeFigureOut">
              <a:rPr lang="en-US" smtClean="0"/>
              <a:t>14-Aug-12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396992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D669F-FC91-482C-B241-BB4164B8637B}" type="datetimeFigureOut">
              <a:rPr lang="en-US" smtClean="0"/>
              <a:t>14-Aug-12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3899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D669F-FC91-482C-B241-BB4164B8637B}" type="datetimeFigureOut">
              <a:rPr lang="en-US" smtClean="0"/>
              <a:t>14-Aug-12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81346-193D-4010-AD48-F46F446ACDBD}" type="slidenum">
              <a:rPr lang="en-US" smtClean="0"/>
              <a:t>‹#›</a:t>
            </a:fld>
            <a:endParaRPr lang="en-US"/>
          </a:p>
        </p:txBody>
      </p:sp>
    </p:spTree>
    <p:extLst>
      <p:ext uri="{BB962C8B-B14F-4D97-AF65-F5344CB8AC3E}">
        <p14:creationId xmlns:p14="http://schemas.microsoft.com/office/powerpoint/2010/main" val="251434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D669F-FC91-482C-B241-BB4164B8637B}" type="datetimeFigureOut">
              <a:rPr lang="en-US" smtClean="0"/>
              <a:t>14-Aug-12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81346-193D-4010-AD48-F46F446ACDBD}" type="slidenum">
              <a:rPr lang="en-US" smtClean="0"/>
              <a:t>‹#›</a:t>
            </a:fld>
            <a:endParaRPr lang="en-US"/>
          </a:p>
        </p:txBody>
      </p:sp>
    </p:spTree>
    <p:extLst>
      <p:ext uri="{BB962C8B-B14F-4D97-AF65-F5344CB8AC3E}">
        <p14:creationId xmlns:p14="http://schemas.microsoft.com/office/powerpoint/2010/main" val="2626808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intersectaustralia.github.com/ap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3.digitaltrends.com/wp-content/uploads/2010/12/portal_mirror-2-650x4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865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600200" y="1165781"/>
            <a:ext cx="4191000" cy="2286000"/>
          </a:xfrm>
        </p:spPr>
        <p:txBody>
          <a:bodyPr/>
          <a:lstStyle/>
          <a:p>
            <a:r>
              <a:rPr lang="en-US" b="1" dirty="0">
                <a:solidFill>
                  <a:srgbClr val="00B0F0"/>
                </a:solidFill>
                <a:latin typeface="+mn-lt"/>
              </a:rPr>
              <a:t>Proteomic-Genomic Nexus </a:t>
            </a:r>
          </a:p>
        </p:txBody>
      </p:sp>
      <p:sp>
        <p:nvSpPr>
          <p:cNvPr id="3" name="Subtitle 2"/>
          <p:cNvSpPr>
            <a:spLocks noGrp="1"/>
          </p:cNvSpPr>
          <p:nvPr>
            <p:ph type="subTitle" idx="1"/>
          </p:nvPr>
        </p:nvSpPr>
        <p:spPr>
          <a:xfrm>
            <a:off x="3505200" y="5715000"/>
            <a:ext cx="7010400" cy="1752600"/>
          </a:xfrm>
        </p:spPr>
        <p:txBody>
          <a:bodyPr/>
          <a:lstStyle/>
          <a:p>
            <a:r>
              <a:rPr lang="en-US" dirty="0" smtClean="0">
                <a:solidFill>
                  <a:srgbClr val="FF0000"/>
                </a:solidFill>
                <a:latin typeface="Chiller" pitchFamily="82" charset="0"/>
              </a:rPr>
              <a:t>14 August 2012</a:t>
            </a:r>
          </a:p>
          <a:p>
            <a:r>
              <a:rPr lang="en-US" dirty="0" smtClean="0">
                <a:solidFill>
                  <a:srgbClr val="FF0000"/>
                </a:solidFill>
                <a:latin typeface="Chiller" pitchFamily="82" charset="0"/>
              </a:rPr>
              <a:t>Ignatius Pang</a:t>
            </a:r>
          </a:p>
        </p:txBody>
      </p:sp>
    </p:spTree>
    <p:extLst>
      <p:ext uri="{BB962C8B-B14F-4D97-AF65-F5344CB8AC3E}">
        <p14:creationId xmlns:p14="http://schemas.microsoft.com/office/powerpoint/2010/main" val="226305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Collaborative Team</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ANDS</a:t>
            </a:r>
          </a:p>
          <a:p>
            <a:r>
              <a:rPr lang="en-US" b="1" dirty="0" smtClean="0"/>
              <a:t>Funds Manager </a:t>
            </a:r>
            <a:r>
              <a:rPr lang="en-US" dirty="0" smtClean="0"/>
              <a:t>– Dr. </a:t>
            </a:r>
            <a:r>
              <a:rPr lang="en-US" dirty="0"/>
              <a:t>Jeff </a:t>
            </a:r>
            <a:r>
              <a:rPr lang="en-US" dirty="0" smtClean="0"/>
              <a:t>Christiansen</a:t>
            </a:r>
          </a:p>
          <a:p>
            <a:pPr marL="0" indent="0">
              <a:buNone/>
            </a:pPr>
            <a:endParaRPr lang="en-US" dirty="0" smtClean="0"/>
          </a:p>
          <a:p>
            <a:pPr marL="0" indent="0">
              <a:buNone/>
            </a:pPr>
            <a:r>
              <a:rPr lang="en-US" b="1" dirty="0"/>
              <a:t>UNSW</a:t>
            </a:r>
          </a:p>
          <a:p>
            <a:r>
              <a:rPr lang="en-US" b="1" dirty="0"/>
              <a:t>Project Leader </a:t>
            </a:r>
            <a:r>
              <a:rPr lang="en-US" dirty="0"/>
              <a:t>– Prof. Marc Wilkins</a:t>
            </a:r>
          </a:p>
          <a:p>
            <a:r>
              <a:rPr lang="en-US" b="1" dirty="0" smtClean="0"/>
              <a:t>Liaison – </a:t>
            </a:r>
            <a:r>
              <a:rPr lang="en-US" dirty="0"/>
              <a:t>Igy </a:t>
            </a:r>
            <a:r>
              <a:rPr lang="en-US" dirty="0" smtClean="0"/>
              <a:t>Pang</a:t>
            </a:r>
          </a:p>
          <a:p>
            <a:pPr marL="0" indent="0">
              <a:buNone/>
            </a:pPr>
            <a:endParaRPr lang="en-US" dirty="0" smtClean="0"/>
          </a:p>
          <a:p>
            <a:pPr marL="0" indent="0">
              <a:buNone/>
            </a:pPr>
            <a:r>
              <a:rPr lang="en-US" b="1" dirty="0" smtClean="0"/>
              <a:t>Intersect</a:t>
            </a:r>
          </a:p>
          <a:p>
            <a:r>
              <a:rPr lang="en-US" b="1" dirty="0" smtClean="0"/>
              <a:t>Project Manager </a:t>
            </a:r>
            <a:r>
              <a:rPr lang="en-US" dirty="0" smtClean="0"/>
              <a:t>-</a:t>
            </a:r>
            <a:r>
              <a:rPr lang="en-US" b="1" dirty="0" smtClean="0"/>
              <a:t> </a:t>
            </a:r>
            <a:r>
              <a:rPr lang="en-US" dirty="0"/>
              <a:t>Georgina </a:t>
            </a:r>
            <a:r>
              <a:rPr lang="en-US" dirty="0" smtClean="0"/>
              <a:t>Edwards</a:t>
            </a:r>
          </a:p>
          <a:p>
            <a:r>
              <a:rPr lang="en-US" b="1" dirty="0" smtClean="0"/>
              <a:t>Product Owner </a:t>
            </a:r>
            <a:r>
              <a:rPr lang="en-US" dirty="0" smtClean="0"/>
              <a:t>- </a:t>
            </a:r>
            <a:r>
              <a:rPr lang="en-US" dirty="0"/>
              <a:t>Carlos </a:t>
            </a:r>
            <a:r>
              <a:rPr lang="en-US" dirty="0" smtClean="0"/>
              <a:t>Aya</a:t>
            </a:r>
          </a:p>
          <a:p>
            <a:r>
              <a:rPr lang="en-US" b="1" dirty="0" smtClean="0"/>
              <a:t>Technical Leader </a:t>
            </a:r>
            <a:r>
              <a:rPr lang="en-US" dirty="0" smtClean="0"/>
              <a:t>- </a:t>
            </a:r>
            <a:r>
              <a:rPr lang="en-US" dirty="0"/>
              <a:t>Sean </a:t>
            </a:r>
            <a:r>
              <a:rPr lang="en-US" dirty="0" smtClean="0"/>
              <a:t>McCarthy</a:t>
            </a:r>
          </a:p>
          <a:p>
            <a:pPr marL="0" indent="0">
              <a:buNone/>
            </a:pPr>
            <a:endParaRPr lang="en-US" dirty="0" smtClean="0"/>
          </a:p>
          <a:p>
            <a:endParaRPr lang="en-US" b="1" dirty="0"/>
          </a:p>
          <a:p>
            <a:endParaRPr lang="en-US" b="1" dirty="0"/>
          </a:p>
          <a:p>
            <a:endParaRPr lang="en-US" dirty="0"/>
          </a:p>
        </p:txBody>
      </p:sp>
      <p:pic>
        <p:nvPicPr>
          <p:cNvPr id="4098" name="Picture 2" descr="http://www.intersect.org.au/images/img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848" y="4572000"/>
            <a:ext cx="190499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ND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446" y="1439731"/>
            <a:ext cx="2057400" cy="100711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1" descr="landscape-Colour-Po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275" y="3048000"/>
            <a:ext cx="3027132" cy="109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30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lstStyle/>
          <a:p>
            <a:r>
              <a:rPr lang="en-US" b="1" dirty="0"/>
              <a:t>What are the biological questions?</a:t>
            </a:r>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How do we validate the existence of </a:t>
            </a:r>
            <a:r>
              <a:rPr lang="en-US" dirty="0" smtClean="0">
                <a:solidFill>
                  <a:srgbClr val="00B050"/>
                </a:solidFill>
              </a:rPr>
              <a:t>genes</a:t>
            </a:r>
            <a:r>
              <a:rPr lang="en-US" dirty="0" smtClean="0"/>
              <a:t> using </a:t>
            </a:r>
            <a:r>
              <a:rPr lang="en-US" dirty="0" smtClean="0">
                <a:solidFill>
                  <a:srgbClr val="FF0000"/>
                </a:solidFill>
              </a:rPr>
              <a:t>proteomics</a:t>
            </a:r>
            <a:r>
              <a:rPr lang="en-US" dirty="0" smtClean="0"/>
              <a:t> data?</a:t>
            </a:r>
          </a:p>
          <a:p>
            <a:pPr lvl="1"/>
            <a:r>
              <a:rPr lang="en-US" dirty="0" smtClean="0"/>
              <a:t>Straight forward to do</a:t>
            </a:r>
          </a:p>
          <a:p>
            <a:r>
              <a:rPr lang="en-US" dirty="0" smtClean="0"/>
              <a:t>How do we validate which </a:t>
            </a:r>
            <a:r>
              <a:rPr lang="en-US" dirty="0" smtClean="0">
                <a:solidFill>
                  <a:srgbClr val="0070C0"/>
                </a:solidFill>
              </a:rPr>
              <a:t>alternatively spliced isoforms</a:t>
            </a:r>
            <a:r>
              <a:rPr lang="en-US" dirty="0" smtClean="0"/>
              <a:t> are translated into </a:t>
            </a:r>
            <a:r>
              <a:rPr lang="en-US" dirty="0" smtClean="0">
                <a:solidFill>
                  <a:srgbClr val="FF0000"/>
                </a:solidFill>
              </a:rPr>
              <a:t>proteins</a:t>
            </a:r>
            <a:r>
              <a:rPr lang="en-US" dirty="0" smtClean="0"/>
              <a:t>?</a:t>
            </a:r>
          </a:p>
          <a:p>
            <a:pPr lvl="1"/>
            <a:r>
              <a:rPr lang="en-US" dirty="0" smtClean="0"/>
              <a:t>Which exon is used?</a:t>
            </a:r>
          </a:p>
          <a:p>
            <a:pPr lvl="1"/>
            <a:r>
              <a:rPr lang="en-US" dirty="0" smtClean="0"/>
              <a:t>Peptides which spans exon-exon junctions?</a:t>
            </a:r>
            <a:endParaRPr lang="en-US" dirty="0"/>
          </a:p>
        </p:txBody>
      </p:sp>
    </p:spTree>
    <p:extLst>
      <p:ext uri="{BB962C8B-B14F-4D97-AF65-F5344CB8AC3E}">
        <p14:creationId xmlns:p14="http://schemas.microsoft.com/office/powerpoint/2010/main" val="2366933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Alternative Splicing</a:t>
            </a:r>
            <a:endParaRPr lang="en-US" b="1" dirty="0"/>
          </a:p>
        </p:txBody>
      </p:sp>
      <p:grpSp>
        <p:nvGrpSpPr>
          <p:cNvPr id="17" name="Group 16"/>
          <p:cNvGrpSpPr>
            <a:grpSpLocks noChangeAspect="1"/>
          </p:cNvGrpSpPr>
          <p:nvPr/>
        </p:nvGrpSpPr>
        <p:grpSpPr>
          <a:xfrm>
            <a:off x="762000" y="1848931"/>
            <a:ext cx="3751092" cy="3798728"/>
            <a:chOff x="84081" y="2700296"/>
            <a:chExt cx="4167880" cy="4220809"/>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81" y="3392974"/>
              <a:ext cx="4167880" cy="297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Connector 18"/>
            <p:cNvCxnSpPr>
              <a:stCxn id="26" idx="3"/>
              <a:endCxn id="27" idx="1"/>
            </p:cNvCxnSpPr>
            <p:nvPr/>
          </p:nvCxnSpPr>
          <p:spPr bwMode="auto">
            <a:xfrm>
              <a:off x="1547618" y="2805861"/>
              <a:ext cx="1486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oup 19"/>
            <p:cNvGrpSpPr/>
            <p:nvPr/>
          </p:nvGrpSpPr>
          <p:grpSpPr>
            <a:xfrm>
              <a:off x="463549" y="2716716"/>
              <a:ext cx="2239458" cy="178289"/>
              <a:chOff x="463549" y="2215662"/>
              <a:chExt cx="2460520" cy="130628"/>
            </a:xfrm>
          </p:grpSpPr>
          <p:sp>
            <p:nvSpPr>
              <p:cNvPr id="25" name="Rectangle 24"/>
              <p:cNvSpPr/>
              <p:nvPr/>
            </p:nvSpPr>
            <p:spPr bwMode="auto">
              <a:xfrm>
                <a:off x="463549" y="2215662"/>
                <a:ext cx="551335" cy="130628"/>
              </a:xfrm>
              <a:prstGeom prst="rect">
                <a:avLst/>
              </a:prstGeom>
              <a:solidFill>
                <a:srgbClr val="FF0000"/>
              </a:solidFill>
              <a:ln w="9525" cap="flat" cmpd="sng" algn="ctr">
                <a:noFill/>
                <a:prstDash val="solid"/>
                <a:round/>
                <a:headEnd type="none" w="med" len="med"/>
                <a:tailEnd type="none" w="med" len="med"/>
              </a:ln>
              <a:effectLst/>
              <a:scene3d>
                <a:camera prst="orthographicFront"/>
                <a:lightRig rig="threePt" dir="t"/>
              </a:scene3d>
              <a:sp3d extrusionH="12700" contourW="12700" prstMaterial="matte">
                <a:bevelT w="25400"/>
                <a:bevelB w="25400"/>
                <a:extrusionClr>
                  <a:srgbClr val="FF0000"/>
                </a:extrusionClr>
                <a:contourClr>
                  <a:schemeClr val="bg1">
                    <a:lumMod val="85000"/>
                  </a:schemeClr>
                </a:contourClr>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latin typeface="Arial" pitchFamily="-65" charset="0"/>
                  <a:ea typeface="ヒラギノ角ゴ Pro W3" pitchFamily="-65" charset="-128"/>
                  <a:cs typeface="ヒラギノ角ゴ Pro W3" pitchFamily="-65" charset="-128"/>
                </a:endParaRPr>
              </a:p>
            </p:txBody>
          </p:sp>
          <p:sp>
            <p:nvSpPr>
              <p:cNvPr id="26" name="Rectangle 25"/>
              <p:cNvSpPr/>
              <p:nvPr/>
            </p:nvSpPr>
            <p:spPr bwMode="auto">
              <a:xfrm>
                <a:off x="1237623" y="2215662"/>
                <a:ext cx="417006" cy="130628"/>
              </a:xfrm>
              <a:prstGeom prst="rect">
                <a:avLst/>
              </a:prstGeom>
              <a:solidFill>
                <a:srgbClr val="FFFF00"/>
              </a:solidFill>
              <a:ln w="9525" cap="flat" cmpd="sng" algn="ctr">
                <a:noFill/>
                <a:prstDash val="solid"/>
                <a:round/>
                <a:headEnd type="none" w="med" len="med"/>
                <a:tailEnd type="none" w="med" len="med"/>
              </a:ln>
              <a:effectLst/>
              <a:scene3d>
                <a:camera prst="orthographicFront"/>
                <a:lightRig rig="threePt" dir="t"/>
              </a:scene3d>
              <a:sp3d extrusionH="76200" contourW="12700">
                <a:bevelT w="25400"/>
                <a:bevelB w="25400"/>
                <a:extrusionClr>
                  <a:srgbClr val="FFFF00"/>
                </a:extrusionClr>
                <a:contourClr>
                  <a:schemeClr val="bg1">
                    <a:lumMod val="85000"/>
                  </a:schemeClr>
                </a:contourClr>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latin typeface="Arial" pitchFamily="-65" charset="0"/>
                  <a:ea typeface="ヒラギノ角ゴ Pro W3" pitchFamily="-65" charset="-128"/>
                  <a:cs typeface="ヒラギノ角ゴ Pro W3" pitchFamily="-65" charset="-128"/>
                </a:endParaRPr>
              </a:p>
            </p:txBody>
          </p:sp>
          <p:sp>
            <p:nvSpPr>
              <p:cNvPr id="27" name="Rectangle 26"/>
              <p:cNvSpPr/>
              <p:nvPr/>
            </p:nvSpPr>
            <p:spPr bwMode="auto">
              <a:xfrm>
                <a:off x="1817915" y="2215662"/>
                <a:ext cx="417006" cy="130628"/>
              </a:xfrm>
              <a:prstGeom prst="rect">
                <a:avLst/>
              </a:prstGeom>
              <a:solidFill>
                <a:srgbClr val="00B050"/>
              </a:solidFill>
              <a:ln w="9525" cap="flat" cmpd="sng" algn="ctr">
                <a:noFill/>
                <a:prstDash val="solid"/>
                <a:round/>
                <a:headEnd type="none" w="med" len="med"/>
                <a:tailEnd type="none" w="med" len="med"/>
              </a:ln>
              <a:effectLst/>
              <a:scene3d>
                <a:camera prst="orthographicFront"/>
                <a:lightRig rig="threePt" dir="t"/>
              </a:scene3d>
              <a:sp3d extrusionH="76200" contourW="12700">
                <a:bevelT w="25400"/>
                <a:bevelB w="25400"/>
                <a:extrusionClr>
                  <a:srgbClr val="00B050"/>
                </a:extrusionClr>
                <a:contourClr>
                  <a:schemeClr val="bg1">
                    <a:lumMod val="85000"/>
                  </a:schemeClr>
                </a:contourClr>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latin typeface="Arial" pitchFamily="-65" charset="0"/>
                  <a:ea typeface="ヒラギノ角ゴ Pro W3" pitchFamily="-65" charset="-128"/>
                  <a:cs typeface="ヒラギノ角ゴ Pro W3" pitchFamily="-65" charset="-128"/>
                </a:endParaRPr>
              </a:p>
            </p:txBody>
          </p:sp>
          <p:sp>
            <p:nvSpPr>
              <p:cNvPr id="28" name="Rectangle 27"/>
              <p:cNvSpPr/>
              <p:nvPr/>
            </p:nvSpPr>
            <p:spPr bwMode="auto">
              <a:xfrm>
                <a:off x="2447925" y="2215662"/>
                <a:ext cx="476144" cy="130628"/>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extrusionH="76200" contourW="12700">
                <a:bevelT w="25400"/>
                <a:bevelB w="25400"/>
                <a:extrusionClr>
                  <a:srgbClr val="00B0F0"/>
                </a:extrusionClr>
                <a:contourClr>
                  <a:schemeClr val="bg1">
                    <a:lumMod val="85000"/>
                  </a:schemeClr>
                </a:contourClr>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latin typeface="Arial" pitchFamily="-65" charset="0"/>
                  <a:ea typeface="ヒラギノ角ゴ Pro W3" pitchFamily="-65" charset="-128"/>
                  <a:cs typeface="ヒラギノ角ゴ Pro W3" pitchFamily="-65" charset="-128"/>
                </a:endParaRPr>
              </a:p>
            </p:txBody>
          </p:sp>
          <p:cxnSp>
            <p:nvCxnSpPr>
              <p:cNvPr id="29" name="Straight Connector 28"/>
              <p:cNvCxnSpPr>
                <a:stCxn id="25" idx="3"/>
                <a:endCxn id="26" idx="1"/>
              </p:cNvCxnSpPr>
              <p:nvPr/>
            </p:nvCxnSpPr>
            <p:spPr bwMode="auto">
              <a:xfrm>
                <a:off x="1014884" y="2280976"/>
                <a:ext cx="22273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endCxn id="28" idx="1"/>
              </p:cNvCxnSpPr>
              <p:nvPr/>
            </p:nvCxnSpPr>
            <p:spPr bwMode="auto">
              <a:xfrm>
                <a:off x="2234921" y="2280976"/>
                <a:ext cx="2130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1" name="TextBox 20"/>
            <p:cNvSpPr txBox="1"/>
            <p:nvPr/>
          </p:nvSpPr>
          <p:spPr>
            <a:xfrm>
              <a:off x="2988945" y="2700296"/>
              <a:ext cx="1082040" cy="307777"/>
            </a:xfrm>
            <a:prstGeom prst="rect">
              <a:avLst/>
            </a:prstGeom>
            <a:noFill/>
          </p:spPr>
          <p:txBody>
            <a:bodyPr wrap="square" rtlCol="0">
              <a:spAutoFit/>
            </a:bodyPr>
            <a:lstStyle/>
            <a:p>
              <a:r>
                <a:rPr lang="en-US" sz="1400" b="1" dirty="0">
                  <a:solidFill>
                    <a:prstClr val="black"/>
                  </a:solidFill>
                  <a:cs typeface="Calibri" pitchFamily="34" charset="0"/>
                </a:rPr>
                <a:t>DNA</a:t>
              </a:r>
            </a:p>
          </p:txBody>
        </p:sp>
        <p:sp>
          <p:nvSpPr>
            <p:cNvPr id="22" name="Down Arrow 21"/>
            <p:cNvSpPr/>
            <p:nvPr/>
          </p:nvSpPr>
          <p:spPr bwMode="auto">
            <a:xfrm>
              <a:off x="1546860" y="3042960"/>
              <a:ext cx="271055" cy="334774"/>
            </a:xfrm>
            <a:prstGeom prst="downArrow">
              <a:avLst/>
            </a:prstGeom>
            <a:solidFill>
              <a:srgbClr val="1D9E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latin typeface="Arial" pitchFamily="-65" charset="0"/>
                <a:ea typeface="ヒラギノ角ゴ Pro W3" pitchFamily="-65" charset="-128"/>
                <a:cs typeface="ヒラギノ角ゴ Pro W3" pitchFamily="-65" charset="-128"/>
              </a:endParaRPr>
            </a:p>
          </p:txBody>
        </p:sp>
        <p:sp>
          <p:nvSpPr>
            <p:cNvPr id="23" name="TextBox 22"/>
            <p:cNvSpPr txBox="1"/>
            <p:nvPr/>
          </p:nvSpPr>
          <p:spPr>
            <a:xfrm>
              <a:off x="1906904" y="3042960"/>
              <a:ext cx="1187987" cy="276999"/>
            </a:xfrm>
            <a:prstGeom prst="rect">
              <a:avLst/>
            </a:prstGeom>
            <a:noFill/>
          </p:spPr>
          <p:txBody>
            <a:bodyPr wrap="square" rtlCol="0">
              <a:spAutoFit/>
            </a:bodyPr>
            <a:lstStyle/>
            <a:p>
              <a:r>
                <a:rPr lang="en-US" sz="1200" dirty="0">
                  <a:solidFill>
                    <a:prstClr val="black"/>
                  </a:solidFill>
                  <a:cs typeface="Calibri" pitchFamily="34" charset="0"/>
                </a:rPr>
                <a:t>transcription</a:t>
              </a:r>
            </a:p>
          </p:txBody>
        </p:sp>
        <p:sp>
          <p:nvSpPr>
            <p:cNvPr id="24" name="TextBox 23"/>
            <p:cNvSpPr txBox="1"/>
            <p:nvPr/>
          </p:nvSpPr>
          <p:spPr>
            <a:xfrm>
              <a:off x="977800" y="6579131"/>
              <a:ext cx="2380442" cy="341974"/>
            </a:xfrm>
            <a:prstGeom prst="rect">
              <a:avLst/>
            </a:prstGeom>
            <a:noFill/>
          </p:spPr>
          <p:txBody>
            <a:bodyPr wrap="square" rtlCol="0">
              <a:spAutoFit/>
            </a:bodyPr>
            <a:lstStyle/>
            <a:p>
              <a:r>
                <a:rPr lang="en-US" sz="1400" dirty="0">
                  <a:solidFill>
                    <a:prstClr val="black"/>
                  </a:solidFill>
                  <a:cs typeface="Calibri" pitchFamily="34" charset="0"/>
                </a:rPr>
                <a:t>Figure from Wikipedia. </a:t>
              </a:r>
            </a:p>
          </p:txBody>
        </p:sp>
      </p:grpSp>
      <p:pic>
        <p:nvPicPr>
          <p:cNvPr id="31" name="Picture 30" descr="20120309_NGS_RNAseq_practical.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8553" t="38889" r="18553" b="20000"/>
              <a:stretch>
                <a:fillRect/>
              </a:stretch>
            </p:blipFill>
          </mc:Choice>
          <mc:Fallback>
            <p:blipFill>
              <a:blip r:embed="rId4"/>
              <a:srcRect l="18553" t="38889" r="18553" b="20000"/>
              <a:stretch>
                <a:fillRect/>
              </a:stretch>
            </p:blipFill>
          </mc:Fallback>
        </mc:AlternateContent>
        <p:spPr>
          <a:xfrm>
            <a:off x="5029200" y="1810831"/>
            <a:ext cx="3581400" cy="3312795"/>
          </a:xfrm>
          <a:prstGeom prst="rect">
            <a:avLst/>
          </a:prstGeom>
        </p:spPr>
      </p:pic>
      <p:sp>
        <p:nvSpPr>
          <p:cNvPr id="32" name="Rectangle 31"/>
          <p:cNvSpPr/>
          <p:nvPr/>
        </p:nvSpPr>
        <p:spPr>
          <a:xfrm>
            <a:off x="4334827" y="5391476"/>
            <a:ext cx="4504373" cy="307777"/>
          </a:xfrm>
          <a:prstGeom prst="rect">
            <a:avLst/>
          </a:prstGeom>
        </p:spPr>
        <p:txBody>
          <a:bodyPr wrap="square">
            <a:spAutoFit/>
          </a:bodyPr>
          <a:lstStyle/>
          <a:p>
            <a:pPr algn="r"/>
            <a:r>
              <a:rPr lang="en-US" sz="1400" dirty="0" smtClean="0"/>
              <a:t>Garber, M., et al. (2011), Nature </a:t>
            </a:r>
            <a:r>
              <a:rPr lang="en-US" sz="1400" dirty="0">
                <a:solidFill>
                  <a:prstClr val="black"/>
                </a:solidFill>
                <a:cs typeface="Calibri" pitchFamily="34" charset="0"/>
              </a:rPr>
              <a:t>Methods</a:t>
            </a:r>
            <a:r>
              <a:rPr lang="en-US" sz="1400" dirty="0" smtClean="0"/>
              <a:t>, 8(6), 469–477.</a:t>
            </a:r>
            <a:endParaRPr lang="en-US" sz="1400" dirty="0"/>
          </a:p>
        </p:txBody>
      </p:sp>
    </p:spTree>
    <p:extLst>
      <p:ext uri="{BB962C8B-B14F-4D97-AF65-F5344CB8AC3E}">
        <p14:creationId xmlns:p14="http://schemas.microsoft.com/office/powerpoint/2010/main" val="1961667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Spanning Peptides</a:t>
            </a:r>
            <a:endParaRPr lang="en-US" b="1" dirty="0"/>
          </a:p>
        </p:txBody>
      </p:sp>
      <p:grpSp>
        <p:nvGrpSpPr>
          <p:cNvPr id="31" name="Group 30"/>
          <p:cNvGrpSpPr/>
          <p:nvPr/>
        </p:nvGrpSpPr>
        <p:grpSpPr>
          <a:xfrm>
            <a:off x="279400" y="1066800"/>
            <a:ext cx="8331200" cy="527685"/>
            <a:chOff x="279400" y="1343680"/>
            <a:chExt cx="8331200" cy="527685"/>
          </a:xfrm>
        </p:grpSpPr>
        <p:cxnSp>
          <p:nvCxnSpPr>
            <p:cNvPr id="9" name="Straight Connector 8"/>
            <p:cNvCxnSpPr>
              <a:stCxn id="3" idx="3"/>
            </p:cNvCxnSpPr>
            <p:nvPr/>
          </p:nvCxnSpPr>
          <p:spPr>
            <a:xfrm flipV="1">
              <a:off x="3124200" y="1605290"/>
              <a:ext cx="5029200" cy="2031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676400" y="1397000"/>
              <a:ext cx="1447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81400" y="1409700"/>
              <a:ext cx="9525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156200" y="1397000"/>
              <a:ext cx="1447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162800" y="1409700"/>
              <a:ext cx="1447800" cy="457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9400" y="1343680"/>
              <a:ext cx="990600" cy="523220"/>
            </a:xfrm>
            <a:prstGeom prst="rect">
              <a:avLst/>
            </a:prstGeom>
            <a:noFill/>
          </p:spPr>
          <p:txBody>
            <a:bodyPr wrap="square" rtlCol="0">
              <a:spAutoFit/>
            </a:bodyPr>
            <a:lstStyle/>
            <a:p>
              <a:r>
                <a:rPr lang="en-US" sz="2800" b="1" dirty="0" smtClean="0"/>
                <a:t>Gene</a:t>
              </a:r>
              <a:endParaRPr lang="en-US" sz="2800" b="1" dirty="0"/>
            </a:p>
          </p:txBody>
        </p:sp>
        <p:sp>
          <p:nvSpPr>
            <p:cNvPr id="27" name="TextBox 26"/>
            <p:cNvSpPr txBox="1"/>
            <p:nvPr/>
          </p:nvSpPr>
          <p:spPr>
            <a:xfrm>
              <a:off x="2209800" y="1409700"/>
              <a:ext cx="381000" cy="461665"/>
            </a:xfrm>
            <a:prstGeom prst="rect">
              <a:avLst/>
            </a:prstGeom>
            <a:noFill/>
          </p:spPr>
          <p:txBody>
            <a:bodyPr wrap="square" rtlCol="0">
              <a:spAutoFit/>
            </a:bodyPr>
            <a:lstStyle/>
            <a:p>
              <a:r>
                <a:rPr lang="en-US" sz="2400" b="1" dirty="0" smtClean="0"/>
                <a:t>1</a:t>
              </a:r>
              <a:endParaRPr lang="en-US" b="1" dirty="0"/>
            </a:p>
          </p:txBody>
        </p:sp>
        <p:sp>
          <p:nvSpPr>
            <p:cNvPr id="28" name="TextBox 27"/>
            <p:cNvSpPr txBox="1"/>
            <p:nvPr/>
          </p:nvSpPr>
          <p:spPr>
            <a:xfrm>
              <a:off x="3886200" y="1409700"/>
              <a:ext cx="381000" cy="461665"/>
            </a:xfrm>
            <a:prstGeom prst="rect">
              <a:avLst/>
            </a:prstGeom>
            <a:noFill/>
          </p:spPr>
          <p:txBody>
            <a:bodyPr wrap="square" rtlCol="0">
              <a:spAutoFit/>
            </a:bodyPr>
            <a:lstStyle/>
            <a:p>
              <a:r>
                <a:rPr lang="en-US" sz="2400" b="1" dirty="0" smtClean="0"/>
                <a:t>2</a:t>
              </a:r>
              <a:endParaRPr lang="en-US" b="1" dirty="0"/>
            </a:p>
          </p:txBody>
        </p:sp>
        <p:sp>
          <p:nvSpPr>
            <p:cNvPr id="29" name="TextBox 28"/>
            <p:cNvSpPr txBox="1"/>
            <p:nvPr/>
          </p:nvSpPr>
          <p:spPr>
            <a:xfrm>
              <a:off x="5664200" y="1397000"/>
              <a:ext cx="381000" cy="461665"/>
            </a:xfrm>
            <a:prstGeom prst="rect">
              <a:avLst/>
            </a:prstGeom>
            <a:noFill/>
          </p:spPr>
          <p:txBody>
            <a:bodyPr wrap="square" rtlCol="0">
              <a:spAutoFit/>
            </a:bodyPr>
            <a:lstStyle/>
            <a:p>
              <a:r>
                <a:rPr lang="en-US" sz="2400" b="1" dirty="0" smtClean="0"/>
                <a:t>3</a:t>
              </a:r>
              <a:endParaRPr lang="en-US" b="1" dirty="0"/>
            </a:p>
          </p:txBody>
        </p:sp>
        <p:sp>
          <p:nvSpPr>
            <p:cNvPr id="30" name="TextBox 29"/>
            <p:cNvSpPr txBox="1"/>
            <p:nvPr/>
          </p:nvSpPr>
          <p:spPr>
            <a:xfrm>
              <a:off x="7696200" y="1409700"/>
              <a:ext cx="381000" cy="461665"/>
            </a:xfrm>
            <a:prstGeom prst="rect">
              <a:avLst/>
            </a:prstGeom>
            <a:noFill/>
          </p:spPr>
          <p:txBody>
            <a:bodyPr wrap="square" rtlCol="0">
              <a:spAutoFit/>
            </a:bodyPr>
            <a:lstStyle/>
            <a:p>
              <a:r>
                <a:rPr lang="en-US" sz="2400" b="1" dirty="0" smtClean="0"/>
                <a:t>4</a:t>
              </a:r>
              <a:endParaRPr lang="en-US" b="1" dirty="0"/>
            </a:p>
          </p:txBody>
        </p:sp>
      </p:grpSp>
      <p:grpSp>
        <p:nvGrpSpPr>
          <p:cNvPr id="39" name="Group 38"/>
          <p:cNvGrpSpPr/>
          <p:nvPr/>
        </p:nvGrpSpPr>
        <p:grpSpPr>
          <a:xfrm>
            <a:off x="1092200" y="1828800"/>
            <a:ext cx="6223000" cy="954107"/>
            <a:chOff x="1104900" y="2636140"/>
            <a:chExt cx="6223000" cy="954107"/>
          </a:xfrm>
        </p:grpSpPr>
        <p:sp>
          <p:nvSpPr>
            <p:cNvPr id="14" name="Rectangle 13"/>
            <p:cNvSpPr/>
            <p:nvPr/>
          </p:nvSpPr>
          <p:spPr>
            <a:xfrm>
              <a:off x="3429000" y="2839253"/>
              <a:ext cx="1447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02200" y="2836733"/>
              <a:ext cx="9525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80100" y="2839253"/>
              <a:ext cx="1447800" cy="457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04900" y="2636140"/>
              <a:ext cx="2032000" cy="954107"/>
            </a:xfrm>
            <a:prstGeom prst="rect">
              <a:avLst/>
            </a:prstGeom>
            <a:noFill/>
          </p:spPr>
          <p:txBody>
            <a:bodyPr wrap="square" rtlCol="0">
              <a:spAutoFit/>
            </a:bodyPr>
            <a:lstStyle/>
            <a:p>
              <a:r>
                <a:rPr lang="en-US" sz="2800" b="1" dirty="0" smtClean="0">
                  <a:solidFill>
                    <a:srgbClr val="7030A0"/>
                  </a:solidFill>
                </a:rPr>
                <a:t>mRNA isoform A</a:t>
              </a:r>
              <a:endParaRPr lang="en-US" sz="2800" b="1" dirty="0">
                <a:solidFill>
                  <a:srgbClr val="7030A0"/>
                </a:solidFill>
              </a:endParaRPr>
            </a:p>
          </p:txBody>
        </p:sp>
        <p:sp>
          <p:nvSpPr>
            <p:cNvPr id="32" name="TextBox 31"/>
            <p:cNvSpPr txBox="1"/>
            <p:nvPr/>
          </p:nvSpPr>
          <p:spPr>
            <a:xfrm>
              <a:off x="3962400" y="2832268"/>
              <a:ext cx="381000" cy="461665"/>
            </a:xfrm>
            <a:prstGeom prst="rect">
              <a:avLst/>
            </a:prstGeom>
            <a:noFill/>
          </p:spPr>
          <p:txBody>
            <a:bodyPr wrap="square" rtlCol="0">
              <a:spAutoFit/>
            </a:bodyPr>
            <a:lstStyle/>
            <a:p>
              <a:r>
                <a:rPr lang="en-US" sz="2400" b="1" dirty="0" smtClean="0"/>
                <a:t>1</a:t>
              </a:r>
              <a:endParaRPr lang="en-US" b="1" dirty="0"/>
            </a:p>
          </p:txBody>
        </p:sp>
        <p:sp>
          <p:nvSpPr>
            <p:cNvPr id="33" name="TextBox 32"/>
            <p:cNvSpPr txBox="1"/>
            <p:nvPr/>
          </p:nvSpPr>
          <p:spPr>
            <a:xfrm>
              <a:off x="5156200" y="2839253"/>
              <a:ext cx="381000" cy="461665"/>
            </a:xfrm>
            <a:prstGeom prst="rect">
              <a:avLst/>
            </a:prstGeom>
            <a:noFill/>
          </p:spPr>
          <p:txBody>
            <a:bodyPr wrap="square" rtlCol="0">
              <a:spAutoFit/>
            </a:bodyPr>
            <a:lstStyle/>
            <a:p>
              <a:r>
                <a:rPr lang="en-US" sz="2400" b="1" dirty="0" smtClean="0"/>
                <a:t>2</a:t>
              </a:r>
              <a:endParaRPr lang="en-US" b="1" dirty="0"/>
            </a:p>
          </p:txBody>
        </p:sp>
        <p:sp>
          <p:nvSpPr>
            <p:cNvPr id="34" name="TextBox 33"/>
            <p:cNvSpPr txBox="1"/>
            <p:nvPr/>
          </p:nvSpPr>
          <p:spPr>
            <a:xfrm>
              <a:off x="6324600" y="2816085"/>
              <a:ext cx="381000" cy="461665"/>
            </a:xfrm>
            <a:prstGeom prst="rect">
              <a:avLst/>
            </a:prstGeom>
            <a:noFill/>
          </p:spPr>
          <p:txBody>
            <a:bodyPr wrap="square" rtlCol="0">
              <a:spAutoFit/>
            </a:bodyPr>
            <a:lstStyle/>
            <a:p>
              <a:r>
                <a:rPr lang="en-US" sz="2400" b="1" dirty="0" smtClean="0"/>
                <a:t>4</a:t>
              </a:r>
              <a:endParaRPr lang="en-US" b="1" dirty="0"/>
            </a:p>
          </p:txBody>
        </p:sp>
      </p:grpSp>
      <p:grpSp>
        <p:nvGrpSpPr>
          <p:cNvPr id="47" name="Group 46"/>
          <p:cNvGrpSpPr/>
          <p:nvPr/>
        </p:nvGrpSpPr>
        <p:grpSpPr>
          <a:xfrm>
            <a:off x="1092200" y="2743200"/>
            <a:ext cx="6413500" cy="1451417"/>
            <a:chOff x="1092200" y="3715551"/>
            <a:chExt cx="6413500" cy="1451417"/>
          </a:xfrm>
        </p:grpSpPr>
        <p:sp>
          <p:nvSpPr>
            <p:cNvPr id="20" name="Rectangle 19"/>
            <p:cNvSpPr/>
            <p:nvPr/>
          </p:nvSpPr>
          <p:spPr>
            <a:xfrm>
              <a:off x="4610100" y="3715551"/>
              <a:ext cx="685800" cy="341293"/>
            </a:xfrm>
            <a:prstGeom prst="rect">
              <a:avLst/>
            </a:prstGeom>
            <a:gradFill flip="none" rotWithShape="1">
              <a:gsLst>
                <a:gs pos="69000">
                  <a:srgbClr val="FFFF00">
                    <a:lumMod val="100000"/>
                  </a:srgbClr>
                </a:gs>
                <a:gs pos="100000">
                  <a:srgbClr val="EE3F17"/>
                </a:gs>
              </a:gsLst>
              <a:lin ang="10800000" scaled="0"/>
              <a:tileRect r="-100000" b="-100000"/>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43300" y="3715552"/>
              <a:ext cx="685800" cy="341293"/>
            </a:xfrm>
            <a:prstGeom prst="rect">
              <a:avLst/>
            </a:prstGeom>
            <a:solidFill>
              <a:srgbClr val="FF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76900" y="3715552"/>
              <a:ext cx="685800" cy="341293"/>
            </a:xfrm>
            <a:prstGeom prst="rect">
              <a:avLst/>
            </a:prstGeom>
            <a:gradFill>
              <a:gsLst>
                <a:gs pos="24000">
                  <a:srgbClr val="0070C0"/>
                </a:gs>
                <a:gs pos="63000">
                  <a:srgbClr val="FFFF00"/>
                </a:gs>
              </a:gsLst>
              <a:lin ang="10800000" scaled="0"/>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628900" y="4172752"/>
              <a:ext cx="1657350" cy="646331"/>
            </a:xfrm>
            <a:prstGeom prst="rect">
              <a:avLst/>
            </a:prstGeom>
            <a:noFill/>
          </p:spPr>
          <p:txBody>
            <a:bodyPr wrap="square" rtlCol="0">
              <a:spAutoFit/>
            </a:bodyPr>
            <a:lstStyle/>
            <a:p>
              <a:r>
                <a:rPr lang="en-US" dirty="0" smtClean="0"/>
                <a:t>Confirms the use of exon </a:t>
              </a:r>
              <a:r>
                <a:rPr lang="en-US" dirty="0" smtClean="0">
                  <a:solidFill>
                    <a:srgbClr val="FF0000"/>
                  </a:solidFill>
                </a:rPr>
                <a:t>1</a:t>
              </a:r>
            </a:p>
          </p:txBody>
        </p:sp>
        <p:sp>
          <p:nvSpPr>
            <p:cNvPr id="35" name="TextBox 34"/>
            <p:cNvSpPr txBox="1"/>
            <p:nvPr/>
          </p:nvSpPr>
          <p:spPr>
            <a:xfrm>
              <a:off x="4533900" y="4237687"/>
              <a:ext cx="1333500" cy="923330"/>
            </a:xfrm>
            <a:prstGeom prst="rect">
              <a:avLst/>
            </a:prstGeom>
            <a:noFill/>
          </p:spPr>
          <p:txBody>
            <a:bodyPr wrap="square" rtlCol="0">
              <a:spAutoFit/>
            </a:bodyPr>
            <a:lstStyle/>
            <a:p>
              <a:r>
                <a:rPr lang="en-US" dirty="0" smtClean="0"/>
                <a:t>Peptide spans exons </a:t>
              </a:r>
              <a:r>
                <a:rPr lang="en-US" dirty="0" smtClean="0">
                  <a:solidFill>
                    <a:srgbClr val="FF0000"/>
                  </a:solidFill>
                </a:rPr>
                <a:t>1</a:t>
              </a:r>
              <a:r>
                <a:rPr lang="en-US" dirty="0" smtClean="0"/>
                <a:t> and </a:t>
              </a:r>
              <a:r>
                <a:rPr lang="en-US" dirty="0" smtClean="0">
                  <a:ln>
                    <a:solidFill>
                      <a:schemeClr val="accent1">
                        <a:shade val="50000"/>
                      </a:schemeClr>
                    </a:solidFill>
                  </a:ln>
                  <a:effectLst>
                    <a:outerShdw dir="6900000" sx="106000" sy="106000" algn="bl" rotWithShape="0">
                      <a:srgbClr val="FFFF00"/>
                    </a:outerShdw>
                  </a:effectLst>
                </a:rPr>
                <a:t>2</a:t>
              </a:r>
              <a:endParaRPr lang="en-US" dirty="0">
                <a:ln>
                  <a:solidFill>
                    <a:schemeClr val="accent1">
                      <a:shade val="50000"/>
                    </a:schemeClr>
                  </a:solidFill>
                </a:ln>
                <a:effectLst>
                  <a:outerShdw dir="6900000" sx="106000" sy="106000" algn="bl" rotWithShape="0">
                    <a:srgbClr val="FFFF00"/>
                  </a:outerShdw>
                </a:effectLst>
              </a:endParaRPr>
            </a:p>
          </p:txBody>
        </p:sp>
        <p:sp>
          <p:nvSpPr>
            <p:cNvPr id="38" name="TextBox 37"/>
            <p:cNvSpPr txBox="1"/>
            <p:nvPr/>
          </p:nvSpPr>
          <p:spPr>
            <a:xfrm>
              <a:off x="6172200" y="4243638"/>
              <a:ext cx="1333500" cy="923330"/>
            </a:xfrm>
            <a:prstGeom prst="rect">
              <a:avLst/>
            </a:prstGeom>
            <a:noFill/>
            <a:effectLst>
              <a:glow rad="165100">
                <a:srgbClr val="FFFF00"/>
              </a:glow>
              <a:softEdge rad="0"/>
            </a:effectLst>
          </p:spPr>
          <p:txBody>
            <a:bodyPr wrap="square" rtlCol="0">
              <a:spAutoFit/>
            </a:bodyPr>
            <a:lstStyle/>
            <a:p>
              <a:r>
                <a:rPr lang="en-US" dirty="0" smtClean="0"/>
                <a:t>Peptide spans exons </a:t>
              </a:r>
              <a:r>
                <a:rPr lang="en-US" dirty="0">
                  <a:ln>
                    <a:solidFill>
                      <a:schemeClr val="accent1">
                        <a:shade val="50000"/>
                      </a:schemeClr>
                    </a:solidFill>
                  </a:ln>
                  <a:effectLst>
                    <a:outerShdw dir="7080000" sx="105000" sy="105000" algn="bl" rotWithShape="0">
                      <a:srgbClr val="FFFF00"/>
                    </a:outerShdw>
                  </a:effectLst>
                </a:rPr>
                <a:t>2</a:t>
              </a:r>
              <a:r>
                <a:rPr lang="en-US" dirty="0">
                  <a:ln>
                    <a:solidFill>
                      <a:schemeClr val="accent1">
                        <a:shade val="50000"/>
                      </a:schemeClr>
                    </a:solidFill>
                  </a:ln>
                  <a:effectLst>
                    <a:outerShdw dir="6900000" sx="106000" sy="106000" algn="bl" rotWithShape="0">
                      <a:srgbClr val="FFFF00"/>
                    </a:outerShdw>
                  </a:effectLst>
                </a:rPr>
                <a:t> </a:t>
              </a:r>
              <a:r>
                <a:rPr lang="en-US" dirty="0" smtClean="0"/>
                <a:t>and </a:t>
              </a:r>
              <a:r>
                <a:rPr lang="en-US" dirty="0" smtClean="0">
                  <a:solidFill>
                    <a:srgbClr val="0070C0"/>
                  </a:solidFill>
                </a:rPr>
                <a:t>4</a:t>
              </a:r>
              <a:endParaRPr lang="en-US" dirty="0">
                <a:solidFill>
                  <a:srgbClr val="0070C0"/>
                </a:solidFill>
              </a:endParaRPr>
            </a:p>
          </p:txBody>
        </p:sp>
        <p:cxnSp>
          <p:nvCxnSpPr>
            <p:cNvPr id="41" name="Straight Connector 40"/>
            <p:cNvCxnSpPr>
              <a:stCxn id="21" idx="2"/>
              <a:endCxn id="26" idx="0"/>
            </p:cNvCxnSpPr>
            <p:nvPr/>
          </p:nvCxnSpPr>
          <p:spPr>
            <a:xfrm flipH="1">
              <a:off x="3457575" y="4056845"/>
              <a:ext cx="428625" cy="1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0" idx="2"/>
              <a:endCxn id="35" idx="0"/>
            </p:cNvCxnSpPr>
            <p:nvPr/>
          </p:nvCxnSpPr>
          <p:spPr>
            <a:xfrm>
              <a:off x="4953000" y="4056844"/>
              <a:ext cx="247650" cy="180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4" idx="2"/>
              <a:endCxn id="38" idx="0"/>
            </p:cNvCxnSpPr>
            <p:nvPr/>
          </p:nvCxnSpPr>
          <p:spPr>
            <a:xfrm>
              <a:off x="6019800" y="4056845"/>
              <a:ext cx="819150" cy="18679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92200" y="3873562"/>
              <a:ext cx="2032000" cy="954107"/>
            </a:xfrm>
            <a:prstGeom prst="rect">
              <a:avLst/>
            </a:prstGeom>
            <a:noFill/>
          </p:spPr>
          <p:txBody>
            <a:bodyPr wrap="square" rtlCol="0">
              <a:spAutoFit/>
            </a:bodyPr>
            <a:lstStyle/>
            <a:p>
              <a:r>
                <a:rPr lang="en-US" sz="2800" b="1" dirty="0" smtClean="0">
                  <a:solidFill>
                    <a:srgbClr val="7030A0"/>
                  </a:solidFill>
                </a:rPr>
                <a:t>Peptides data A</a:t>
              </a:r>
              <a:endParaRPr lang="en-US" sz="2800" b="1" dirty="0">
                <a:solidFill>
                  <a:srgbClr val="7030A0"/>
                </a:solidFill>
              </a:endParaRPr>
            </a:p>
          </p:txBody>
        </p:sp>
      </p:grpSp>
      <p:grpSp>
        <p:nvGrpSpPr>
          <p:cNvPr id="56" name="Group 55"/>
          <p:cNvGrpSpPr/>
          <p:nvPr/>
        </p:nvGrpSpPr>
        <p:grpSpPr>
          <a:xfrm>
            <a:off x="1060777" y="5298810"/>
            <a:ext cx="6559223" cy="1451416"/>
            <a:chOff x="946477" y="3715552"/>
            <a:chExt cx="6559223" cy="1451416"/>
          </a:xfrm>
        </p:grpSpPr>
        <p:sp>
          <p:nvSpPr>
            <p:cNvPr id="57" name="Rectangle 56"/>
            <p:cNvSpPr/>
            <p:nvPr/>
          </p:nvSpPr>
          <p:spPr>
            <a:xfrm>
              <a:off x="4232995" y="3723924"/>
              <a:ext cx="685800" cy="341293"/>
            </a:xfrm>
            <a:prstGeom prst="rect">
              <a:avLst/>
            </a:prstGeom>
            <a:gradFill flip="none" rotWithShape="1">
              <a:gsLst>
                <a:gs pos="46000">
                  <a:srgbClr val="00B050"/>
                </a:gs>
                <a:gs pos="87000">
                  <a:srgbClr val="EE3F17"/>
                </a:gs>
              </a:gsLst>
              <a:lin ang="10800000" scaled="0"/>
              <a:tileRect r="-100000" b="-100000"/>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162300" y="3715552"/>
              <a:ext cx="685800" cy="341293"/>
            </a:xfrm>
            <a:prstGeom prst="rect">
              <a:avLst/>
            </a:prstGeom>
            <a:solidFill>
              <a:srgbClr val="FF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676900" y="3715552"/>
              <a:ext cx="685800" cy="341293"/>
            </a:xfrm>
            <a:prstGeom prst="rect">
              <a:avLst/>
            </a:prstGeom>
            <a:gradFill>
              <a:gsLst>
                <a:gs pos="24000">
                  <a:srgbClr val="0070C0"/>
                </a:gs>
                <a:gs pos="63000">
                  <a:srgbClr val="00B050"/>
                </a:gs>
              </a:gsLst>
              <a:lin ang="10800000" scaled="0"/>
            </a:gra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628900" y="4172752"/>
              <a:ext cx="1657350" cy="646331"/>
            </a:xfrm>
            <a:prstGeom prst="rect">
              <a:avLst/>
            </a:prstGeom>
            <a:noFill/>
          </p:spPr>
          <p:txBody>
            <a:bodyPr wrap="square" rtlCol="0">
              <a:spAutoFit/>
            </a:bodyPr>
            <a:lstStyle/>
            <a:p>
              <a:r>
                <a:rPr lang="en-US" dirty="0" smtClean="0"/>
                <a:t>Confirms the use of exon </a:t>
              </a:r>
              <a:r>
                <a:rPr lang="en-US" dirty="0" smtClean="0">
                  <a:solidFill>
                    <a:srgbClr val="FF0000"/>
                  </a:solidFill>
                </a:rPr>
                <a:t>1</a:t>
              </a:r>
            </a:p>
          </p:txBody>
        </p:sp>
        <p:sp>
          <p:nvSpPr>
            <p:cNvPr id="61" name="TextBox 60"/>
            <p:cNvSpPr txBox="1"/>
            <p:nvPr/>
          </p:nvSpPr>
          <p:spPr>
            <a:xfrm>
              <a:off x="4533900" y="4237687"/>
              <a:ext cx="1333500" cy="923330"/>
            </a:xfrm>
            <a:prstGeom prst="rect">
              <a:avLst/>
            </a:prstGeom>
            <a:noFill/>
          </p:spPr>
          <p:txBody>
            <a:bodyPr wrap="square" rtlCol="0">
              <a:spAutoFit/>
            </a:bodyPr>
            <a:lstStyle/>
            <a:p>
              <a:r>
                <a:rPr lang="en-US" dirty="0" smtClean="0"/>
                <a:t>Peptide spans exons </a:t>
              </a:r>
              <a:r>
                <a:rPr lang="en-US" dirty="0" smtClean="0">
                  <a:solidFill>
                    <a:srgbClr val="FF0000"/>
                  </a:solidFill>
                </a:rPr>
                <a:t>1</a:t>
              </a:r>
              <a:r>
                <a:rPr lang="en-US" dirty="0" smtClean="0"/>
                <a:t> and </a:t>
              </a:r>
              <a:r>
                <a:rPr lang="en-US" dirty="0" smtClean="0">
                  <a:solidFill>
                    <a:srgbClr val="00B050"/>
                  </a:solidFill>
                </a:rPr>
                <a:t>3</a:t>
              </a:r>
              <a:endParaRPr lang="en-US" dirty="0">
                <a:solidFill>
                  <a:srgbClr val="00B050"/>
                </a:solidFill>
              </a:endParaRPr>
            </a:p>
          </p:txBody>
        </p:sp>
        <p:sp>
          <p:nvSpPr>
            <p:cNvPr id="62" name="TextBox 61"/>
            <p:cNvSpPr txBox="1"/>
            <p:nvPr/>
          </p:nvSpPr>
          <p:spPr>
            <a:xfrm>
              <a:off x="6172200" y="4243638"/>
              <a:ext cx="1333500" cy="923330"/>
            </a:xfrm>
            <a:prstGeom prst="rect">
              <a:avLst/>
            </a:prstGeom>
            <a:noFill/>
          </p:spPr>
          <p:txBody>
            <a:bodyPr wrap="square" rtlCol="0">
              <a:spAutoFit/>
            </a:bodyPr>
            <a:lstStyle/>
            <a:p>
              <a:r>
                <a:rPr lang="en-US" dirty="0" smtClean="0"/>
                <a:t>Peptide spans exons </a:t>
              </a:r>
              <a:r>
                <a:rPr lang="en-US" dirty="0" smtClean="0">
                  <a:solidFill>
                    <a:srgbClr val="00B050"/>
                  </a:solidFill>
                </a:rPr>
                <a:t>3</a:t>
              </a:r>
              <a:r>
                <a:rPr lang="en-US" dirty="0" smtClean="0"/>
                <a:t> and </a:t>
              </a:r>
              <a:r>
                <a:rPr lang="en-US" dirty="0" smtClean="0">
                  <a:solidFill>
                    <a:srgbClr val="0070C0"/>
                  </a:solidFill>
                </a:rPr>
                <a:t>4</a:t>
              </a:r>
              <a:endParaRPr lang="en-US" dirty="0">
                <a:solidFill>
                  <a:srgbClr val="0070C0"/>
                </a:solidFill>
              </a:endParaRPr>
            </a:p>
          </p:txBody>
        </p:sp>
        <p:cxnSp>
          <p:nvCxnSpPr>
            <p:cNvPr id="63" name="Straight Connector 62"/>
            <p:cNvCxnSpPr>
              <a:stCxn id="58" idx="2"/>
              <a:endCxn id="60" idx="0"/>
            </p:cNvCxnSpPr>
            <p:nvPr/>
          </p:nvCxnSpPr>
          <p:spPr>
            <a:xfrm flipH="1">
              <a:off x="3457575" y="4056845"/>
              <a:ext cx="47625" cy="1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7" idx="2"/>
              <a:endCxn id="61" idx="0"/>
            </p:cNvCxnSpPr>
            <p:nvPr/>
          </p:nvCxnSpPr>
          <p:spPr>
            <a:xfrm>
              <a:off x="4575895" y="4065217"/>
              <a:ext cx="624755" cy="172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9" idx="2"/>
              <a:endCxn id="62" idx="0"/>
            </p:cNvCxnSpPr>
            <p:nvPr/>
          </p:nvCxnSpPr>
          <p:spPr>
            <a:xfrm>
              <a:off x="6019800" y="4056845"/>
              <a:ext cx="819150" cy="186793"/>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46477" y="3864976"/>
              <a:ext cx="2032000" cy="954107"/>
            </a:xfrm>
            <a:prstGeom prst="rect">
              <a:avLst/>
            </a:prstGeom>
            <a:noFill/>
          </p:spPr>
          <p:txBody>
            <a:bodyPr wrap="square" rtlCol="0">
              <a:spAutoFit/>
            </a:bodyPr>
            <a:lstStyle/>
            <a:p>
              <a:r>
                <a:rPr lang="en-US" sz="2800" b="1" dirty="0" smtClean="0">
                  <a:solidFill>
                    <a:schemeClr val="accent2">
                      <a:lumMod val="75000"/>
                    </a:schemeClr>
                  </a:solidFill>
                </a:rPr>
                <a:t>Peptides data B</a:t>
              </a:r>
              <a:endParaRPr lang="en-US" sz="2800" b="1" dirty="0">
                <a:solidFill>
                  <a:schemeClr val="accent2">
                    <a:lumMod val="75000"/>
                  </a:schemeClr>
                </a:solidFill>
              </a:endParaRPr>
            </a:p>
          </p:txBody>
        </p:sp>
      </p:grpSp>
      <p:grpSp>
        <p:nvGrpSpPr>
          <p:cNvPr id="69" name="Group 68"/>
          <p:cNvGrpSpPr/>
          <p:nvPr/>
        </p:nvGrpSpPr>
        <p:grpSpPr>
          <a:xfrm>
            <a:off x="1060777" y="4353075"/>
            <a:ext cx="6489373" cy="954107"/>
            <a:chOff x="1060777" y="4353075"/>
            <a:chExt cx="6489373" cy="954107"/>
          </a:xfrm>
        </p:grpSpPr>
        <p:sp>
          <p:nvSpPr>
            <p:cNvPr id="49" name="Rectangle 48"/>
            <p:cNvSpPr/>
            <p:nvPr/>
          </p:nvSpPr>
          <p:spPr>
            <a:xfrm>
              <a:off x="3200400" y="4514540"/>
              <a:ext cx="1447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102350" y="4506630"/>
              <a:ext cx="1447800" cy="457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60777" y="4353075"/>
              <a:ext cx="2032000" cy="954107"/>
            </a:xfrm>
            <a:prstGeom prst="rect">
              <a:avLst/>
            </a:prstGeom>
            <a:noFill/>
          </p:spPr>
          <p:txBody>
            <a:bodyPr wrap="square" rtlCol="0">
              <a:spAutoFit/>
            </a:bodyPr>
            <a:lstStyle/>
            <a:p>
              <a:r>
                <a:rPr lang="en-US" sz="2800" b="1" dirty="0" smtClean="0">
                  <a:solidFill>
                    <a:schemeClr val="accent2">
                      <a:lumMod val="75000"/>
                    </a:schemeClr>
                  </a:solidFill>
                </a:rPr>
                <a:t>mRNA isoform B</a:t>
              </a:r>
              <a:endParaRPr lang="en-US" sz="2800" b="1" dirty="0">
                <a:solidFill>
                  <a:schemeClr val="accent2">
                    <a:lumMod val="75000"/>
                  </a:schemeClr>
                </a:solidFill>
              </a:endParaRPr>
            </a:p>
          </p:txBody>
        </p:sp>
        <p:sp>
          <p:nvSpPr>
            <p:cNvPr id="53" name="TextBox 52"/>
            <p:cNvSpPr txBox="1"/>
            <p:nvPr/>
          </p:nvSpPr>
          <p:spPr>
            <a:xfrm>
              <a:off x="3695700" y="4502165"/>
              <a:ext cx="381000" cy="461665"/>
            </a:xfrm>
            <a:prstGeom prst="rect">
              <a:avLst/>
            </a:prstGeom>
            <a:noFill/>
          </p:spPr>
          <p:txBody>
            <a:bodyPr wrap="square" rtlCol="0">
              <a:spAutoFit/>
            </a:bodyPr>
            <a:lstStyle/>
            <a:p>
              <a:r>
                <a:rPr lang="en-US" sz="2400" b="1" dirty="0" smtClean="0"/>
                <a:t>1</a:t>
              </a:r>
              <a:endParaRPr lang="en-US" b="1" dirty="0"/>
            </a:p>
          </p:txBody>
        </p:sp>
        <p:sp>
          <p:nvSpPr>
            <p:cNvPr id="55" name="TextBox 54"/>
            <p:cNvSpPr txBox="1"/>
            <p:nvPr/>
          </p:nvSpPr>
          <p:spPr>
            <a:xfrm>
              <a:off x="6508750" y="4498357"/>
              <a:ext cx="381000" cy="461665"/>
            </a:xfrm>
            <a:prstGeom prst="rect">
              <a:avLst/>
            </a:prstGeom>
            <a:noFill/>
          </p:spPr>
          <p:txBody>
            <a:bodyPr wrap="square" rtlCol="0">
              <a:spAutoFit/>
            </a:bodyPr>
            <a:lstStyle/>
            <a:p>
              <a:r>
                <a:rPr lang="en-US" sz="2400" b="1" dirty="0" smtClean="0"/>
                <a:t>4</a:t>
              </a:r>
              <a:endParaRPr lang="en-US" b="1" dirty="0"/>
            </a:p>
          </p:txBody>
        </p:sp>
        <p:sp>
          <p:nvSpPr>
            <p:cNvPr id="67" name="Rectangle 66"/>
            <p:cNvSpPr/>
            <p:nvPr/>
          </p:nvSpPr>
          <p:spPr>
            <a:xfrm>
              <a:off x="4654550" y="4514850"/>
              <a:ext cx="1447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076825" y="4506630"/>
              <a:ext cx="381000" cy="461665"/>
            </a:xfrm>
            <a:prstGeom prst="rect">
              <a:avLst/>
            </a:prstGeom>
            <a:noFill/>
          </p:spPr>
          <p:txBody>
            <a:bodyPr wrap="square" rtlCol="0">
              <a:spAutoFit/>
            </a:bodyPr>
            <a:lstStyle/>
            <a:p>
              <a:r>
                <a:rPr lang="en-US" sz="2400" b="1" dirty="0" smtClean="0"/>
                <a:t>3</a:t>
              </a:r>
              <a:endParaRPr lang="en-US" b="1" dirty="0"/>
            </a:p>
          </p:txBody>
        </p:sp>
      </p:grpSp>
    </p:spTree>
    <p:extLst>
      <p:ext uri="{BB962C8B-B14F-4D97-AF65-F5344CB8AC3E}">
        <p14:creationId xmlns:p14="http://schemas.microsoft.com/office/powerpoint/2010/main" val="230853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the chance of finding exon-exon junction spanning peptides?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In mouse:</a:t>
            </a:r>
          </a:p>
          <a:p>
            <a:r>
              <a:rPr lang="en-US" dirty="0" smtClean="0"/>
              <a:t>Average </a:t>
            </a:r>
            <a:r>
              <a:rPr lang="en-US" dirty="0" smtClean="0">
                <a:solidFill>
                  <a:srgbClr val="0070C0"/>
                </a:solidFill>
              </a:rPr>
              <a:t>2 to 4 </a:t>
            </a:r>
            <a:r>
              <a:rPr lang="en-US" dirty="0" smtClean="0"/>
              <a:t>unique junctions per gene</a:t>
            </a:r>
          </a:p>
          <a:p>
            <a:r>
              <a:rPr lang="en-US" dirty="0" smtClean="0"/>
              <a:t>Average number of unique junctions identifiable by tryptic peptides per gene is </a:t>
            </a:r>
            <a:r>
              <a:rPr lang="en-US" dirty="0" smtClean="0">
                <a:solidFill>
                  <a:srgbClr val="FF0000"/>
                </a:solidFill>
              </a:rPr>
              <a:t>0.16</a:t>
            </a:r>
            <a:r>
              <a:rPr lang="en-US" dirty="0" smtClean="0"/>
              <a:t> to </a:t>
            </a:r>
            <a:r>
              <a:rPr lang="en-US" dirty="0" smtClean="0">
                <a:solidFill>
                  <a:srgbClr val="FF0000"/>
                </a:solidFill>
              </a:rPr>
              <a:t>0.27</a:t>
            </a:r>
          </a:p>
          <a:p>
            <a:r>
              <a:rPr lang="en-US" dirty="0" smtClean="0"/>
              <a:t>Requires the gene to have relatively high expression level</a:t>
            </a:r>
          </a:p>
          <a:p>
            <a:r>
              <a:rPr lang="en-US" dirty="0" smtClean="0"/>
              <a:t>Problems with:</a:t>
            </a:r>
          </a:p>
          <a:p>
            <a:pPr lvl="1"/>
            <a:r>
              <a:rPr lang="en-US" dirty="0" smtClean="0"/>
              <a:t>rare </a:t>
            </a:r>
            <a:r>
              <a:rPr lang="en-US" dirty="0"/>
              <a:t>splice variants of a highly expressed gene</a:t>
            </a:r>
          </a:p>
          <a:p>
            <a:pPr lvl="1"/>
            <a:r>
              <a:rPr lang="en-US" dirty="0"/>
              <a:t>common variants of a low expression gene</a:t>
            </a:r>
          </a:p>
          <a:p>
            <a:endParaRPr lang="en-US" dirty="0" smtClean="0"/>
          </a:p>
          <a:p>
            <a:pPr marL="0" indent="0">
              <a:buNone/>
            </a:pPr>
            <a:endParaRPr lang="en-US" dirty="0"/>
          </a:p>
        </p:txBody>
      </p:sp>
      <p:sp>
        <p:nvSpPr>
          <p:cNvPr id="5" name="TextBox 4"/>
          <p:cNvSpPr txBox="1"/>
          <p:nvPr/>
        </p:nvSpPr>
        <p:spPr>
          <a:xfrm>
            <a:off x="3657600" y="6128266"/>
            <a:ext cx="5334000" cy="369332"/>
          </a:xfrm>
          <a:prstGeom prst="rect">
            <a:avLst/>
          </a:prstGeom>
          <a:noFill/>
        </p:spPr>
        <p:txBody>
          <a:bodyPr wrap="square" rtlCol="0">
            <a:spAutoFit/>
          </a:bodyPr>
          <a:lstStyle/>
          <a:p>
            <a:r>
              <a:rPr lang="en-US" dirty="0" err="1" smtClean="0"/>
              <a:t>Ning</a:t>
            </a:r>
            <a:r>
              <a:rPr lang="en-US" dirty="0" smtClean="0"/>
              <a:t> </a:t>
            </a:r>
            <a:r>
              <a:rPr lang="en-US" i="1" dirty="0" smtClean="0"/>
              <a:t>et al. </a:t>
            </a:r>
            <a:r>
              <a:rPr lang="en-US" dirty="0" smtClean="0"/>
              <a:t>2010 BMC Bioinformatics, 11(</a:t>
            </a:r>
            <a:r>
              <a:rPr lang="en-US" dirty="0" err="1" smtClean="0"/>
              <a:t>Suppl</a:t>
            </a:r>
            <a:r>
              <a:rPr lang="en-US" dirty="0" smtClean="0"/>
              <a:t> 11):S14</a:t>
            </a:r>
            <a:endParaRPr lang="en-US" dirty="0"/>
          </a:p>
        </p:txBody>
      </p:sp>
    </p:spTree>
    <p:extLst>
      <p:ext uri="{BB962C8B-B14F-4D97-AF65-F5344CB8AC3E}">
        <p14:creationId xmlns:p14="http://schemas.microsoft.com/office/powerpoint/2010/main" val="600683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550"/>
            <a:ext cx="8229600" cy="1143000"/>
          </a:xfrm>
        </p:spPr>
        <p:txBody>
          <a:bodyPr>
            <a:normAutofit/>
          </a:bodyPr>
          <a:lstStyle/>
          <a:p>
            <a:r>
              <a:rPr lang="en-US" b="1" dirty="0"/>
              <a:t>How do we solve the problems?</a:t>
            </a:r>
          </a:p>
        </p:txBody>
      </p:sp>
      <p:sp>
        <p:nvSpPr>
          <p:cNvPr id="3" name="Content Placeholder 2"/>
          <p:cNvSpPr>
            <a:spLocks noGrp="1"/>
          </p:cNvSpPr>
          <p:nvPr>
            <p:ph idx="1"/>
          </p:nvPr>
        </p:nvSpPr>
        <p:spPr/>
        <p:txBody>
          <a:bodyPr/>
          <a:lstStyle/>
          <a:p>
            <a:endParaRPr lang="en-US" dirty="0"/>
          </a:p>
        </p:txBody>
      </p:sp>
      <p:pic>
        <p:nvPicPr>
          <p:cNvPr id="4" name="Picture 2" descr="http://intersectaustralia.github.com/ap11/design/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66800"/>
            <a:ext cx="4114800" cy="57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5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Project Outcomes</a:t>
            </a:r>
            <a:endParaRPr lang="en-US" dirty="0"/>
          </a:p>
        </p:txBody>
      </p:sp>
      <p:sp>
        <p:nvSpPr>
          <p:cNvPr id="3" name="Content Placeholder 2"/>
          <p:cNvSpPr>
            <a:spLocks noGrp="1"/>
          </p:cNvSpPr>
          <p:nvPr>
            <p:ph idx="1"/>
          </p:nvPr>
        </p:nvSpPr>
        <p:spPr/>
        <p:txBody>
          <a:bodyPr/>
          <a:lstStyle/>
          <a:p>
            <a:r>
              <a:rPr lang="en-US" b="1" dirty="0" smtClean="0"/>
              <a:t>Primary software products</a:t>
            </a:r>
          </a:p>
          <a:p>
            <a:pPr marL="971550" lvl="1" indent="-514350">
              <a:buFont typeface="+mj-lt"/>
              <a:buAutoNum type="arabicPeriod"/>
            </a:pPr>
            <a:r>
              <a:rPr lang="en-US" dirty="0" smtClean="0"/>
              <a:t>Mascot to SAM convert utility</a:t>
            </a:r>
          </a:p>
          <a:p>
            <a:pPr marL="971550" lvl="1" indent="-514350">
              <a:buFont typeface="+mj-lt"/>
              <a:buAutoNum type="arabicPeriod"/>
            </a:pPr>
            <a:r>
              <a:rPr lang="en-US" dirty="0"/>
              <a:t>Virtual protein </a:t>
            </a:r>
            <a:r>
              <a:rPr lang="en-US" dirty="0" smtClean="0"/>
              <a:t>generator</a:t>
            </a:r>
          </a:p>
          <a:p>
            <a:pPr marL="971550" lvl="1" indent="-514350">
              <a:buFont typeface="+mj-lt"/>
              <a:buAutoNum type="arabicPeriod"/>
            </a:pPr>
            <a:r>
              <a:rPr lang="en-US" dirty="0" smtClean="0"/>
              <a:t>Simple collections advertiser</a:t>
            </a:r>
          </a:p>
        </p:txBody>
      </p:sp>
    </p:spTree>
    <p:extLst>
      <p:ext uri="{BB962C8B-B14F-4D97-AF65-F5344CB8AC3E}">
        <p14:creationId xmlns:p14="http://schemas.microsoft.com/office/powerpoint/2010/main" val="2851775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a:t>
            </a:r>
            <a:r>
              <a:rPr lang="en-US" b="1" dirty="0" err="1" smtClean="0"/>
              <a:t>samifier</a:t>
            </a:r>
            <a:endParaRPr lang="en-US" dirty="0"/>
          </a:p>
        </p:txBody>
      </p:sp>
      <p:pic>
        <p:nvPicPr>
          <p:cNvPr id="2050" name="Picture 2" descr="http://intersectaustralia.github.com/ap11/design/samifi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68" y="1447800"/>
            <a:ext cx="5592095"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43400" y="3429000"/>
            <a:ext cx="1371600" cy="646331"/>
          </a:xfrm>
          <a:prstGeom prst="rect">
            <a:avLst/>
          </a:prstGeom>
          <a:noFill/>
        </p:spPr>
        <p:txBody>
          <a:bodyPr wrap="square" rtlCol="0">
            <a:spAutoFit/>
          </a:bodyPr>
          <a:lstStyle/>
          <a:p>
            <a:r>
              <a:rPr lang="en-US" dirty="0" smtClean="0">
                <a:solidFill>
                  <a:srgbClr val="002060"/>
                </a:solidFill>
              </a:rPr>
              <a:t>mzIdentML format</a:t>
            </a:r>
            <a:endParaRPr lang="en-US" dirty="0">
              <a:solidFill>
                <a:srgbClr val="002060"/>
              </a:solidFill>
            </a:endParaRPr>
          </a:p>
        </p:txBody>
      </p:sp>
      <p:sp>
        <p:nvSpPr>
          <p:cNvPr id="4" name="TextBox 3"/>
          <p:cNvSpPr txBox="1"/>
          <p:nvPr/>
        </p:nvSpPr>
        <p:spPr>
          <a:xfrm>
            <a:off x="1824668" y="3441184"/>
            <a:ext cx="1981200" cy="369332"/>
          </a:xfrm>
          <a:prstGeom prst="rect">
            <a:avLst/>
          </a:prstGeom>
          <a:noFill/>
        </p:spPr>
        <p:txBody>
          <a:bodyPr wrap="square" rtlCol="0">
            <a:spAutoFit/>
          </a:bodyPr>
          <a:lstStyle/>
          <a:p>
            <a:r>
              <a:rPr lang="en-US" dirty="0" smtClean="0">
                <a:solidFill>
                  <a:srgbClr val="FF0000"/>
                </a:solidFill>
              </a:rPr>
              <a:t>Command line tool</a:t>
            </a:r>
            <a:endParaRPr lang="en-US" dirty="0">
              <a:solidFill>
                <a:srgbClr val="FF0000"/>
              </a:solidFill>
            </a:endParaRPr>
          </a:p>
        </p:txBody>
      </p:sp>
    </p:spTree>
    <p:extLst>
      <p:ext uri="{BB962C8B-B14F-4D97-AF65-F5344CB8AC3E}">
        <p14:creationId xmlns:p14="http://schemas.microsoft.com/office/powerpoint/2010/main" val="4119415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Virtual </a:t>
            </a:r>
            <a:r>
              <a:rPr lang="en-US" b="1" dirty="0"/>
              <a:t>Protein </a:t>
            </a:r>
            <a:r>
              <a:rPr lang="en-US" b="1" dirty="0" smtClean="0"/>
              <a:t>Generator (</a:t>
            </a:r>
            <a:r>
              <a:rPr lang="en-US" b="1" dirty="0" err="1" smtClean="0"/>
              <a:t>vpg</a:t>
            </a:r>
            <a:r>
              <a:rPr lang="en-US" b="1"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intersectaustralia.github.com/ap11/design/v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4007409" cy="2209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ntersectaustralia.github.com/ap11/design/workflow.jpg"/>
          <p:cNvPicPr>
            <a:picLocks noChangeAspect="1" noChangeArrowheads="1"/>
          </p:cNvPicPr>
          <p:nvPr/>
        </p:nvPicPr>
        <p:blipFill rotWithShape="1">
          <a:blip r:embed="rId4">
            <a:extLst>
              <a:ext uri="{28A0092B-C50C-407E-A947-70E740481C1C}">
                <a14:useLocalDpi xmlns:a14="http://schemas.microsoft.com/office/drawing/2010/main" val="0"/>
              </a:ext>
            </a:extLst>
          </a:blip>
          <a:srcRect l="11258" t="28577" r="37628" b="30821"/>
          <a:stretch/>
        </p:blipFill>
        <p:spPr bwMode="auto">
          <a:xfrm>
            <a:off x="4794044" y="1681112"/>
            <a:ext cx="3511756" cy="38814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Brace 6"/>
          <p:cNvSpPr/>
          <p:nvPr/>
        </p:nvSpPr>
        <p:spPr>
          <a:xfrm rot="5400000">
            <a:off x="6424228" y="3823748"/>
            <a:ext cx="228600" cy="370630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Curved Connector 8"/>
          <p:cNvCxnSpPr>
            <a:stCxn id="7" idx="1"/>
            <a:endCxn id="3074" idx="2"/>
          </p:cNvCxnSpPr>
          <p:nvPr/>
        </p:nvCxnSpPr>
        <p:spPr>
          <a:xfrm rot="16200000" flipV="1">
            <a:off x="3585317" y="2837989"/>
            <a:ext cx="1905001" cy="4001423"/>
          </a:xfrm>
          <a:prstGeom prst="curvedConnector5">
            <a:avLst>
              <a:gd name="adj1" fmla="val -7299"/>
              <a:gd name="adj2" fmla="val 99894"/>
              <a:gd name="adj3" fmla="val 51876"/>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9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Advertiser </a:t>
            </a:r>
            <a:r>
              <a:rPr lang="en-US" b="1" dirty="0"/>
              <a:t>W</a:t>
            </a:r>
            <a:r>
              <a:rPr lang="en-US" b="1" dirty="0" smtClean="0"/>
              <a:t>eb </a:t>
            </a:r>
            <a:r>
              <a:rPr lang="en-US" b="1" dirty="0"/>
              <a:t>A</a:t>
            </a:r>
            <a:r>
              <a:rPr lang="en-US" b="1" dirty="0" smtClean="0"/>
              <a:t>pp</a:t>
            </a:r>
            <a:endParaRPr lang="en-US" dirty="0"/>
          </a:p>
        </p:txBody>
      </p:sp>
      <p:sp>
        <p:nvSpPr>
          <p:cNvPr id="3" name="Content Placeholder 2"/>
          <p:cNvSpPr>
            <a:spLocks noGrp="1"/>
          </p:cNvSpPr>
          <p:nvPr>
            <p:ph idx="1"/>
          </p:nvPr>
        </p:nvSpPr>
        <p:spPr>
          <a:xfrm>
            <a:off x="457200" y="5181600"/>
            <a:ext cx="8229600" cy="1447800"/>
          </a:xfrm>
        </p:spPr>
        <p:txBody>
          <a:bodyPr/>
          <a:lstStyle/>
          <a:p>
            <a:r>
              <a:rPr lang="en-US" dirty="0" smtClean="0"/>
              <a:t>Advertise datasets online</a:t>
            </a:r>
          </a:p>
          <a:p>
            <a:r>
              <a:rPr lang="en-US" dirty="0" smtClean="0"/>
              <a:t>Hosted on NECTAR cloud </a:t>
            </a:r>
            <a:r>
              <a:rPr lang="en-US" dirty="0" smtClean="0">
                <a:solidFill>
                  <a:srgbClr val="FF0000"/>
                </a:solidFill>
              </a:rPr>
              <a:t>(?)</a:t>
            </a:r>
            <a:endParaRPr lang="en-US" dirty="0">
              <a:solidFill>
                <a:srgbClr val="FF0000"/>
              </a:solidFill>
            </a:endParaRPr>
          </a:p>
        </p:txBody>
      </p:sp>
      <p:pic>
        <p:nvPicPr>
          <p:cNvPr id="4098" name="Picture 2" descr="http://intersectaustralia.github.com/ap11/design/web-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400800" cy="376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Proteomic-Genomic </a:t>
            </a:r>
            <a:r>
              <a:rPr lang="en-US" b="1" dirty="0">
                <a:solidFill>
                  <a:srgbClr val="002060"/>
                </a:solidFill>
              </a:rPr>
              <a:t>Nexus </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r>
              <a:rPr lang="en-US" dirty="0" smtClean="0"/>
              <a:t>The Aims of the Project.</a:t>
            </a:r>
          </a:p>
          <a:p>
            <a:r>
              <a:rPr lang="en-US" dirty="0" smtClean="0"/>
              <a:t>Who are the parties involved?</a:t>
            </a:r>
          </a:p>
          <a:p>
            <a:r>
              <a:rPr lang="en-US" dirty="0" smtClean="0"/>
              <a:t>What are the biological questions?</a:t>
            </a:r>
          </a:p>
          <a:p>
            <a:r>
              <a:rPr lang="en-US" dirty="0" smtClean="0"/>
              <a:t>How do we solve the problems?</a:t>
            </a:r>
          </a:p>
          <a:p>
            <a:pPr defTabSz="457200" fontAlgn="base">
              <a:spcBef>
                <a:spcPct val="0"/>
              </a:spcBef>
              <a:spcAft>
                <a:spcPct val="0"/>
              </a:spcAft>
              <a:defRPr/>
            </a:pPr>
            <a:r>
              <a:rPr lang="en-AU" dirty="0" smtClean="0">
                <a:latin typeface="Calibri" pitchFamily="34" charset="0"/>
                <a:cs typeface="Calibri" pitchFamily="34" charset="0"/>
              </a:rPr>
              <a:t>Suggestions </a:t>
            </a:r>
            <a:r>
              <a:rPr lang="en-AU" dirty="0">
                <a:latin typeface="Calibri" pitchFamily="34" charset="0"/>
                <a:cs typeface="Calibri" pitchFamily="34" charset="0"/>
              </a:rPr>
              <a:t>and ideas are welcome!</a:t>
            </a:r>
            <a:endParaRPr lang="en-US" dirty="0"/>
          </a:p>
          <a:p>
            <a:endParaRPr lang="en-US" dirty="0" smtClean="0"/>
          </a:p>
          <a:p>
            <a:endParaRPr lang="en-US" dirty="0" smtClean="0"/>
          </a:p>
          <a:p>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5189" r="26575" b="10447"/>
          <a:stretch/>
        </p:blipFill>
        <p:spPr bwMode="auto">
          <a:xfrm>
            <a:off x="381000" y="1524000"/>
            <a:ext cx="828140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9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05114"/>
          </a:xfrm>
        </p:spPr>
        <p:txBody>
          <a:bodyPr/>
          <a:lstStyle/>
          <a:p>
            <a:r>
              <a:rPr lang="en-US" b="1" dirty="0" smtClean="0"/>
              <a:t>Metadata – how does it work?</a:t>
            </a:r>
            <a:endParaRPr lang="en-US" b="1"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855" t="13842" r="10186" b="2869"/>
          <a:stretch/>
        </p:blipFill>
        <p:spPr bwMode="auto">
          <a:xfrm>
            <a:off x="1295400" y="1219200"/>
            <a:ext cx="679522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51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21" y="228600"/>
            <a:ext cx="8229600" cy="609600"/>
          </a:xfrm>
        </p:spPr>
        <p:txBody>
          <a:bodyPr>
            <a:normAutofit fontScale="90000"/>
          </a:bodyPr>
          <a:lstStyle/>
          <a:p>
            <a:r>
              <a:rPr lang="en-US" b="1" dirty="0" smtClean="0"/>
              <a:t>Research Meta-data Diagram</a:t>
            </a:r>
            <a:endParaRPr lang="en-US" b="1" dirty="0"/>
          </a:p>
        </p:txBody>
      </p:sp>
      <p:sp>
        <p:nvSpPr>
          <p:cNvPr id="5" name="TextBox 4"/>
          <p:cNvSpPr txBox="1"/>
          <p:nvPr/>
        </p:nvSpPr>
        <p:spPr>
          <a:xfrm>
            <a:off x="2247446" y="1280085"/>
            <a:ext cx="1447800" cy="369332"/>
          </a:xfrm>
          <a:prstGeom prst="rect">
            <a:avLst/>
          </a:prstGeom>
          <a:solidFill>
            <a:schemeClr val="accent1">
              <a:alpha val="50000"/>
            </a:schemeClr>
          </a:solidFill>
        </p:spPr>
        <p:txBody>
          <a:bodyPr wrap="square" rtlCol="0">
            <a:spAutoFit/>
          </a:bodyPr>
          <a:lstStyle>
            <a:defPPr>
              <a:defRPr lang="en-US"/>
            </a:defPPr>
          </a:lstStyle>
          <a:p>
            <a:r>
              <a:rPr lang="en-US" dirty="0"/>
              <a:t>Researcher</a:t>
            </a:r>
          </a:p>
        </p:txBody>
      </p:sp>
      <p:sp>
        <p:nvSpPr>
          <p:cNvPr id="7" name="TextBox 6"/>
          <p:cNvSpPr txBox="1"/>
          <p:nvPr/>
        </p:nvSpPr>
        <p:spPr>
          <a:xfrm>
            <a:off x="7911646" y="2367481"/>
            <a:ext cx="647700" cy="369332"/>
          </a:xfrm>
          <a:prstGeom prst="rect">
            <a:avLst/>
          </a:prstGeom>
          <a:solidFill>
            <a:schemeClr val="accent1">
              <a:alpha val="50000"/>
            </a:schemeClr>
          </a:solidFill>
        </p:spPr>
        <p:txBody>
          <a:bodyPr wrap="square" rtlCol="0">
            <a:spAutoFit/>
          </a:bodyPr>
          <a:lstStyle>
            <a:defPPr>
              <a:defRPr lang="en-US"/>
            </a:defPPr>
          </a:lstStyle>
          <a:p>
            <a:r>
              <a:rPr lang="en-US" dirty="0" smtClean="0"/>
              <a:t>SBI</a:t>
            </a:r>
            <a:endParaRPr lang="en-US" dirty="0"/>
          </a:p>
        </p:txBody>
      </p:sp>
      <p:sp>
        <p:nvSpPr>
          <p:cNvPr id="8" name="TextBox 7"/>
          <p:cNvSpPr txBox="1"/>
          <p:nvPr/>
        </p:nvSpPr>
        <p:spPr>
          <a:xfrm>
            <a:off x="7587796" y="1258700"/>
            <a:ext cx="1295400" cy="369332"/>
          </a:xfrm>
          <a:prstGeom prst="rect">
            <a:avLst/>
          </a:prstGeom>
          <a:solidFill>
            <a:schemeClr val="accent1">
              <a:alpha val="50000"/>
            </a:schemeClr>
          </a:solidFill>
        </p:spPr>
        <p:txBody>
          <a:bodyPr wrap="square" rtlCol="0">
            <a:spAutoFit/>
          </a:bodyPr>
          <a:lstStyle>
            <a:defPPr>
              <a:defRPr lang="en-US"/>
            </a:defPPr>
          </a:lstStyle>
          <a:p>
            <a:r>
              <a:rPr lang="en-US" dirty="0"/>
              <a:t>Ramaciotti</a:t>
            </a:r>
          </a:p>
        </p:txBody>
      </p:sp>
      <p:sp>
        <p:nvSpPr>
          <p:cNvPr id="9" name="TextBox 8"/>
          <p:cNvSpPr txBox="1"/>
          <p:nvPr/>
        </p:nvSpPr>
        <p:spPr>
          <a:xfrm>
            <a:off x="5209267" y="1630374"/>
            <a:ext cx="1391557" cy="923330"/>
          </a:xfrm>
          <a:prstGeom prst="rect">
            <a:avLst/>
          </a:prstGeom>
          <a:solidFill>
            <a:srgbClr val="FF0000">
              <a:alpha val="50000"/>
            </a:srgbClr>
          </a:solidFill>
        </p:spPr>
        <p:txBody>
          <a:bodyPr wrap="square" rtlCol="0">
            <a:spAutoFit/>
          </a:bodyPr>
          <a:lstStyle>
            <a:defPPr>
              <a:defRPr lang="en-US"/>
            </a:defPPr>
          </a:lstStyle>
          <a:p>
            <a:r>
              <a:rPr lang="en-US" dirty="0" smtClean="0"/>
              <a:t>Proteomics- Genomics </a:t>
            </a:r>
            <a:r>
              <a:rPr lang="en-US" dirty="0"/>
              <a:t>Nexus</a:t>
            </a:r>
          </a:p>
        </p:txBody>
      </p:sp>
      <p:sp>
        <p:nvSpPr>
          <p:cNvPr id="12" name="TextBox 11"/>
          <p:cNvSpPr txBox="1"/>
          <p:nvPr/>
        </p:nvSpPr>
        <p:spPr>
          <a:xfrm>
            <a:off x="6629400" y="1143000"/>
            <a:ext cx="960258" cy="646331"/>
          </a:xfrm>
          <a:prstGeom prst="rect">
            <a:avLst/>
          </a:prstGeom>
          <a:noFill/>
          <a:ln>
            <a:noFill/>
          </a:ln>
        </p:spPr>
        <p:txBody>
          <a:bodyPr wrap="square" rtlCol="0">
            <a:spAutoFit/>
          </a:bodyPr>
          <a:lstStyle/>
          <a:p>
            <a:r>
              <a:rPr lang="en-US" sz="1200" dirty="0" smtClean="0"/>
              <a:t>Has Association With</a:t>
            </a:r>
            <a:endParaRPr lang="en-US" sz="1200" dirty="0"/>
          </a:p>
        </p:txBody>
      </p:sp>
      <p:sp>
        <p:nvSpPr>
          <p:cNvPr id="15" name="TextBox 14"/>
          <p:cNvSpPr txBox="1"/>
          <p:nvPr/>
        </p:nvSpPr>
        <p:spPr>
          <a:xfrm rot="1143722">
            <a:off x="6798224" y="2081057"/>
            <a:ext cx="1124653" cy="276999"/>
          </a:xfrm>
          <a:prstGeom prst="rect">
            <a:avLst/>
          </a:prstGeom>
          <a:noFill/>
        </p:spPr>
        <p:txBody>
          <a:bodyPr wrap="square" rtlCol="0">
            <a:spAutoFit/>
          </a:bodyPr>
          <a:lstStyle/>
          <a:p>
            <a:r>
              <a:rPr lang="en-US" sz="1200" dirty="0" smtClean="0"/>
              <a:t>Is </a:t>
            </a:r>
            <a:r>
              <a:rPr lang="en-US" sz="1200" dirty="0"/>
              <a:t>Managed</a:t>
            </a:r>
            <a:r>
              <a:rPr lang="en-US" sz="1200" dirty="0" smtClean="0"/>
              <a:t> by</a:t>
            </a:r>
            <a:endParaRPr lang="en-US" sz="1200" dirty="0"/>
          </a:p>
        </p:txBody>
      </p:sp>
      <p:sp>
        <p:nvSpPr>
          <p:cNvPr id="16" name="TextBox 15"/>
          <p:cNvSpPr txBox="1"/>
          <p:nvPr/>
        </p:nvSpPr>
        <p:spPr>
          <a:xfrm>
            <a:off x="5371646" y="3566085"/>
            <a:ext cx="1066800" cy="369332"/>
          </a:xfrm>
          <a:prstGeom prst="rect">
            <a:avLst/>
          </a:prstGeom>
          <a:solidFill>
            <a:srgbClr val="FFC000">
              <a:alpha val="50000"/>
            </a:srgbClr>
          </a:solidFill>
        </p:spPr>
        <p:txBody>
          <a:bodyPr wrap="square" rtlCol="0">
            <a:spAutoFit/>
          </a:bodyPr>
          <a:lstStyle>
            <a:defPPr>
              <a:defRPr lang="en-US"/>
            </a:defPPr>
          </a:lstStyle>
          <a:p>
            <a:r>
              <a:rPr lang="en-US" dirty="0"/>
              <a:t>Output</a:t>
            </a:r>
          </a:p>
        </p:txBody>
      </p:sp>
      <p:sp>
        <p:nvSpPr>
          <p:cNvPr id="19" name="TextBox 18"/>
          <p:cNvSpPr txBox="1"/>
          <p:nvPr/>
        </p:nvSpPr>
        <p:spPr>
          <a:xfrm>
            <a:off x="5869236" y="2674203"/>
            <a:ext cx="988764" cy="830997"/>
          </a:xfrm>
          <a:prstGeom prst="rect">
            <a:avLst/>
          </a:prstGeom>
          <a:noFill/>
        </p:spPr>
        <p:txBody>
          <a:bodyPr wrap="square" rtlCol="0">
            <a:spAutoFit/>
          </a:bodyPr>
          <a:lstStyle/>
          <a:p>
            <a:r>
              <a:rPr lang="en-US" sz="1600" dirty="0" smtClean="0">
                <a:solidFill>
                  <a:srgbClr val="FF0000"/>
                </a:solidFill>
              </a:rPr>
              <a:t>Is Produced By</a:t>
            </a:r>
            <a:endParaRPr lang="en-US" sz="1600" dirty="0">
              <a:solidFill>
                <a:srgbClr val="FF0000"/>
              </a:solidFill>
            </a:endParaRPr>
          </a:p>
        </p:txBody>
      </p:sp>
      <p:sp>
        <p:nvSpPr>
          <p:cNvPr id="20" name="TextBox 19"/>
          <p:cNvSpPr txBox="1"/>
          <p:nvPr/>
        </p:nvSpPr>
        <p:spPr>
          <a:xfrm>
            <a:off x="2137228" y="3141151"/>
            <a:ext cx="1596571" cy="369332"/>
          </a:xfrm>
          <a:prstGeom prst="rect">
            <a:avLst/>
          </a:prstGeom>
          <a:solidFill>
            <a:srgbClr val="FFC000">
              <a:alpha val="50000"/>
            </a:srgbClr>
          </a:solidFill>
        </p:spPr>
        <p:txBody>
          <a:bodyPr wrap="square" rtlCol="0">
            <a:spAutoFit/>
          </a:bodyPr>
          <a:lstStyle>
            <a:defPPr>
              <a:defRPr lang="en-US"/>
            </a:defPPr>
          </a:lstStyle>
          <a:p>
            <a:r>
              <a:rPr lang="en-US" dirty="0" smtClean="0"/>
              <a:t>Genomics data</a:t>
            </a:r>
            <a:endParaRPr lang="en-US" dirty="0"/>
          </a:p>
        </p:txBody>
      </p:sp>
      <p:sp>
        <p:nvSpPr>
          <p:cNvPr id="21" name="TextBox 20"/>
          <p:cNvSpPr txBox="1"/>
          <p:nvPr/>
        </p:nvSpPr>
        <p:spPr>
          <a:xfrm>
            <a:off x="2036988" y="5105881"/>
            <a:ext cx="1868716" cy="369332"/>
          </a:xfrm>
          <a:prstGeom prst="rect">
            <a:avLst/>
          </a:prstGeom>
          <a:solidFill>
            <a:srgbClr val="FFC000">
              <a:alpha val="50000"/>
            </a:srgbClr>
          </a:solidFill>
        </p:spPr>
        <p:txBody>
          <a:bodyPr wrap="square" rtlCol="0">
            <a:spAutoFit/>
          </a:bodyPr>
          <a:lstStyle>
            <a:defPPr>
              <a:defRPr lang="en-US"/>
            </a:defPPr>
          </a:lstStyle>
          <a:p>
            <a:r>
              <a:rPr lang="en-US" dirty="0"/>
              <a:t>Proteomics data</a:t>
            </a:r>
          </a:p>
        </p:txBody>
      </p:sp>
      <p:sp>
        <p:nvSpPr>
          <p:cNvPr id="22" name="TextBox 21"/>
          <p:cNvSpPr txBox="1"/>
          <p:nvPr/>
        </p:nvSpPr>
        <p:spPr>
          <a:xfrm>
            <a:off x="1990724" y="3952778"/>
            <a:ext cx="1889580" cy="646331"/>
          </a:xfrm>
          <a:prstGeom prst="rect">
            <a:avLst/>
          </a:prstGeom>
          <a:solidFill>
            <a:srgbClr val="FFC000">
              <a:alpha val="50000"/>
            </a:srgbClr>
          </a:solidFill>
        </p:spPr>
        <p:txBody>
          <a:bodyPr wrap="square" rtlCol="0">
            <a:spAutoFit/>
          </a:bodyPr>
          <a:lstStyle>
            <a:defPPr>
              <a:defRPr lang="en-US"/>
            </a:defPPr>
          </a:lstStyle>
          <a:p>
            <a:r>
              <a:rPr lang="en-US" dirty="0"/>
              <a:t>Transcriptomics data</a:t>
            </a:r>
          </a:p>
        </p:txBody>
      </p:sp>
      <p:sp>
        <p:nvSpPr>
          <p:cNvPr id="26" name="TextBox 25"/>
          <p:cNvSpPr txBox="1"/>
          <p:nvPr/>
        </p:nvSpPr>
        <p:spPr>
          <a:xfrm>
            <a:off x="7072992" y="5236006"/>
            <a:ext cx="990600" cy="369332"/>
          </a:xfrm>
          <a:prstGeom prst="rect">
            <a:avLst/>
          </a:prstGeom>
          <a:solidFill>
            <a:schemeClr val="accent1">
              <a:alpha val="50000"/>
            </a:schemeClr>
          </a:solidFill>
        </p:spPr>
        <p:txBody>
          <a:bodyPr wrap="square" rtlCol="0">
            <a:spAutoFit/>
          </a:bodyPr>
          <a:lstStyle/>
          <a:p>
            <a:r>
              <a:rPr lang="en-US" dirty="0" smtClean="0"/>
              <a:t>Party</a:t>
            </a:r>
            <a:endParaRPr lang="en-US" dirty="0"/>
          </a:p>
        </p:txBody>
      </p:sp>
      <p:sp>
        <p:nvSpPr>
          <p:cNvPr id="27" name="TextBox 26"/>
          <p:cNvSpPr txBox="1"/>
          <p:nvPr/>
        </p:nvSpPr>
        <p:spPr>
          <a:xfrm>
            <a:off x="7065372" y="5751109"/>
            <a:ext cx="990600" cy="369332"/>
          </a:xfrm>
          <a:prstGeom prst="rect">
            <a:avLst/>
          </a:prstGeom>
          <a:solidFill>
            <a:srgbClr val="FF0000">
              <a:alpha val="50000"/>
            </a:srgbClr>
          </a:solidFill>
        </p:spPr>
        <p:txBody>
          <a:bodyPr wrap="square" rtlCol="0">
            <a:spAutoFit/>
          </a:bodyPr>
          <a:lstStyle/>
          <a:p>
            <a:r>
              <a:rPr lang="en-US" dirty="0" smtClean="0"/>
              <a:t>Service</a:t>
            </a:r>
            <a:endParaRPr lang="en-US" dirty="0"/>
          </a:p>
        </p:txBody>
      </p:sp>
      <p:sp>
        <p:nvSpPr>
          <p:cNvPr id="23" name="TextBox 22"/>
          <p:cNvSpPr txBox="1"/>
          <p:nvPr/>
        </p:nvSpPr>
        <p:spPr>
          <a:xfrm>
            <a:off x="7053600" y="6248400"/>
            <a:ext cx="1219200" cy="369332"/>
          </a:xfrm>
          <a:prstGeom prst="rect">
            <a:avLst/>
          </a:prstGeom>
          <a:solidFill>
            <a:srgbClr val="FFC000">
              <a:alpha val="50000"/>
            </a:srgbClr>
          </a:solidFill>
        </p:spPr>
        <p:txBody>
          <a:bodyPr wrap="square" rtlCol="0">
            <a:spAutoFit/>
          </a:bodyPr>
          <a:lstStyle/>
          <a:p>
            <a:r>
              <a:rPr lang="en-US" dirty="0" smtClean="0"/>
              <a:t>Collections</a:t>
            </a:r>
            <a:endParaRPr lang="en-US" dirty="0"/>
          </a:p>
        </p:txBody>
      </p:sp>
      <p:cxnSp>
        <p:nvCxnSpPr>
          <p:cNvPr id="17" name="Straight Arrow Connector 16"/>
          <p:cNvCxnSpPr>
            <a:stCxn id="16" idx="1"/>
            <a:endCxn id="20" idx="3"/>
          </p:cNvCxnSpPr>
          <p:nvPr/>
        </p:nvCxnSpPr>
        <p:spPr>
          <a:xfrm flipH="1" flipV="1">
            <a:off x="3733799" y="3325817"/>
            <a:ext cx="1637847"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a:endCxn id="22" idx="3"/>
          </p:cNvCxnSpPr>
          <p:nvPr/>
        </p:nvCxnSpPr>
        <p:spPr>
          <a:xfrm flipH="1">
            <a:off x="3880304" y="3750751"/>
            <a:ext cx="1491342" cy="5251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1"/>
            <a:endCxn id="21" idx="3"/>
          </p:cNvCxnSpPr>
          <p:nvPr/>
        </p:nvCxnSpPr>
        <p:spPr>
          <a:xfrm flipH="1">
            <a:off x="3905704" y="3750751"/>
            <a:ext cx="1465942" cy="1539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76800" y="4120632"/>
            <a:ext cx="1295400" cy="646331"/>
          </a:xfrm>
          <a:prstGeom prst="rect">
            <a:avLst/>
          </a:prstGeom>
          <a:noFill/>
        </p:spPr>
        <p:txBody>
          <a:bodyPr wrap="square" rtlCol="0">
            <a:spAutoFit/>
          </a:bodyPr>
          <a:lstStyle/>
          <a:p>
            <a:r>
              <a:rPr lang="en-US" dirty="0" smtClean="0">
                <a:solidFill>
                  <a:srgbClr val="0070C0"/>
                </a:solidFill>
              </a:rPr>
              <a:t>Is Derived From</a:t>
            </a:r>
            <a:endParaRPr lang="en-US" dirty="0">
              <a:solidFill>
                <a:srgbClr val="0070C0"/>
              </a:solidFill>
            </a:endParaRPr>
          </a:p>
        </p:txBody>
      </p:sp>
      <p:sp>
        <p:nvSpPr>
          <p:cNvPr id="33" name="TextBox 32"/>
          <p:cNvSpPr txBox="1"/>
          <p:nvPr/>
        </p:nvSpPr>
        <p:spPr>
          <a:xfrm>
            <a:off x="4056289" y="3725297"/>
            <a:ext cx="1295400" cy="646331"/>
          </a:xfrm>
          <a:prstGeom prst="rect">
            <a:avLst/>
          </a:prstGeom>
          <a:noFill/>
        </p:spPr>
        <p:txBody>
          <a:bodyPr wrap="square" rtlCol="0">
            <a:spAutoFit/>
          </a:bodyPr>
          <a:lstStyle/>
          <a:p>
            <a:r>
              <a:rPr lang="en-US" dirty="0" smtClean="0">
                <a:solidFill>
                  <a:srgbClr val="0070C0"/>
                </a:solidFill>
              </a:rPr>
              <a:t>Is Derived From</a:t>
            </a:r>
            <a:endParaRPr lang="en-US" dirty="0">
              <a:solidFill>
                <a:srgbClr val="0070C0"/>
              </a:solidFill>
            </a:endParaRPr>
          </a:p>
        </p:txBody>
      </p:sp>
      <p:sp>
        <p:nvSpPr>
          <p:cNvPr id="34" name="TextBox 33"/>
          <p:cNvSpPr txBox="1"/>
          <p:nvPr/>
        </p:nvSpPr>
        <p:spPr>
          <a:xfrm>
            <a:off x="4076246" y="2919754"/>
            <a:ext cx="1295400" cy="646331"/>
          </a:xfrm>
          <a:prstGeom prst="rect">
            <a:avLst/>
          </a:prstGeom>
          <a:noFill/>
        </p:spPr>
        <p:txBody>
          <a:bodyPr wrap="square" rtlCol="0">
            <a:spAutoFit/>
          </a:bodyPr>
          <a:lstStyle/>
          <a:p>
            <a:r>
              <a:rPr lang="en-US" dirty="0" smtClean="0">
                <a:solidFill>
                  <a:srgbClr val="0070C0"/>
                </a:solidFill>
              </a:rPr>
              <a:t>Is Derived From</a:t>
            </a:r>
            <a:endParaRPr lang="en-US" dirty="0">
              <a:solidFill>
                <a:srgbClr val="0070C0"/>
              </a:solidFill>
            </a:endParaRPr>
          </a:p>
        </p:txBody>
      </p:sp>
      <p:sp>
        <p:nvSpPr>
          <p:cNvPr id="56" name="TextBox 55"/>
          <p:cNvSpPr txBox="1"/>
          <p:nvPr/>
        </p:nvSpPr>
        <p:spPr>
          <a:xfrm>
            <a:off x="2444068" y="2019056"/>
            <a:ext cx="1106715" cy="923330"/>
          </a:xfrm>
          <a:prstGeom prst="rect">
            <a:avLst/>
          </a:prstGeom>
          <a:noFill/>
        </p:spPr>
        <p:txBody>
          <a:bodyPr wrap="square" rtlCol="0">
            <a:spAutoFit/>
          </a:bodyPr>
          <a:lstStyle/>
          <a:p>
            <a:r>
              <a:rPr lang="en-US" dirty="0" smtClean="0">
                <a:solidFill>
                  <a:srgbClr val="00B050"/>
                </a:solidFill>
              </a:rPr>
              <a:t>Is Managed By</a:t>
            </a:r>
            <a:endParaRPr lang="en-US" dirty="0">
              <a:solidFill>
                <a:srgbClr val="00B050"/>
              </a:solidFill>
            </a:endParaRPr>
          </a:p>
        </p:txBody>
      </p:sp>
      <p:sp>
        <p:nvSpPr>
          <p:cNvPr id="66" name="TextBox 65"/>
          <p:cNvSpPr txBox="1"/>
          <p:nvPr/>
        </p:nvSpPr>
        <p:spPr>
          <a:xfrm>
            <a:off x="6691992" y="3844504"/>
            <a:ext cx="1371600" cy="646331"/>
          </a:xfrm>
          <a:prstGeom prst="rect">
            <a:avLst/>
          </a:prstGeom>
          <a:noFill/>
        </p:spPr>
        <p:txBody>
          <a:bodyPr wrap="square" rtlCol="0">
            <a:spAutoFit/>
          </a:bodyPr>
          <a:lstStyle/>
          <a:p>
            <a:r>
              <a:rPr lang="en-US" dirty="0" smtClean="0">
                <a:solidFill>
                  <a:srgbClr val="7030A0"/>
                </a:solidFill>
              </a:rPr>
              <a:t>Is Operated On By</a:t>
            </a:r>
            <a:endParaRPr lang="en-US" dirty="0">
              <a:solidFill>
                <a:srgbClr val="7030A0"/>
              </a:solidFill>
            </a:endParaRPr>
          </a:p>
        </p:txBody>
      </p:sp>
      <p:sp>
        <p:nvSpPr>
          <p:cNvPr id="70" name="TextBox 69"/>
          <p:cNvSpPr txBox="1"/>
          <p:nvPr/>
        </p:nvSpPr>
        <p:spPr>
          <a:xfrm>
            <a:off x="76200" y="3874318"/>
            <a:ext cx="1319894" cy="1200329"/>
          </a:xfrm>
          <a:prstGeom prst="rect">
            <a:avLst/>
          </a:prstGeom>
          <a:solidFill>
            <a:schemeClr val="accent1">
              <a:alpha val="50000"/>
            </a:schemeClr>
          </a:solidFill>
        </p:spPr>
        <p:txBody>
          <a:bodyPr wrap="square" rtlCol="0">
            <a:spAutoFit/>
          </a:bodyPr>
          <a:lstStyle/>
          <a:p>
            <a:r>
              <a:rPr lang="en-US" dirty="0" smtClean="0"/>
              <a:t>Public Repository</a:t>
            </a:r>
          </a:p>
          <a:p>
            <a:r>
              <a:rPr lang="en-US" dirty="0" smtClean="0"/>
              <a:t>(e.g. NCBI, GEO, PRIDE) </a:t>
            </a:r>
            <a:endParaRPr lang="en-US" dirty="0"/>
          </a:p>
        </p:txBody>
      </p:sp>
      <p:sp>
        <p:nvSpPr>
          <p:cNvPr id="78" name="TextBox 77"/>
          <p:cNvSpPr txBox="1"/>
          <p:nvPr/>
        </p:nvSpPr>
        <p:spPr>
          <a:xfrm>
            <a:off x="3763462" y="1927193"/>
            <a:ext cx="1189538" cy="646331"/>
          </a:xfrm>
          <a:prstGeom prst="rect">
            <a:avLst/>
          </a:prstGeom>
          <a:noFill/>
        </p:spPr>
        <p:txBody>
          <a:bodyPr wrap="square" rtlCol="0">
            <a:spAutoFit/>
          </a:bodyPr>
          <a:lstStyle/>
          <a:p>
            <a:r>
              <a:rPr lang="en-US" dirty="0" smtClean="0">
                <a:solidFill>
                  <a:srgbClr val="FFC000"/>
                </a:solidFill>
              </a:rPr>
              <a:t>Has Collector</a:t>
            </a:r>
            <a:endParaRPr lang="en-US" dirty="0">
              <a:solidFill>
                <a:srgbClr val="FFC000"/>
              </a:solidFill>
            </a:endParaRPr>
          </a:p>
        </p:txBody>
      </p:sp>
      <p:sp>
        <p:nvSpPr>
          <p:cNvPr id="80" name="TextBox 79"/>
          <p:cNvSpPr txBox="1"/>
          <p:nvPr/>
        </p:nvSpPr>
        <p:spPr>
          <a:xfrm>
            <a:off x="1941783" y="5935775"/>
            <a:ext cx="2065565" cy="369332"/>
          </a:xfrm>
          <a:prstGeom prst="rect">
            <a:avLst/>
          </a:prstGeom>
          <a:solidFill>
            <a:srgbClr val="FFC000">
              <a:alpha val="50000"/>
            </a:srgbClr>
          </a:solidFill>
          <a:ln>
            <a:solidFill>
              <a:srgbClr val="FFC000"/>
            </a:solidFill>
            <a:prstDash val="dash"/>
          </a:ln>
        </p:spPr>
        <p:txBody>
          <a:bodyPr wrap="square" rtlCol="0">
            <a:spAutoFit/>
          </a:bodyPr>
          <a:lstStyle/>
          <a:p>
            <a:r>
              <a:rPr lang="en-US" dirty="0" smtClean="0"/>
              <a:t>Species Information</a:t>
            </a:r>
            <a:endParaRPr lang="en-US" dirty="0"/>
          </a:p>
        </p:txBody>
      </p:sp>
      <p:cxnSp>
        <p:nvCxnSpPr>
          <p:cNvPr id="82" name="Straight Arrow Connector 81"/>
          <p:cNvCxnSpPr>
            <a:stCxn id="21" idx="2"/>
            <a:endCxn id="80" idx="0"/>
          </p:cNvCxnSpPr>
          <p:nvPr/>
        </p:nvCxnSpPr>
        <p:spPr>
          <a:xfrm>
            <a:off x="2971346" y="5475213"/>
            <a:ext cx="3220" cy="460562"/>
          </a:xfrm>
          <a:prstGeom prst="straightConnector1">
            <a:avLst/>
          </a:prstGeom>
          <a:ln>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2992" y="4843814"/>
            <a:ext cx="943882" cy="369332"/>
          </a:xfrm>
          <a:prstGeom prst="rect">
            <a:avLst/>
          </a:prstGeom>
          <a:noFill/>
        </p:spPr>
        <p:txBody>
          <a:bodyPr wrap="square" rtlCol="0">
            <a:spAutoFit/>
          </a:bodyPr>
          <a:lstStyle/>
          <a:p>
            <a:r>
              <a:rPr lang="en-US" b="1" dirty="0" smtClean="0"/>
              <a:t>Key</a:t>
            </a:r>
            <a:endParaRPr lang="en-US" b="1" dirty="0"/>
          </a:p>
        </p:txBody>
      </p:sp>
      <p:sp>
        <p:nvSpPr>
          <p:cNvPr id="88" name="Rectangle 87"/>
          <p:cNvSpPr/>
          <p:nvPr/>
        </p:nvSpPr>
        <p:spPr>
          <a:xfrm>
            <a:off x="6932384" y="4744016"/>
            <a:ext cx="1626961" cy="201418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 descr="NSW Systems Biology Initiativ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2818" y="2747741"/>
            <a:ext cx="519545" cy="647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9763" y="1630374"/>
            <a:ext cx="751465" cy="598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a:stCxn id="20" idx="0"/>
            <a:endCxn id="5" idx="2"/>
          </p:cNvCxnSpPr>
          <p:nvPr/>
        </p:nvCxnSpPr>
        <p:spPr>
          <a:xfrm flipV="1">
            <a:off x="2935514" y="1649417"/>
            <a:ext cx="35832" cy="149173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5" idx="2"/>
          </p:cNvCxnSpPr>
          <p:nvPr/>
        </p:nvCxnSpPr>
        <p:spPr>
          <a:xfrm rot="16200000" flipV="1">
            <a:off x="3479862" y="1140901"/>
            <a:ext cx="1916668" cy="2933700"/>
          </a:xfrm>
          <a:prstGeom prst="curvedConnector3">
            <a:avLst>
              <a:gd name="adj1" fmla="val 36085"/>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0" idx="1"/>
            <a:endCxn id="5" idx="2"/>
          </p:cNvCxnSpPr>
          <p:nvPr/>
        </p:nvCxnSpPr>
        <p:spPr>
          <a:xfrm rot="10800000" flipH="1">
            <a:off x="2137228" y="1649417"/>
            <a:ext cx="834118" cy="1676400"/>
          </a:xfrm>
          <a:prstGeom prst="curvedConnector4">
            <a:avLst>
              <a:gd name="adj1" fmla="val -27406"/>
              <a:gd name="adj2" fmla="val 3687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1" idx="1"/>
            <a:endCxn id="5" idx="2"/>
          </p:cNvCxnSpPr>
          <p:nvPr/>
        </p:nvCxnSpPr>
        <p:spPr>
          <a:xfrm rot="10800000" flipH="1">
            <a:off x="2036988" y="1649417"/>
            <a:ext cx="934358" cy="3641130"/>
          </a:xfrm>
          <a:prstGeom prst="curvedConnector4">
            <a:avLst>
              <a:gd name="adj1" fmla="val -52194"/>
              <a:gd name="adj2" fmla="val 7702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187" name="Curved Connector 7186"/>
          <p:cNvCxnSpPr>
            <a:stCxn id="20" idx="1"/>
            <a:endCxn id="70" idx="3"/>
          </p:cNvCxnSpPr>
          <p:nvPr/>
        </p:nvCxnSpPr>
        <p:spPr>
          <a:xfrm rot="10800000" flipV="1">
            <a:off x="1396094" y="3325817"/>
            <a:ext cx="741134" cy="1148666"/>
          </a:xfrm>
          <a:prstGeom prst="curvedConnector3">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189" name="Curved Connector 7188"/>
          <p:cNvCxnSpPr>
            <a:stCxn id="22" idx="1"/>
            <a:endCxn id="70" idx="3"/>
          </p:cNvCxnSpPr>
          <p:nvPr/>
        </p:nvCxnSpPr>
        <p:spPr>
          <a:xfrm rot="10800000" flipV="1">
            <a:off x="1396094" y="4275943"/>
            <a:ext cx="594630" cy="198539"/>
          </a:xfrm>
          <a:prstGeom prst="curvedConnector3">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191" name="Curved Connector 7190"/>
          <p:cNvCxnSpPr>
            <a:stCxn id="21" idx="1"/>
            <a:endCxn id="70" idx="3"/>
          </p:cNvCxnSpPr>
          <p:nvPr/>
        </p:nvCxnSpPr>
        <p:spPr>
          <a:xfrm rot="10800000">
            <a:off x="1396094" y="4474483"/>
            <a:ext cx="640894" cy="816064"/>
          </a:xfrm>
          <a:prstGeom prst="curvedConnector3">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195" name="Straight Arrow Connector 7194"/>
          <p:cNvCxnSpPr>
            <a:stCxn id="9" idx="3"/>
            <a:endCxn id="8" idx="1"/>
          </p:cNvCxnSpPr>
          <p:nvPr/>
        </p:nvCxnSpPr>
        <p:spPr>
          <a:xfrm flipV="1">
            <a:off x="6600824" y="1443366"/>
            <a:ext cx="986972" cy="6486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98" name="Straight Arrow Connector 7197"/>
          <p:cNvCxnSpPr>
            <a:stCxn id="9" idx="3"/>
            <a:endCxn id="7" idx="1"/>
          </p:cNvCxnSpPr>
          <p:nvPr/>
        </p:nvCxnSpPr>
        <p:spPr>
          <a:xfrm>
            <a:off x="6600824" y="2092039"/>
            <a:ext cx="1310822" cy="4601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00" name="Straight Arrow Connector 7199"/>
          <p:cNvCxnSpPr>
            <a:stCxn id="16" idx="0"/>
            <a:endCxn id="9" idx="2"/>
          </p:cNvCxnSpPr>
          <p:nvPr/>
        </p:nvCxnSpPr>
        <p:spPr>
          <a:xfrm flipV="1">
            <a:off x="5905046" y="2553704"/>
            <a:ext cx="0" cy="10123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02" name="Curved Connector 7201"/>
          <p:cNvCxnSpPr>
            <a:stCxn id="21" idx="3"/>
            <a:endCxn id="9" idx="3"/>
          </p:cNvCxnSpPr>
          <p:nvPr/>
        </p:nvCxnSpPr>
        <p:spPr>
          <a:xfrm flipV="1">
            <a:off x="3905704" y="2092039"/>
            <a:ext cx="2695120" cy="3198508"/>
          </a:xfrm>
          <a:prstGeom prst="curvedConnector3">
            <a:avLst>
              <a:gd name="adj1" fmla="val 108482"/>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204" name="Curved Connector 7203"/>
          <p:cNvCxnSpPr/>
          <p:nvPr/>
        </p:nvCxnSpPr>
        <p:spPr>
          <a:xfrm rot="16200000" flipV="1">
            <a:off x="3594388" y="1140902"/>
            <a:ext cx="1916668" cy="2933700"/>
          </a:xfrm>
          <a:prstGeom prst="curvedConnector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74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Food for thought?</a:t>
            </a:r>
            <a:endParaRPr lang="en-US" b="1" dirty="0"/>
          </a:p>
        </p:txBody>
      </p:sp>
      <p:sp>
        <p:nvSpPr>
          <p:cNvPr id="3" name="Content Placeholder 2"/>
          <p:cNvSpPr>
            <a:spLocks noGrp="1"/>
          </p:cNvSpPr>
          <p:nvPr>
            <p:ph idx="1"/>
          </p:nvPr>
        </p:nvSpPr>
        <p:spPr>
          <a:xfrm>
            <a:off x="533400" y="1600200"/>
            <a:ext cx="8229600" cy="4525963"/>
          </a:xfrm>
        </p:spPr>
        <p:txBody>
          <a:bodyPr>
            <a:normAutofit/>
          </a:bodyPr>
          <a:lstStyle/>
          <a:p>
            <a:r>
              <a:rPr lang="en-US" dirty="0" smtClean="0"/>
              <a:t>Summary statistics for evidence of exons and spanning peptides</a:t>
            </a:r>
          </a:p>
          <a:p>
            <a:r>
              <a:rPr lang="en-US" dirty="0" smtClean="0"/>
              <a:t>Using IGV to visualize:</a:t>
            </a:r>
          </a:p>
          <a:p>
            <a:pPr lvl="1"/>
            <a:r>
              <a:rPr lang="en-US" dirty="0"/>
              <a:t>P</a:t>
            </a:r>
            <a:r>
              <a:rPr lang="en-US" dirty="0" smtClean="0"/>
              <a:t>ost-translational modifications </a:t>
            </a:r>
          </a:p>
          <a:p>
            <a:pPr lvl="1"/>
            <a:r>
              <a:rPr lang="en-US" dirty="0"/>
              <a:t>A</a:t>
            </a:r>
            <a:r>
              <a:rPr lang="en-US" dirty="0" smtClean="0"/>
              <a:t>mino acid substitutions / non-synonymous SNPs</a:t>
            </a:r>
          </a:p>
          <a:p>
            <a:pPr lvl="1"/>
            <a:r>
              <a:rPr lang="en-US" dirty="0"/>
              <a:t>R</a:t>
            </a:r>
            <a:r>
              <a:rPr lang="en-US" dirty="0" smtClean="0"/>
              <a:t>elative </a:t>
            </a:r>
            <a:r>
              <a:rPr lang="en-US" dirty="0"/>
              <a:t>peptide intensities in SILAC-labeled </a:t>
            </a:r>
            <a:r>
              <a:rPr lang="en-US" dirty="0" smtClean="0"/>
              <a:t>experiments</a:t>
            </a:r>
          </a:p>
          <a:p>
            <a:pPr lvl="1"/>
            <a:r>
              <a:rPr lang="en-US" dirty="0" smtClean="0"/>
              <a:t>Compare </a:t>
            </a:r>
            <a:r>
              <a:rPr lang="en-US" smtClean="0"/>
              <a:t>sequences from multiple genomes (?)</a:t>
            </a:r>
            <a:endParaRPr lang="en-US" dirty="0" smtClean="0"/>
          </a:p>
          <a:p>
            <a:endParaRPr lang="en-US" dirty="0"/>
          </a:p>
        </p:txBody>
      </p:sp>
    </p:spTree>
    <p:extLst>
      <p:ext uri="{BB962C8B-B14F-4D97-AF65-F5344CB8AC3E}">
        <p14:creationId xmlns:p14="http://schemas.microsoft.com/office/powerpoint/2010/main" val="1993108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Acknowledgements</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smtClean="0"/>
              <a:t>UNSW</a:t>
            </a:r>
          </a:p>
          <a:p>
            <a:pPr lvl="1"/>
            <a:r>
              <a:rPr lang="en-US" dirty="0" smtClean="0"/>
              <a:t>Prof. Marc Wilkins</a:t>
            </a:r>
          </a:p>
          <a:p>
            <a:pPr lvl="1"/>
            <a:r>
              <a:rPr lang="en-US" dirty="0" smtClean="0"/>
              <a:t>Dr. Nandan Deshpande</a:t>
            </a:r>
          </a:p>
          <a:p>
            <a:pPr lvl="1"/>
            <a:r>
              <a:rPr lang="en-US" dirty="0" smtClean="0"/>
              <a:t>Dr. Zhiliang Chen</a:t>
            </a:r>
          </a:p>
          <a:p>
            <a:pPr lvl="1"/>
            <a:r>
              <a:rPr lang="en-US" dirty="0" smtClean="0"/>
              <a:t>Natalie Twine</a:t>
            </a:r>
          </a:p>
          <a:p>
            <a:pPr lvl="1"/>
            <a:r>
              <a:rPr lang="en-US" dirty="0" smtClean="0"/>
              <a:t>Simone Li</a:t>
            </a:r>
          </a:p>
          <a:p>
            <a:r>
              <a:rPr lang="en-US" b="1" dirty="0" smtClean="0"/>
              <a:t>Intersect</a:t>
            </a:r>
          </a:p>
          <a:p>
            <a:pPr lvl="1"/>
            <a:r>
              <a:rPr lang="en-US" dirty="0" smtClean="0"/>
              <a:t>Georgina Edwards</a:t>
            </a:r>
          </a:p>
          <a:p>
            <a:pPr lvl="1"/>
            <a:r>
              <a:rPr lang="en-US" dirty="0" smtClean="0"/>
              <a:t>Carlos Aya</a:t>
            </a:r>
          </a:p>
          <a:p>
            <a:pPr lvl="1"/>
            <a:r>
              <a:rPr lang="en-US" dirty="0" smtClean="0"/>
              <a:t>Sean McCarthy</a:t>
            </a:r>
          </a:p>
          <a:p>
            <a:r>
              <a:rPr lang="en-US" b="1" dirty="0"/>
              <a:t>Australian National Data Service</a:t>
            </a:r>
            <a:endParaRPr lang="en-US" b="1" dirty="0" smtClean="0"/>
          </a:p>
          <a:p>
            <a:pPr lvl="1"/>
            <a:r>
              <a:rPr lang="en-US" dirty="0" smtClean="0"/>
              <a:t>Dr. </a:t>
            </a:r>
            <a:r>
              <a:rPr lang="en-US" dirty="0"/>
              <a:t>Jeff Christiansen</a:t>
            </a:r>
          </a:p>
        </p:txBody>
      </p:sp>
      <p:sp>
        <p:nvSpPr>
          <p:cNvPr id="4" name="Rectangle 3"/>
          <p:cNvSpPr/>
          <p:nvPr/>
        </p:nvSpPr>
        <p:spPr>
          <a:xfrm>
            <a:off x="3429000" y="6490666"/>
            <a:ext cx="5603874" cy="271743"/>
          </a:xfrm>
          <a:prstGeom prst="rect">
            <a:avLst/>
          </a:prstGeom>
        </p:spPr>
        <p:txBody>
          <a:bodyPr wrap="square">
            <a:spAutoFit/>
          </a:bodyPr>
          <a:lstStyle/>
          <a:p>
            <a:r>
              <a:rPr lang="en-US" sz="1100" dirty="0"/>
              <a:t>Image from: http://legocuusoo.posterous.com/announcing-lego-minecraft-micro-world-the-thi</a:t>
            </a:r>
          </a:p>
        </p:txBody>
      </p:sp>
      <p:pic>
        <p:nvPicPr>
          <p:cNvPr id="2054" name="Picture 6" descr="http://getfile8.posterous.com/getfile/files.posterous.com/temp-2012-02-15/JwsuxubxmJnEupsGGrBiltDFDfiIpviwIalilvzuzmkbsgnwudxvbGpieyij/21102_LEGO_Minecraft_01-1024.png.scaled1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447800"/>
            <a:ext cx="3317874" cy="338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47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420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Alternative Splicing</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540000">
            <a:off x="2248752" y="1791777"/>
            <a:ext cx="4515971" cy="302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68317" y="5593679"/>
            <a:ext cx="2803490" cy="523220"/>
          </a:xfrm>
          <a:prstGeom prst="rect">
            <a:avLst/>
          </a:prstGeom>
          <a:noFill/>
        </p:spPr>
        <p:txBody>
          <a:bodyPr wrap="square" rtlCol="0">
            <a:spAutoFit/>
          </a:bodyPr>
          <a:lstStyle/>
          <a:p>
            <a:r>
              <a:rPr lang="en-US" sz="1400" dirty="0" err="1">
                <a:solidFill>
                  <a:prstClr val="black"/>
                </a:solidFill>
                <a:cs typeface="Calibri" pitchFamily="34" charset="0"/>
              </a:rPr>
              <a:t>Cloonan</a:t>
            </a:r>
            <a:r>
              <a:rPr lang="en-US" sz="1400" dirty="0">
                <a:solidFill>
                  <a:prstClr val="black"/>
                </a:solidFill>
                <a:cs typeface="Calibri" pitchFamily="34" charset="0"/>
              </a:rPr>
              <a:t> </a:t>
            </a:r>
            <a:r>
              <a:rPr lang="en-US" sz="1400" i="1" dirty="0">
                <a:solidFill>
                  <a:prstClr val="black"/>
                </a:solidFill>
                <a:cs typeface="Calibri" pitchFamily="34" charset="0"/>
              </a:rPr>
              <a:t>et al</a:t>
            </a:r>
            <a:r>
              <a:rPr lang="en-US" sz="1400" dirty="0">
                <a:solidFill>
                  <a:prstClr val="black"/>
                </a:solidFill>
                <a:cs typeface="Calibri" pitchFamily="34" charset="0"/>
              </a:rPr>
              <a:t>. (2010)  Australian Biochemist. p14-17.</a:t>
            </a:r>
          </a:p>
        </p:txBody>
      </p:sp>
      <p:sp>
        <p:nvSpPr>
          <p:cNvPr id="23" name="TextBox 22"/>
          <p:cNvSpPr txBox="1"/>
          <p:nvPr/>
        </p:nvSpPr>
        <p:spPr>
          <a:xfrm>
            <a:off x="5921280" y="5005879"/>
            <a:ext cx="869465" cy="539704"/>
          </a:xfrm>
          <a:prstGeom prst="rect">
            <a:avLst/>
          </a:prstGeom>
          <a:solidFill>
            <a:srgbClr val="FFFF00"/>
          </a:solidFill>
          <a:ln>
            <a:noFill/>
          </a:ln>
        </p:spPr>
        <p:txBody>
          <a:bodyPr wrap="square" rtlCol="0">
            <a:spAutoFit/>
          </a:bodyPr>
          <a:lstStyle/>
          <a:p>
            <a:r>
              <a:rPr lang="en-US" sz="1400" b="1" dirty="0">
                <a:solidFill>
                  <a:prstClr val="black"/>
                </a:solidFill>
              </a:rPr>
              <a:t>Peptide data</a:t>
            </a:r>
          </a:p>
        </p:txBody>
      </p:sp>
      <p:grpSp>
        <p:nvGrpSpPr>
          <p:cNvPr id="24" name="Group 23"/>
          <p:cNvGrpSpPr/>
          <p:nvPr/>
        </p:nvGrpSpPr>
        <p:grpSpPr>
          <a:xfrm>
            <a:off x="2445939" y="5005884"/>
            <a:ext cx="3385997" cy="446561"/>
            <a:chOff x="2384794" y="5703524"/>
            <a:chExt cx="4092266" cy="551309"/>
          </a:xfrm>
        </p:grpSpPr>
        <p:sp>
          <p:nvSpPr>
            <p:cNvPr id="25" name="Rectangle 24"/>
            <p:cNvSpPr/>
            <p:nvPr/>
          </p:nvSpPr>
          <p:spPr>
            <a:xfrm>
              <a:off x="2384794" y="5703524"/>
              <a:ext cx="322921" cy="1808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p:nvSpPr>
          <p:spPr>
            <a:xfrm>
              <a:off x="3056407" y="5710624"/>
              <a:ext cx="322921" cy="1808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5601696" y="5710623"/>
              <a:ext cx="875364" cy="173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3056407" y="6077089"/>
              <a:ext cx="324295" cy="1777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5601696" y="6101899"/>
              <a:ext cx="875364" cy="1529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0" name="Straight Connector 29"/>
            <p:cNvCxnSpPr/>
            <p:nvPr/>
          </p:nvCxnSpPr>
          <p:spPr>
            <a:xfrm>
              <a:off x="2707715" y="5801037"/>
              <a:ext cx="3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3"/>
              <a:endCxn id="27" idx="1"/>
            </p:cNvCxnSpPr>
            <p:nvPr/>
          </p:nvCxnSpPr>
          <p:spPr>
            <a:xfrm flipV="1">
              <a:off x="3379328" y="5797487"/>
              <a:ext cx="2222368" cy="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3"/>
              <a:endCxn id="29" idx="1"/>
            </p:cNvCxnSpPr>
            <p:nvPr/>
          </p:nvCxnSpPr>
          <p:spPr>
            <a:xfrm>
              <a:off x="3380702" y="6165959"/>
              <a:ext cx="2220994" cy="1240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551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914400"/>
          </a:xfrm>
        </p:spPr>
        <p:txBody>
          <a:bodyPr/>
          <a:lstStyle/>
          <a:p>
            <a:r>
              <a:rPr lang="en-US" b="1" dirty="0" smtClean="0"/>
              <a:t>RNA-</a:t>
            </a:r>
            <a:r>
              <a:rPr lang="en-US" b="1" dirty="0" err="1" smtClean="0"/>
              <a:t>seq</a:t>
            </a:r>
            <a:r>
              <a:rPr lang="en-US" b="1" dirty="0" smtClean="0"/>
              <a:t> workflow</a:t>
            </a:r>
          </a:p>
        </p:txBody>
      </p:sp>
      <p:pic>
        <p:nvPicPr>
          <p:cNvPr id="6" name="Picture 5"/>
          <p:cNvPicPr>
            <a:picLocks noChangeAspect="1"/>
          </p:cNvPicPr>
          <p:nvPr/>
        </p:nvPicPr>
        <p:blipFill>
          <a:blip r:embed="rId2"/>
          <a:stretch>
            <a:fillRect/>
          </a:stretch>
        </p:blipFill>
        <p:spPr>
          <a:xfrm>
            <a:off x="152400" y="1371600"/>
            <a:ext cx="4462411" cy="4904838"/>
          </a:xfrm>
          <a:prstGeom prst="rect">
            <a:avLst/>
          </a:prstGeom>
        </p:spPr>
      </p:pic>
      <p:graphicFrame>
        <p:nvGraphicFramePr>
          <p:cNvPr id="10" name="Diagram 9"/>
          <p:cNvGraphicFramePr/>
          <p:nvPr>
            <p:extLst>
              <p:ext uri="{D42A27DB-BD31-4B8C-83A1-F6EECF244321}">
                <p14:modId xmlns:p14="http://schemas.microsoft.com/office/powerpoint/2010/main" val="2924031754"/>
              </p:ext>
            </p:extLst>
          </p:nvPr>
        </p:nvGraphicFramePr>
        <p:xfrm>
          <a:off x="4724400" y="1143000"/>
          <a:ext cx="4267200" cy="4554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0" y="6276201"/>
            <a:ext cx="9144000" cy="276999"/>
          </a:xfrm>
          <a:prstGeom prst="rect">
            <a:avLst/>
          </a:prstGeom>
        </p:spPr>
        <p:txBody>
          <a:bodyPr wrap="square">
            <a:spAutoFit/>
          </a:bodyPr>
          <a:lstStyle/>
          <a:p>
            <a:pPr algn="r"/>
            <a:r>
              <a:rPr lang="en-US" sz="1200" dirty="0" smtClean="0"/>
              <a:t>Image adapted from: Wang, Z., et al. (2009), Nature Reviews Genetics, 10, 57–63.</a:t>
            </a:r>
            <a:endParaRPr lang="en-US" sz="1200" dirty="0"/>
          </a:p>
        </p:txBody>
      </p:sp>
    </p:spTree>
    <p:extLst>
      <p:ext uri="{BB962C8B-B14F-4D97-AF65-F5344CB8AC3E}">
        <p14:creationId xmlns:p14="http://schemas.microsoft.com/office/powerpoint/2010/main" val="214045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fontAlgn="base">
              <a:spcAft>
                <a:spcPct val="0"/>
              </a:spcAft>
            </a:pPr>
            <a:r>
              <a:rPr lang="en-US" b="1" dirty="0"/>
              <a:t>Proteomic-Genomic Nexus </a:t>
            </a:r>
            <a:endParaRPr kumimoji="0" lang="en-US" b="1" i="0" u="none" strike="noStrike" cap="none" normalizeH="0" baseline="0" dirty="0" smtClean="0">
              <a:ln>
                <a:noFill/>
              </a:ln>
              <a:solidFill>
                <a:srgbClr val="000000"/>
              </a:solidFill>
              <a:effectLst/>
              <a:latin typeface="Calibri" pitchFamily="34" charset="0"/>
              <a:ea typeface="ヒラギノ角ゴ Pro W3" charset="-128"/>
              <a:cs typeface="Calibri" pitchFamily="34" charset="0"/>
            </a:endParaRPr>
          </a:p>
        </p:txBody>
      </p:sp>
      <p:sp>
        <p:nvSpPr>
          <p:cNvPr id="3" name="Content Placeholder 2"/>
          <p:cNvSpPr>
            <a:spLocks noGrp="1"/>
          </p:cNvSpPr>
          <p:nvPr>
            <p:ph idx="1"/>
          </p:nvPr>
        </p:nvSpPr>
        <p:spPr/>
        <p:txBody>
          <a:bodyPr>
            <a:normAutofit/>
          </a:bodyPr>
          <a:lstStyle/>
          <a:p>
            <a:pPr defTabSz="457200" fontAlgn="base">
              <a:spcBef>
                <a:spcPct val="0"/>
              </a:spcBef>
              <a:spcAft>
                <a:spcPct val="0"/>
              </a:spcAft>
              <a:defRPr/>
            </a:pPr>
            <a:r>
              <a:rPr lang="en-AU" dirty="0" smtClean="0">
                <a:latin typeface="Calibri" pitchFamily="34" charset="0"/>
                <a:cs typeface="Calibri" pitchFamily="34" charset="0"/>
              </a:rPr>
              <a:t>Co-visualization of </a:t>
            </a:r>
            <a:r>
              <a:rPr lang="en-AU" dirty="0">
                <a:solidFill>
                  <a:srgbClr val="00B050"/>
                </a:solidFill>
                <a:latin typeface="Calibri" pitchFamily="34" charset="0"/>
                <a:cs typeface="Calibri" pitchFamily="34" charset="0"/>
              </a:rPr>
              <a:t>genomics</a:t>
            </a:r>
            <a:r>
              <a:rPr lang="en-AU" dirty="0" smtClean="0">
                <a:solidFill>
                  <a:srgbClr val="0070C0"/>
                </a:solidFill>
                <a:latin typeface="Calibri" pitchFamily="34" charset="0"/>
                <a:cs typeface="Calibri" pitchFamily="34" charset="0"/>
              </a:rPr>
              <a:t>, transcriptomics, </a:t>
            </a:r>
            <a:r>
              <a:rPr lang="en-AU" dirty="0" smtClean="0">
                <a:latin typeface="Calibri" pitchFamily="34" charset="0"/>
                <a:cs typeface="Calibri" pitchFamily="34" charset="0"/>
              </a:rPr>
              <a:t>and </a:t>
            </a:r>
            <a:r>
              <a:rPr lang="en-AU" dirty="0" smtClean="0">
                <a:solidFill>
                  <a:srgbClr val="FF0000"/>
                </a:solidFill>
                <a:latin typeface="Calibri" pitchFamily="34" charset="0"/>
                <a:cs typeface="Calibri" pitchFamily="34" charset="0"/>
              </a:rPr>
              <a:t>proteomics data </a:t>
            </a:r>
            <a:r>
              <a:rPr lang="en-AU" dirty="0" smtClean="0">
                <a:latin typeface="Calibri" pitchFamily="34" charset="0"/>
                <a:cs typeface="Calibri" pitchFamily="34" charset="0"/>
              </a:rPr>
              <a:t>using Integrated </a:t>
            </a:r>
            <a:r>
              <a:rPr lang="en-AU" dirty="0">
                <a:latin typeface="Calibri" pitchFamily="34" charset="0"/>
                <a:cs typeface="Calibri" pitchFamily="34" charset="0"/>
              </a:rPr>
              <a:t>Genomics </a:t>
            </a:r>
            <a:r>
              <a:rPr lang="en-AU" dirty="0" smtClean="0">
                <a:latin typeface="Calibri" pitchFamily="34" charset="0"/>
                <a:cs typeface="Calibri" pitchFamily="34" charset="0"/>
              </a:rPr>
              <a:t>Viewer (IGV)</a:t>
            </a:r>
          </a:p>
          <a:p>
            <a:pPr defTabSz="457200" fontAlgn="base">
              <a:spcBef>
                <a:spcPct val="0"/>
              </a:spcBef>
              <a:spcAft>
                <a:spcPct val="0"/>
              </a:spcAft>
              <a:defRPr/>
            </a:pPr>
            <a:r>
              <a:rPr lang="en-AU" dirty="0">
                <a:latin typeface="Calibri" pitchFamily="34" charset="0"/>
                <a:cs typeface="Calibri" pitchFamily="34" charset="0"/>
              </a:rPr>
              <a:t>Validate the existence of </a:t>
            </a:r>
            <a:r>
              <a:rPr lang="en-AU" dirty="0">
                <a:solidFill>
                  <a:srgbClr val="00B050"/>
                </a:solidFill>
                <a:latin typeface="Calibri" pitchFamily="34" charset="0"/>
                <a:cs typeface="Calibri" pitchFamily="34" charset="0"/>
              </a:rPr>
              <a:t>genes</a:t>
            </a:r>
            <a:r>
              <a:rPr lang="en-AU" dirty="0">
                <a:latin typeface="Calibri" pitchFamily="34" charset="0"/>
                <a:cs typeface="Calibri" pitchFamily="34" charset="0"/>
              </a:rPr>
              <a:t> and </a:t>
            </a:r>
            <a:r>
              <a:rPr lang="en-AU" dirty="0">
                <a:solidFill>
                  <a:srgbClr val="0070C0"/>
                </a:solidFill>
                <a:latin typeface="Calibri" pitchFamily="34" charset="0"/>
                <a:cs typeface="Calibri" pitchFamily="34" charset="0"/>
              </a:rPr>
              <a:t>alternatively spliced mRNAs </a:t>
            </a:r>
            <a:r>
              <a:rPr lang="en-AU" dirty="0">
                <a:latin typeface="Calibri" pitchFamily="34" charset="0"/>
                <a:cs typeface="Calibri" pitchFamily="34" charset="0"/>
              </a:rPr>
              <a:t>using </a:t>
            </a:r>
            <a:r>
              <a:rPr lang="en-AU" dirty="0">
                <a:solidFill>
                  <a:srgbClr val="FF0000"/>
                </a:solidFill>
                <a:latin typeface="Calibri" pitchFamily="34" charset="0"/>
                <a:cs typeface="Calibri" pitchFamily="34" charset="0"/>
              </a:rPr>
              <a:t>peptides identified </a:t>
            </a:r>
            <a:r>
              <a:rPr lang="en-AU" dirty="0">
                <a:latin typeface="Calibri" pitchFamily="34" charset="0"/>
                <a:cs typeface="Calibri" pitchFamily="34" charset="0"/>
              </a:rPr>
              <a:t>from mass spectrometry </a:t>
            </a:r>
            <a:r>
              <a:rPr lang="en-AU" dirty="0" smtClean="0">
                <a:latin typeface="Calibri" pitchFamily="34" charset="0"/>
                <a:cs typeface="Calibri" pitchFamily="34" charset="0"/>
              </a:rPr>
              <a:t>experiments</a:t>
            </a:r>
            <a:endParaRPr lang="en-AU" dirty="0">
              <a:latin typeface="Calibri" pitchFamily="34" charset="0"/>
              <a:cs typeface="Calibri" pitchFamily="34" charset="0"/>
            </a:endParaRPr>
          </a:p>
        </p:txBody>
      </p:sp>
    </p:spTree>
    <p:extLst>
      <p:ext uri="{BB962C8B-B14F-4D97-AF65-F5344CB8AC3E}">
        <p14:creationId xmlns:p14="http://schemas.microsoft.com/office/powerpoint/2010/main" val="2055480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
            <a:ext cx="8229600" cy="884238"/>
          </a:xfrm>
        </p:spPr>
        <p:txBody>
          <a:bodyPr/>
          <a:lstStyle/>
          <a:p>
            <a:r>
              <a:rPr lang="en-US" b="1" dirty="0"/>
              <a:t>Integrative Genomics </a:t>
            </a:r>
            <a:r>
              <a:rPr lang="en-US" b="1" dirty="0" smtClean="0"/>
              <a:t>Viewer (IGV</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5122" name="Picture 2" descr="C:\Users\ignatius\AppData\Local\Temp\VMwareDnD\91a6a030\Screenshot from 2012-08-10 18^%26^%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5715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719403" y="5629856"/>
            <a:ext cx="5734527" cy="738664"/>
            <a:chOff x="1719403" y="5629856"/>
            <a:chExt cx="5734527" cy="738664"/>
          </a:xfrm>
        </p:grpSpPr>
        <p:grpSp>
          <p:nvGrpSpPr>
            <p:cNvPr id="5" name="Group 4"/>
            <p:cNvGrpSpPr/>
            <p:nvPr/>
          </p:nvGrpSpPr>
          <p:grpSpPr>
            <a:xfrm>
              <a:off x="1719403" y="5892056"/>
              <a:ext cx="3385997" cy="348015"/>
              <a:chOff x="2384794" y="5703524"/>
              <a:chExt cx="4092266" cy="610475"/>
            </a:xfrm>
          </p:grpSpPr>
          <p:sp>
            <p:nvSpPr>
              <p:cNvPr id="6" name="Rectangle 5"/>
              <p:cNvSpPr/>
              <p:nvPr/>
            </p:nvSpPr>
            <p:spPr>
              <a:xfrm>
                <a:off x="2384794" y="5703524"/>
                <a:ext cx="322921" cy="1808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3056407" y="5710624"/>
                <a:ext cx="322921" cy="1808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154138" y="5710624"/>
                <a:ext cx="322922" cy="1808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2384795" y="6133172"/>
                <a:ext cx="994535" cy="1808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6154138" y="6133172"/>
                <a:ext cx="322922" cy="1808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1" name="Straight Connector 10"/>
              <p:cNvCxnSpPr/>
              <p:nvPr/>
            </p:nvCxnSpPr>
            <p:spPr>
              <a:xfrm>
                <a:off x="2707715" y="5801037"/>
                <a:ext cx="3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8" idx="1"/>
              </p:cNvCxnSpPr>
              <p:nvPr/>
            </p:nvCxnSpPr>
            <p:spPr>
              <a:xfrm>
                <a:off x="3379329" y="5801038"/>
                <a:ext cx="27748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0" idx="1"/>
              </p:cNvCxnSpPr>
              <p:nvPr/>
            </p:nvCxnSpPr>
            <p:spPr>
              <a:xfrm flipV="1">
                <a:off x="3380701" y="6223583"/>
                <a:ext cx="2773438" cy="64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5715000" y="5629856"/>
              <a:ext cx="1738930" cy="738664"/>
            </a:xfrm>
            <a:prstGeom prst="rect">
              <a:avLst/>
            </a:prstGeom>
            <a:solidFill>
              <a:srgbClr val="FFFF00"/>
            </a:solidFill>
            <a:ln>
              <a:solidFill>
                <a:schemeClr val="tx1"/>
              </a:solidFill>
            </a:ln>
          </p:spPr>
          <p:txBody>
            <a:bodyPr wrap="square" rtlCol="0">
              <a:spAutoFit/>
            </a:bodyPr>
            <a:lstStyle/>
            <a:p>
              <a:r>
                <a:rPr lang="en-US" sz="1400" b="1" dirty="0">
                  <a:solidFill>
                    <a:prstClr val="black"/>
                  </a:solidFill>
                </a:rPr>
                <a:t>Peptide</a:t>
              </a:r>
            </a:p>
            <a:p>
              <a:r>
                <a:rPr lang="en-US" sz="1400" b="1" dirty="0">
                  <a:solidFill>
                    <a:prstClr val="black"/>
                  </a:solidFill>
                </a:rPr>
                <a:t>Information / Mass spectrometry data</a:t>
              </a:r>
            </a:p>
          </p:txBody>
        </p:sp>
        <p:sp>
          <p:nvSpPr>
            <p:cNvPr id="15" name="Right Arrow 14"/>
            <p:cNvSpPr/>
            <p:nvPr/>
          </p:nvSpPr>
          <p:spPr>
            <a:xfrm rot="10800000">
              <a:off x="5484344" y="6004520"/>
              <a:ext cx="230656" cy="1324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6" name="TextBox 15"/>
          <p:cNvSpPr txBox="1"/>
          <p:nvPr/>
        </p:nvSpPr>
        <p:spPr>
          <a:xfrm>
            <a:off x="3893496" y="6527946"/>
            <a:ext cx="5224580" cy="369332"/>
          </a:xfrm>
          <a:prstGeom prst="rect">
            <a:avLst/>
          </a:prstGeom>
          <a:noFill/>
        </p:spPr>
        <p:txBody>
          <a:bodyPr wrap="square" rtlCol="0">
            <a:spAutoFit/>
          </a:bodyPr>
          <a:lstStyle/>
          <a:p>
            <a:r>
              <a:rPr lang="en-US" dirty="0" smtClean="0"/>
              <a:t>Data from EBI Next-Gen Sequencing Training Course</a:t>
            </a:r>
            <a:endParaRPr lang="en-US" dirty="0"/>
          </a:p>
        </p:txBody>
      </p:sp>
    </p:spTree>
    <p:extLst>
      <p:ext uri="{BB962C8B-B14F-4D97-AF65-F5344CB8AC3E}">
        <p14:creationId xmlns:p14="http://schemas.microsoft.com/office/powerpoint/2010/main" val="401728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this collaborative project?</a:t>
            </a:r>
            <a:endParaRPr lang="en-US" b="1" dirty="0"/>
          </a:p>
        </p:txBody>
      </p:sp>
      <p:sp>
        <p:nvSpPr>
          <p:cNvPr id="3" name="Content Placeholder 2"/>
          <p:cNvSpPr>
            <a:spLocks noGrp="1"/>
          </p:cNvSpPr>
          <p:nvPr>
            <p:ph idx="1"/>
          </p:nvPr>
        </p:nvSpPr>
        <p:spPr>
          <a:xfrm>
            <a:off x="685800" y="1600200"/>
            <a:ext cx="7924800" cy="4525963"/>
          </a:xfrm>
        </p:spPr>
        <p:txBody>
          <a:bodyPr/>
          <a:lstStyle/>
          <a:p>
            <a:r>
              <a:rPr lang="en-US" b="1" dirty="0" smtClean="0"/>
              <a:t>Funding from </a:t>
            </a:r>
            <a:r>
              <a:rPr lang="en-US" b="1" dirty="0"/>
              <a:t>Australian National Data </a:t>
            </a:r>
            <a:r>
              <a:rPr lang="en-US" b="1" dirty="0" smtClean="0"/>
              <a:t>Service (ANDS)</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19400"/>
            <a:ext cx="863006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AN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5448300"/>
            <a:ext cx="2646316"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97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Responsibility to ANDS</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Upload </a:t>
            </a:r>
            <a:r>
              <a:rPr lang="en-US" dirty="0" smtClean="0"/>
              <a:t>Metadata </a:t>
            </a:r>
            <a:r>
              <a:rPr lang="en-US" dirty="0"/>
              <a:t>onto the Research Data </a:t>
            </a:r>
            <a:r>
              <a:rPr lang="en-US" dirty="0" smtClean="0"/>
              <a:t>Australia</a:t>
            </a:r>
          </a:p>
          <a:p>
            <a:pPr marL="514350" indent="-514350">
              <a:buFont typeface="+mj-lt"/>
              <a:buAutoNum type="arabicPeriod"/>
            </a:pPr>
            <a:r>
              <a:rPr lang="en-US" dirty="0"/>
              <a:t>Provide a Blog that </a:t>
            </a:r>
            <a:r>
              <a:rPr lang="en-US" dirty="0" smtClean="0"/>
              <a:t>describes the </a:t>
            </a:r>
            <a:r>
              <a:rPr lang="en-US" dirty="0"/>
              <a:t>development of the Open </a:t>
            </a:r>
            <a:r>
              <a:rPr lang="en-US" dirty="0" smtClean="0"/>
              <a:t>Source software</a:t>
            </a:r>
          </a:p>
          <a:p>
            <a:pPr marL="514350" indent="-514350">
              <a:buFont typeface="+mj-lt"/>
              <a:buAutoNum type="arabicPeriod"/>
            </a:pPr>
            <a:r>
              <a:rPr lang="en-US" dirty="0" smtClean="0"/>
              <a:t>Provide </a:t>
            </a:r>
            <a:r>
              <a:rPr lang="en-US" dirty="0"/>
              <a:t>demonstration of </a:t>
            </a:r>
            <a:r>
              <a:rPr lang="en-US" dirty="0" smtClean="0"/>
              <a:t>values</a:t>
            </a:r>
          </a:p>
          <a:p>
            <a:pPr marL="514350" indent="-514350">
              <a:buFont typeface="+mj-lt"/>
              <a:buAutoNum type="arabicPeriod"/>
            </a:pPr>
            <a:r>
              <a:rPr lang="en-US" dirty="0" smtClean="0"/>
              <a:t>All completed well before the deadline of 30 June 2013…</a:t>
            </a:r>
          </a:p>
        </p:txBody>
      </p:sp>
    </p:spTree>
    <p:extLst>
      <p:ext uri="{BB962C8B-B14F-4D97-AF65-F5344CB8AC3E}">
        <p14:creationId xmlns:p14="http://schemas.microsoft.com/office/powerpoint/2010/main" val="1279192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587"/>
            <a:ext cx="8229600" cy="1143000"/>
          </a:xfrm>
        </p:spPr>
        <p:txBody>
          <a:bodyPr>
            <a:normAutofit fontScale="90000"/>
          </a:bodyPr>
          <a:lstStyle/>
          <a:p>
            <a:r>
              <a:rPr lang="en-US" b="1" dirty="0" smtClean="0"/>
              <a:t>1. Upload Metadata </a:t>
            </a:r>
            <a:r>
              <a:rPr lang="en-US" b="1" dirty="0"/>
              <a:t>onto the Research Data </a:t>
            </a:r>
            <a:r>
              <a:rPr lang="en-US" b="1" dirty="0" smtClean="0"/>
              <a:t>Australia</a:t>
            </a:r>
            <a:endParaRPr lang="en-US" b="1"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862" t="12045" r="21995" b="10857"/>
          <a:stretch/>
        </p:blipFill>
        <p:spPr bwMode="auto">
          <a:xfrm>
            <a:off x="1447800" y="1396244"/>
            <a:ext cx="6477000" cy="546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55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2. Project Development Blog</a:t>
            </a:r>
            <a:endParaRPr lang="en-US" b="1" dirty="0"/>
          </a:p>
        </p:txBody>
      </p:sp>
      <p:sp>
        <p:nvSpPr>
          <p:cNvPr id="3" name="Content Placeholder 2"/>
          <p:cNvSpPr>
            <a:spLocks noGrp="1"/>
          </p:cNvSpPr>
          <p:nvPr>
            <p:ph idx="1"/>
          </p:nvPr>
        </p:nvSpPr>
        <p:spPr>
          <a:xfrm>
            <a:off x="1600200" y="6248400"/>
            <a:ext cx="5998049" cy="432311"/>
          </a:xfrm>
        </p:spPr>
        <p:txBody>
          <a:bodyPr>
            <a:normAutofit fontScale="92500" lnSpcReduction="20000"/>
          </a:bodyPr>
          <a:lstStyle/>
          <a:p>
            <a:pPr marL="0" lvl="1" indent="0">
              <a:buNone/>
            </a:pPr>
            <a:r>
              <a:rPr lang="en-US" dirty="0">
                <a:hlinkClick r:id="rId2"/>
              </a:rPr>
              <a:t>http://intersectaustralia.github.com/ap11</a:t>
            </a:r>
            <a:r>
              <a:rPr lang="en-US" dirty="0" smtClean="0">
                <a:hlinkClick r:id="rId2"/>
              </a:rPr>
              <a: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702" y="1284201"/>
            <a:ext cx="5823898" cy="472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871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Demonstration of Values</a:t>
            </a:r>
            <a:endParaRPr lang="en-US" b="1" dirty="0"/>
          </a:p>
        </p:txBody>
      </p:sp>
      <p:sp>
        <p:nvSpPr>
          <p:cNvPr id="3" name="Content Placeholder 2"/>
          <p:cNvSpPr>
            <a:spLocks noGrp="1"/>
          </p:cNvSpPr>
          <p:nvPr>
            <p:ph idx="1"/>
          </p:nvPr>
        </p:nvSpPr>
        <p:spPr>
          <a:xfrm>
            <a:off x="609600" y="1371600"/>
            <a:ext cx="8229600" cy="4953000"/>
          </a:xfrm>
        </p:spPr>
        <p:txBody>
          <a:bodyPr>
            <a:normAutofit fontScale="92500" lnSpcReduction="20000"/>
          </a:bodyPr>
          <a:lstStyle/>
          <a:p>
            <a:r>
              <a:rPr lang="en-US" dirty="0" smtClean="0"/>
              <a:t>Genomics, Transcriptomics, and Proteomics data from three projects:</a:t>
            </a:r>
          </a:p>
          <a:p>
            <a:pPr lvl="1"/>
            <a:r>
              <a:rPr lang="en-US" i="1" dirty="0" smtClean="0">
                <a:solidFill>
                  <a:srgbClr val="00B050"/>
                </a:solidFill>
              </a:rPr>
              <a:t>Campylobacter concisus </a:t>
            </a:r>
          </a:p>
          <a:p>
            <a:pPr lvl="2"/>
            <a:r>
              <a:rPr lang="en-US" i="1" dirty="0"/>
              <a:t>Prof. Hazel </a:t>
            </a:r>
            <a:r>
              <a:rPr lang="en-US" i="1" dirty="0" smtClean="0"/>
              <a:t>Mitchell, UNSW</a:t>
            </a:r>
          </a:p>
          <a:p>
            <a:pPr lvl="2"/>
            <a:r>
              <a:rPr lang="en-US" i="1" dirty="0" smtClean="0"/>
              <a:t>Validate genes</a:t>
            </a:r>
          </a:p>
          <a:p>
            <a:pPr lvl="1"/>
            <a:r>
              <a:rPr lang="en-US" dirty="0" smtClean="0">
                <a:solidFill>
                  <a:srgbClr val="0070C0"/>
                </a:solidFill>
              </a:rPr>
              <a:t>Wine Yeast Project </a:t>
            </a:r>
          </a:p>
          <a:p>
            <a:pPr lvl="2"/>
            <a:r>
              <a:rPr lang="en-US" i="1" dirty="0" smtClean="0"/>
              <a:t>Prof. Paul Chambers, AWRI</a:t>
            </a:r>
          </a:p>
          <a:p>
            <a:pPr lvl="2"/>
            <a:r>
              <a:rPr lang="en-US" i="1" dirty="0" smtClean="0"/>
              <a:t>Validate 20 genes specific to wine yeast</a:t>
            </a:r>
          </a:p>
          <a:p>
            <a:pPr lvl="2"/>
            <a:r>
              <a:rPr lang="en-US" i="1" dirty="0"/>
              <a:t>A</a:t>
            </a:r>
            <a:r>
              <a:rPr lang="en-US" i="1" dirty="0" smtClean="0"/>
              <a:t>lternative start codons (?)</a:t>
            </a:r>
          </a:p>
          <a:p>
            <a:pPr lvl="1"/>
            <a:r>
              <a:rPr lang="en-US" dirty="0" smtClean="0">
                <a:solidFill>
                  <a:srgbClr val="0070C0"/>
                </a:solidFill>
              </a:rPr>
              <a:t>Mesenchymal </a:t>
            </a:r>
            <a:r>
              <a:rPr lang="en-US" dirty="0">
                <a:solidFill>
                  <a:srgbClr val="0070C0"/>
                </a:solidFill>
              </a:rPr>
              <a:t>stem </a:t>
            </a:r>
            <a:r>
              <a:rPr lang="en-US" dirty="0" smtClean="0">
                <a:solidFill>
                  <a:srgbClr val="0070C0"/>
                </a:solidFill>
              </a:rPr>
              <a:t>cells data</a:t>
            </a:r>
          </a:p>
          <a:p>
            <a:pPr lvl="2"/>
            <a:r>
              <a:rPr lang="en-US" i="1" dirty="0"/>
              <a:t>Prof. Moustapha </a:t>
            </a:r>
            <a:r>
              <a:rPr lang="en-US" i="1" dirty="0" smtClean="0"/>
              <a:t>Kassem, Denmark</a:t>
            </a:r>
          </a:p>
          <a:p>
            <a:pPr lvl="2"/>
            <a:r>
              <a:rPr lang="en-US" i="1" dirty="0" smtClean="0"/>
              <a:t>Validate alternatively spliced genes </a:t>
            </a:r>
          </a:p>
          <a:p>
            <a:r>
              <a:rPr lang="en-US" i="1" dirty="0" smtClean="0">
                <a:solidFill>
                  <a:srgbClr val="7030A0"/>
                </a:solidFill>
              </a:rPr>
              <a:t>Hey it is a useful tool! We can use it!</a:t>
            </a:r>
            <a:endParaRPr lang="en-US" dirty="0">
              <a:solidFill>
                <a:srgbClr val="7030A0"/>
              </a:solidFill>
            </a:endParaRPr>
          </a:p>
        </p:txBody>
      </p:sp>
    </p:spTree>
    <p:extLst>
      <p:ext uri="{BB962C8B-B14F-4D97-AF65-F5344CB8AC3E}">
        <p14:creationId xmlns:p14="http://schemas.microsoft.com/office/powerpoint/2010/main" val="79292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2177</Words>
  <Application>Microsoft Office PowerPoint</Application>
  <PresentationFormat>On-screen Show (4:3)</PresentationFormat>
  <Paragraphs>267</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Proteomic-Genomic Nexus </vt:lpstr>
      <vt:lpstr>Proteomic-Genomic Nexus </vt:lpstr>
      <vt:lpstr>Proteomic-Genomic Nexus </vt:lpstr>
      <vt:lpstr>Integrative Genomics Viewer (IGV)</vt:lpstr>
      <vt:lpstr>Why this collaborative project?</vt:lpstr>
      <vt:lpstr>Our Responsibility to ANDS</vt:lpstr>
      <vt:lpstr>1. Upload Metadata onto the Research Data Australia</vt:lpstr>
      <vt:lpstr>2. Project Development Blog</vt:lpstr>
      <vt:lpstr>3. Demonstration of Values</vt:lpstr>
      <vt:lpstr>The Collaborative Team</vt:lpstr>
      <vt:lpstr>What are the biological questions?</vt:lpstr>
      <vt:lpstr>PowerPoint Presentation</vt:lpstr>
      <vt:lpstr>Spanning Peptides</vt:lpstr>
      <vt:lpstr>What are the chance of finding exon-exon junction spanning peptides?</vt:lpstr>
      <vt:lpstr>How do we solve the problems?</vt:lpstr>
      <vt:lpstr>Project Outcomes</vt:lpstr>
      <vt:lpstr>1. samifier</vt:lpstr>
      <vt:lpstr>2. Virtual Protein Generator (vpg)</vt:lpstr>
      <vt:lpstr>3. Advertiser Web App</vt:lpstr>
      <vt:lpstr>Metadata – how does it work?</vt:lpstr>
      <vt:lpstr>Research Meta-data Diagram</vt:lpstr>
      <vt:lpstr>Food for thought?</vt:lpstr>
      <vt:lpstr>Acknowledgements</vt:lpstr>
      <vt:lpstr>PowerPoint Presentation</vt:lpstr>
      <vt:lpstr>Alternative Splicing</vt:lpstr>
      <vt:lpstr>RNA-seq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224</cp:revision>
  <dcterms:created xsi:type="dcterms:W3CDTF">2012-08-09T03:33:01Z</dcterms:created>
  <dcterms:modified xsi:type="dcterms:W3CDTF">2012-08-14T04:16:34Z</dcterms:modified>
</cp:coreProperties>
</file>