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705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95207" y="12960349"/>
            <a:ext cx="434976" cy="511176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2200">
                <a:solidFill>
                  <a:srgbClr val="324863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2565796" y="0"/>
            <a:ext cx="19203735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95207" y="12960349"/>
            <a:ext cx="434976" cy="511176"/>
          </a:xfrm>
          <a:prstGeom prst="rect">
            <a:avLst/>
          </a:prstGeom>
        </p:spPr>
        <p:txBody>
          <a:bodyPr lIns="71437" tIns="71437" rIns="71437" bIns="71437" anchor="ctr"/>
          <a:lstStyle>
            <a:lvl1pPr defTabSz="821531">
              <a:defRPr sz="2200"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73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618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063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508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95361" indent="-617361" defTabSz="821531"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 defTabSz="821531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 defTabSz="821531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 defTabSz="821531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 defTabSz="821531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5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l" defTabSz="2438338">
              <a:lnSpc>
                <a:spcPct val="80000"/>
              </a:lnSpc>
              <a:defRPr sz="11600" b="1" spc="-232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500" b="1"/>
            </a:lvl1pPr>
            <a:lvl2pPr marL="0" indent="457200">
              <a:spcBef>
                <a:spcPts val="0"/>
              </a:spcBef>
              <a:buSzTx/>
              <a:buNone/>
              <a:defRPr sz="5500" b="1"/>
            </a:lvl2pPr>
            <a:lvl3pPr marL="0" indent="914400">
              <a:spcBef>
                <a:spcPts val="0"/>
              </a:spcBef>
              <a:buSzTx/>
              <a:buNone/>
              <a:defRPr sz="5500" b="1"/>
            </a:lvl3pPr>
            <a:lvl4pPr marL="0" indent="1371600">
              <a:spcBef>
                <a:spcPts val="0"/>
              </a:spcBef>
              <a:buSzTx/>
              <a:buNone/>
              <a:defRPr sz="5500" b="1"/>
            </a:lvl4pPr>
            <a:lvl5pPr marL="0" indent="1828800"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ookdown.org/yihui/rmarkdown/" TargetMode="External"/><Relationship Id="rId5" Type="http://schemas.openxmlformats.org/officeDocument/2006/relationships/hyperlink" Target="https://markdown.es/sintaxis-markdown/" TargetMode="External"/><Relationship Id="rId4" Type="http://schemas.openxmlformats.org/officeDocument/2006/relationships/hyperlink" Target="https://docs.gitlab.com/ee/gitlab-bas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omedios anuales versus contraste entre diciembres de cada año"/>
          <p:cNvSpPr txBox="1"/>
          <p:nvPr/>
        </p:nvSpPr>
        <p:spPr>
          <a:xfrm>
            <a:off x="2684947" y="3702069"/>
            <a:ext cx="19014106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100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s-MX" dirty="0"/>
              <a:t>Herramientas para el trabajo colaborativo en programación </a:t>
            </a:r>
            <a:endParaRPr dirty="0"/>
          </a:p>
        </p:txBody>
      </p:sp>
      <p:sp>
        <p:nvSpPr>
          <p:cNvPr id="163" name="[febrero 2021]"/>
          <p:cNvSpPr txBox="1"/>
          <p:nvPr/>
        </p:nvSpPr>
        <p:spPr>
          <a:xfrm>
            <a:off x="10455564" y="10967460"/>
            <a:ext cx="347287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 spc="32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[febrero 2021]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8" y="731303"/>
            <a:ext cx="1495906" cy="668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080" y="12637726"/>
            <a:ext cx="1495906" cy="66817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382B7A1-8D31-408A-8C9C-95CE70BEFFE2}"/>
              </a:ext>
            </a:extLst>
          </p:cNvPr>
          <p:cNvSpPr txBox="1"/>
          <p:nvPr/>
        </p:nvSpPr>
        <p:spPr>
          <a:xfrm>
            <a:off x="1920003" y="4223452"/>
            <a:ext cx="20957582" cy="7027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s-MX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sym typeface="Helvetica Neue"/>
              </a:rPr>
              <a:t>El aumento del trabajo colaborativo con software estadístico y la necesidad de superar la crisis de legitimidad por la que atraviesa la ciencia explica el reciente esfuerzo por integrar los siguientes principios a las prácticas laborales del quehacer académico: 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s-MX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Light"/>
              <a:sym typeface="Helvetica Neue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MX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sym typeface="Helvetica Neue"/>
              </a:rPr>
              <a:t>Transparencia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MX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sym typeface="Helvetica Neue"/>
              </a:rPr>
              <a:t>Reproducibilidad 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s-MX" sz="5000" b="0" dirty="0">
                <a:latin typeface="Helvetica Light"/>
              </a:rPr>
              <a:t>Flujos de trabajo sencillos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s-MX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Light"/>
                <a:sym typeface="Helvetica Neue"/>
              </a:rPr>
              <a:t>Eficiencia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090175-0E2A-4FE8-A51E-E16AC7598B90}"/>
              </a:ext>
            </a:extLst>
          </p:cNvPr>
          <p:cNvSpPr txBox="1"/>
          <p:nvPr/>
        </p:nvSpPr>
        <p:spPr>
          <a:xfrm>
            <a:off x="1688122" y="1337022"/>
            <a:ext cx="2071795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8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cs typeface="Helvetica" panose="020B0604020202020204" pitchFamily="34" charset="0"/>
                <a:sym typeface="Helvetica Neue"/>
              </a:rPr>
              <a:t>¿Por qué buscar herramientas?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080" y="12637726"/>
            <a:ext cx="1495906" cy="6681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C9D8086-772D-4927-AA2A-EE7D373C7CF5}"/>
              </a:ext>
            </a:extLst>
          </p:cNvPr>
          <p:cNvSpPr txBox="1"/>
          <p:nvPr/>
        </p:nvSpPr>
        <p:spPr>
          <a:xfrm>
            <a:off x="1688122" y="1337023"/>
            <a:ext cx="20717958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80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cs typeface="Helvetica" panose="020B0604020202020204" pitchFamily="34" charset="0"/>
                <a:sym typeface="Helvetica Neue"/>
              </a:rPr>
              <a:t>Git: programación colaborativa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280134-04C2-49BC-B0D5-19F1E661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315" y="8883345"/>
            <a:ext cx="5631571" cy="3754381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9CBB0418-8533-48BE-9010-142B8628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7108" y="3256725"/>
            <a:ext cx="21910430" cy="6168629"/>
          </a:xfrm>
        </p:spPr>
        <p:txBody>
          <a:bodyPr>
            <a:norm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MX" dirty="0">
                <a:latin typeface="Helvetica Light"/>
              </a:rPr>
              <a:t>Git es una tecnología de control de cambios. Este software facilita el trabajo colaborativo al registrar los cambios en documentos de código de manera sistemática.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MX" dirty="0">
                <a:latin typeface="Helvetica Light"/>
              </a:rPr>
              <a:t>Diferentes personas pueden trabajar en un mismo proyecto de manera paralela.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s-MX" dirty="0">
                <a:latin typeface="Helvetica Light"/>
              </a:rPr>
              <a:t>Los verbos más comunes son </a:t>
            </a:r>
            <a:r>
              <a:rPr lang="es-MX" i="1" dirty="0" err="1">
                <a:latin typeface="Helvetica Light"/>
              </a:rPr>
              <a:t>pull</a:t>
            </a:r>
            <a:r>
              <a:rPr lang="es-MX" dirty="0">
                <a:latin typeface="Helvetica Light"/>
              </a:rPr>
              <a:t>, </a:t>
            </a:r>
            <a:r>
              <a:rPr lang="es-MX" i="1" dirty="0" err="1">
                <a:latin typeface="Helvetica Light"/>
              </a:rPr>
              <a:t>push</a:t>
            </a:r>
            <a:r>
              <a:rPr lang="es-MX" dirty="0">
                <a:latin typeface="Helvetica Light"/>
              </a:rPr>
              <a:t>, </a:t>
            </a:r>
            <a:r>
              <a:rPr lang="es-MX" i="1" dirty="0" err="1">
                <a:latin typeface="Helvetica Light"/>
              </a:rPr>
              <a:t>merge</a:t>
            </a:r>
            <a:r>
              <a:rPr lang="es-MX" i="1" dirty="0">
                <a:latin typeface="Helvetica Light"/>
              </a:rPr>
              <a:t> </a:t>
            </a:r>
            <a:r>
              <a:rPr lang="es-MX" i="1" dirty="0" err="1">
                <a:latin typeface="Helvetica Light"/>
              </a:rPr>
              <a:t>request</a:t>
            </a:r>
            <a:r>
              <a:rPr lang="es-MX" dirty="0">
                <a:latin typeface="Helvetica Light"/>
              </a:rPr>
              <a:t>, </a:t>
            </a:r>
            <a:r>
              <a:rPr lang="es-MX" i="1" dirty="0" err="1">
                <a:latin typeface="Helvetica Light"/>
              </a:rPr>
              <a:t>branches</a:t>
            </a:r>
            <a:r>
              <a:rPr lang="es-MX" dirty="0">
                <a:latin typeface="Helvetica Light"/>
              </a:rPr>
              <a:t> y </a:t>
            </a:r>
            <a:r>
              <a:rPr lang="es-MX" i="1" dirty="0">
                <a:latin typeface="Helvetica Light"/>
              </a:rPr>
              <a:t>masters</a:t>
            </a:r>
            <a:r>
              <a:rPr lang="es-MX" dirty="0">
                <a:latin typeface="Helvetica Light"/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1B7BB-4337-491F-863D-793C8C4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8000" dirty="0"/>
              <a:t>Plataformas de Git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972E84-9F75-4094-8716-DB7EEB2F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4939323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Helvetica Light"/>
              </a:rPr>
              <a:t>A partir de la tecnología de </a:t>
            </a:r>
            <a:r>
              <a:rPr lang="es-MX" dirty="0" err="1">
                <a:latin typeface="Helvetica Light"/>
              </a:rPr>
              <a:t>git</a:t>
            </a:r>
            <a:r>
              <a:rPr lang="es-MX" dirty="0">
                <a:latin typeface="Helvetica Light"/>
              </a:rPr>
              <a:t>, se han construido plataformas más amigables para las usuarias. Las más famosas con GitHub y </a:t>
            </a:r>
            <a:r>
              <a:rPr lang="es-MX" dirty="0" err="1">
                <a:latin typeface="Helvetica Light"/>
              </a:rPr>
              <a:t>GitLab</a:t>
            </a:r>
            <a:r>
              <a:rPr lang="es-MX" dirty="0">
                <a:latin typeface="Helvetica Light"/>
              </a:rPr>
              <a:t>. </a:t>
            </a:r>
          </a:p>
          <a:p>
            <a:r>
              <a:rPr lang="es-MX" dirty="0">
                <a:latin typeface="Helvetica Light"/>
              </a:rPr>
              <a:t>Tanto GitHub como </a:t>
            </a:r>
            <a:r>
              <a:rPr lang="es-MX" dirty="0" err="1">
                <a:latin typeface="Helvetica Light"/>
              </a:rPr>
              <a:t>GitLab</a:t>
            </a:r>
            <a:r>
              <a:rPr lang="es-MX" dirty="0">
                <a:latin typeface="Helvetica Light"/>
              </a:rPr>
              <a:t>, pueden entenderse como una suerte de red social para programadoras.</a:t>
            </a:r>
          </a:p>
          <a:p>
            <a:r>
              <a:rPr lang="es-MX" dirty="0">
                <a:latin typeface="Helvetica Light"/>
              </a:rPr>
              <a:t>También sirven como una nube de trabajo especializada en código, tal como Google Drive o Dropbox para otro tipo de archivos.  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EDED9434-19A1-4ED8-9172-E515FAAB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6" y="12692222"/>
            <a:ext cx="1495906" cy="668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04F654E6-9708-475D-8117-F4AB29490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8884876"/>
            <a:ext cx="6667500" cy="3752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E30DC3-A379-455B-A7D7-FBF6100BD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451" y1="63967" x2="24451" y2="63967"/>
                        <a14:foregroundMark x1="32775" y1="71110" x2="32775" y2="71110"/>
                        <a14:foregroundMark x1="33064" y1="63967" x2="33064" y2="63967"/>
                        <a14:foregroundMark x1="41676" y1="69388" x2="41676" y2="69388"/>
                        <a14:foregroundMark x1="50000" y1="70089" x2="50000" y2="70089"/>
                        <a14:foregroundMark x1="69422" y1="76531" x2="69422" y2="76531"/>
                        <a14:foregroundMark x1="75896" y1="71429" x2="75896" y2="71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36434" y="9222125"/>
            <a:ext cx="3396396" cy="30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491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080" y="12637726"/>
            <a:ext cx="1495906" cy="6681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1D22C0-C78C-4438-8352-3E1855808BB9}"/>
              </a:ext>
            </a:extLst>
          </p:cNvPr>
          <p:cNvSpPr txBox="1"/>
          <p:nvPr/>
        </p:nvSpPr>
        <p:spPr>
          <a:xfrm>
            <a:off x="1688122" y="1490911"/>
            <a:ext cx="20717958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6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cs typeface="Helvetica" panose="020B0604020202020204" pitchFamily="34" charset="0"/>
                <a:sym typeface="Helvetica Neue"/>
              </a:rPr>
              <a:t>Markdown</a:t>
            </a:r>
            <a:r>
              <a:rPr kumimoji="0" lang="es-MX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cs typeface="Helvetica" panose="020B0604020202020204" pitchFamily="34" charset="0"/>
                <a:sym typeface="Helvetica Neue"/>
              </a:rPr>
              <a:t>: Reportes autónomos</a:t>
            </a:r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696DD872-6E01-4473-8A33-D1E150420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101" y="8135940"/>
            <a:ext cx="7239000" cy="4454769"/>
          </a:xfrm>
          <a:prstGeom prst="rect">
            <a:avLst/>
          </a:prstGeom>
        </p:spPr>
      </p:pic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1DF0994D-7C77-4084-B7D6-17EF70812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4939323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s-MX" dirty="0" err="1">
                <a:latin typeface="Helvetica Light"/>
              </a:rPr>
              <a:t>Markdown</a:t>
            </a:r>
            <a:r>
              <a:rPr lang="es-MX" dirty="0">
                <a:latin typeface="Helvetica Light"/>
              </a:rPr>
              <a:t> es un lenguaje de marcado ligero que permite la creación rápida de documentos sin la necesidad de aprender lenguajes como </a:t>
            </a:r>
            <a:r>
              <a:rPr lang="es-MX" dirty="0" err="1">
                <a:latin typeface="Helvetica Light"/>
              </a:rPr>
              <a:t>html</a:t>
            </a:r>
            <a:r>
              <a:rPr lang="es-MX" dirty="0">
                <a:latin typeface="Helvetica Light"/>
              </a:rPr>
              <a:t>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D35AB-25EE-454A-8532-523F0AFA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j-lt"/>
              </a:rPr>
              <a:t>R</a:t>
            </a:r>
            <a:r>
              <a:rPr lang="es-MX" dirty="0"/>
              <a:t> </a:t>
            </a:r>
            <a:r>
              <a:rPr lang="es-MX" dirty="0" err="1">
                <a:latin typeface="+mj-lt"/>
              </a:rPr>
              <a:t>Markdown</a:t>
            </a:r>
            <a:r>
              <a:rPr lang="es-MX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F5E0B5-8D01-47F3-8B7B-EF7599C5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6246" y="3256725"/>
            <a:ext cx="18235245" cy="6168629"/>
          </a:xfrm>
        </p:spPr>
        <p:txBody>
          <a:bodyPr/>
          <a:lstStyle/>
          <a:p>
            <a:r>
              <a:rPr lang="es-MX" dirty="0"/>
              <a:t>El lenguaje de marcado de </a:t>
            </a:r>
            <a:r>
              <a:rPr lang="es-MX" dirty="0" err="1"/>
              <a:t>Markdown</a:t>
            </a:r>
            <a:r>
              <a:rPr lang="es-MX" dirty="0"/>
              <a:t> se incorpora con facilidad a otras plataformas. </a:t>
            </a:r>
          </a:p>
          <a:p>
            <a:r>
              <a:rPr lang="es-MX" dirty="0"/>
              <a:t>El desarrollo de R </a:t>
            </a:r>
            <a:r>
              <a:rPr lang="es-MX" dirty="0" err="1"/>
              <a:t>Markdown</a:t>
            </a:r>
            <a:r>
              <a:rPr lang="es-MX" dirty="0"/>
              <a:t> ha sido uno de los más importantes logros de la comunidad, pues permite combinar código, redacción y diseño editorial en un mismo sitio. </a:t>
            </a:r>
          </a:p>
        </p:txBody>
      </p:sp>
      <p:pic>
        <p:nvPicPr>
          <p:cNvPr id="5" name="Imagen 4" descr="Una captura de pantalla de un celular con texto e imágenes&#10;&#10;Descripción generada automáticamente con confianza baja">
            <a:extLst>
              <a:ext uri="{FF2B5EF4-FFF2-40B4-BE49-F238E27FC236}">
                <a16:creationId xmlns:a16="http://schemas.microsoft.com/office/drawing/2014/main" id="{B31522FD-8FA2-4F06-AABE-D958FA42D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269" y="8982706"/>
            <a:ext cx="4288814" cy="4319231"/>
          </a:xfrm>
          <a:prstGeom prst="rect">
            <a:avLst/>
          </a:prstGeom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19E7B32C-107C-4443-9BB0-AF3457DC3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4" y="12633759"/>
            <a:ext cx="1495906" cy="6681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367827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27AAB-AB31-4D03-B844-7F76D226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+mj-lt"/>
              </a:rPr>
              <a:t>Prácticas recomendadas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39EDBE-B581-4E60-8F6D-A41A38EC2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Tener, al menos, un repositorio en GitHub o </a:t>
            </a:r>
            <a:r>
              <a:rPr lang="es-MX" dirty="0" err="1"/>
              <a:t>GitLab</a:t>
            </a:r>
            <a:r>
              <a:rPr lang="es-MX" dirty="0"/>
              <a:t> para cada proyecto. </a:t>
            </a:r>
          </a:p>
          <a:p>
            <a:r>
              <a:rPr lang="es-MX" dirty="0"/>
              <a:t>Crear un proyecto de R para cada repositorio. </a:t>
            </a:r>
          </a:p>
          <a:p>
            <a:r>
              <a:rPr lang="es-MX" dirty="0"/>
              <a:t>Seguir la misma estructura de carpetas en cada repositorio. </a:t>
            </a:r>
          </a:p>
          <a:p>
            <a:r>
              <a:rPr lang="es-MX" dirty="0"/>
              <a:t>Procurar comentar y etiquetar los códigos que elaboremos. </a:t>
            </a:r>
          </a:p>
          <a:p>
            <a:endParaRPr lang="es-MX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3D1DDD99-0C7F-4470-AD35-073D4DC4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080" y="12637726"/>
            <a:ext cx="1495906" cy="6681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44722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3EE80-02C6-4D4C-831C-1239C9FF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j-lt"/>
              </a:rPr>
              <a:t>Recursos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C2FC0-1A1D-491A-AF48-C31FBD52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414" y="3203971"/>
            <a:ext cx="21129171" cy="8840392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Plataformas de Git</a:t>
            </a:r>
          </a:p>
          <a:p>
            <a:r>
              <a:rPr lang="es-MX" dirty="0"/>
              <a:t>GitHub </a:t>
            </a:r>
            <a:r>
              <a:rPr lang="es-MX" dirty="0" err="1"/>
              <a:t>guides</a:t>
            </a:r>
            <a:r>
              <a:rPr lang="es-MX" dirty="0"/>
              <a:t> - </a:t>
            </a:r>
            <a:r>
              <a:rPr lang="es-MX" dirty="0">
                <a:hlinkClick r:id="rId3"/>
              </a:rPr>
              <a:t>https://guides.github.com/</a:t>
            </a:r>
            <a:r>
              <a:rPr lang="es-MX" dirty="0"/>
              <a:t> </a:t>
            </a:r>
          </a:p>
          <a:p>
            <a:r>
              <a:rPr lang="es-MX" dirty="0" err="1"/>
              <a:t>GitLab</a:t>
            </a:r>
            <a:r>
              <a:rPr lang="es-MX" dirty="0"/>
              <a:t> </a:t>
            </a:r>
            <a:r>
              <a:rPr lang="es-MX" dirty="0" err="1"/>
              <a:t>basics</a:t>
            </a:r>
            <a:r>
              <a:rPr lang="es-MX" dirty="0"/>
              <a:t> </a:t>
            </a:r>
            <a:r>
              <a:rPr lang="es-MX" dirty="0" err="1"/>
              <a:t>guides</a:t>
            </a:r>
            <a:r>
              <a:rPr lang="es-MX" dirty="0"/>
              <a:t> - </a:t>
            </a:r>
            <a:r>
              <a:rPr lang="es-MX" dirty="0">
                <a:hlinkClick r:id="rId4"/>
              </a:rPr>
              <a:t>https://docs.gitlab.com/ee/gitlab-basics/</a:t>
            </a:r>
            <a:r>
              <a:rPr lang="es-MX" dirty="0"/>
              <a:t>   </a:t>
            </a:r>
          </a:p>
          <a:p>
            <a:pPr marL="0" indent="0">
              <a:buNone/>
            </a:pPr>
            <a:r>
              <a:rPr lang="es-MX" b="1" dirty="0"/>
              <a:t>Documentos en </a:t>
            </a:r>
            <a:r>
              <a:rPr lang="es-MX" b="1" dirty="0" err="1"/>
              <a:t>Markdown</a:t>
            </a:r>
            <a:endParaRPr lang="es-MX" b="1" dirty="0"/>
          </a:p>
          <a:p>
            <a:r>
              <a:rPr lang="es-MX" dirty="0"/>
              <a:t>Sintaxis </a:t>
            </a:r>
            <a:r>
              <a:rPr lang="es-MX" dirty="0" err="1"/>
              <a:t>Markdown</a:t>
            </a:r>
            <a:r>
              <a:rPr lang="es-MX" dirty="0"/>
              <a:t> en español - </a:t>
            </a:r>
            <a:r>
              <a:rPr lang="es-MX" dirty="0">
                <a:hlinkClick r:id="rId5"/>
              </a:rPr>
              <a:t>https://markdown.es/sintaxis-markdown/</a:t>
            </a:r>
            <a:r>
              <a:rPr lang="es-MX" dirty="0"/>
              <a:t> </a:t>
            </a:r>
          </a:p>
          <a:p>
            <a:r>
              <a:rPr lang="es-MX" dirty="0"/>
              <a:t>R </a:t>
            </a:r>
            <a:r>
              <a:rPr lang="es-MX" dirty="0" err="1"/>
              <a:t>Markdown</a:t>
            </a:r>
            <a:r>
              <a:rPr lang="es-MX" dirty="0"/>
              <a:t>: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definitive</a:t>
            </a:r>
            <a:r>
              <a:rPr lang="es-MX" dirty="0"/>
              <a:t> </a:t>
            </a:r>
            <a:r>
              <a:rPr lang="es-MX" dirty="0" err="1"/>
              <a:t>guide</a:t>
            </a:r>
            <a:r>
              <a:rPr lang="es-MX" dirty="0"/>
              <a:t> -  </a:t>
            </a:r>
            <a:r>
              <a:rPr lang="es-MX" dirty="0">
                <a:hlinkClick r:id="rId6"/>
              </a:rPr>
              <a:t>https://bookdown.org/yihui/rmarkdown/</a:t>
            </a:r>
            <a:endParaRPr lang="es-MX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9597D1A4-308A-432A-8FBB-FD4CE8239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06080" y="12637726"/>
            <a:ext cx="1495906" cy="66817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09296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374</Words>
  <Application>Microsoft Office PowerPoint</Application>
  <PresentationFormat>Personalizado</PresentationFormat>
  <Paragraphs>34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Helvetica</vt:lpstr>
      <vt:lpstr>Helvetica Light</vt:lpstr>
      <vt:lpstr>Helvetica Neue</vt:lpstr>
      <vt:lpstr>Helvetica Neue Light</vt:lpstr>
      <vt:lpstr>Helvetica Neue Medium</vt:lpstr>
      <vt:lpstr>Palatino</vt:lpstr>
      <vt:lpstr>Wingdings</vt:lpstr>
      <vt:lpstr>White</vt:lpstr>
      <vt:lpstr>Presentación de PowerPoint</vt:lpstr>
      <vt:lpstr>Presentación de PowerPoint</vt:lpstr>
      <vt:lpstr>Presentación de PowerPoint</vt:lpstr>
      <vt:lpstr>Plataformas de Git</vt:lpstr>
      <vt:lpstr>Presentación de PowerPoint</vt:lpstr>
      <vt:lpstr>R Markdown </vt:lpstr>
      <vt:lpstr>Prácticas recomendadas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Regina Isabel Medina Rosales</dc:creator>
  <cp:lastModifiedBy>Medina Rosales, Regina Isabel</cp:lastModifiedBy>
  <cp:revision>8</cp:revision>
  <dcterms:modified xsi:type="dcterms:W3CDTF">2021-02-16T20:01:50Z</dcterms:modified>
</cp:coreProperties>
</file>