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772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34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100"/>
            <a:ext cx="7886700" cy="5249863"/>
          </a:xfrm>
        </p:spPr>
        <p:txBody>
          <a:bodyPr/>
          <a:lstStyle>
            <a:lvl1pPr>
              <a:spcBef>
                <a:spcPts val="1000"/>
              </a:spcBef>
              <a:defRPr sz="1200"/>
            </a:lvl1pPr>
            <a:lvl2pPr>
              <a:spcBef>
                <a:spcPts val="400"/>
              </a:spcBef>
              <a:defRPr sz="1100"/>
            </a:lvl2pPr>
            <a:lvl3pPr>
              <a:spcBef>
                <a:spcPts val="200"/>
              </a:spcBef>
              <a:defRPr sz="1000"/>
            </a:lvl3pPr>
            <a:lvl4pPr>
              <a:spcBef>
                <a:spcPts val="200"/>
              </a:spcBef>
              <a:defRPr sz="900"/>
            </a:lvl4pPr>
            <a:lvl5pPr>
              <a:spcBef>
                <a:spcPts val="200"/>
              </a:spcBef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6676-75FE-49CB-BBC4-003708A678FE}" type="datetimeFigureOut">
              <a:rPr lang="en-US" smtClean="0"/>
              <a:t>2018-07-11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96B977-8E1B-4FE1-9E1C-AA3ADA1A0AF9}"/>
              </a:ext>
            </a:extLst>
          </p:cNvPr>
          <p:cNvSpPr/>
          <p:nvPr/>
        </p:nvSpPr>
        <p:spPr>
          <a:xfrm>
            <a:off x="1058513" y="1923189"/>
            <a:ext cx="2159485" cy="11400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North Branch Reservoir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nbr_res_stor</a:t>
            </a:r>
            <a:r>
              <a:rPr lang="en-US" sz="800" dirty="0"/>
              <a:t> (storage)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</a:t>
            </a:r>
            <a:r>
              <a:rPr lang="en-US" sz="800" dirty="0"/>
              <a:t> _</a:t>
            </a:r>
            <a:r>
              <a:rPr lang="en-US" sz="800" dirty="0" err="1"/>
              <a:t>withdr</a:t>
            </a:r>
            <a:r>
              <a:rPr lang="en-US" sz="800" dirty="0"/>
              <a:t> (withdrawal)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</a:t>
            </a:r>
            <a:r>
              <a:rPr lang="en-US" sz="800" dirty="0"/>
              <a:t> _</a:t>
            </a:r>
            <a:r>
              <a:rPr lang="en-US" sz="800" dirty="0" err="1"/>
              <a:t>rel</a:t>
            </a:r>
            <a:r>
              <a:rPr lang="en-US" sz="800" dirty="0"/>
              <a:t> (release)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800" dirty="0"/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73F6-E061-44FD-AFAC-784C15BC6DBD}"/>
              </a:ext>
            </a:extLst>
          </p:cNvPr>
          <p:cNvSpPr txBox="1"/>
          <p:nvPr/>
        </p:nvSpPr>
        <p:spPr>
          <a:xfrm>
            <a:off x="3822017" y="319142"/>
            <a:ext cx="177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Prototype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CCC65-8105-4147-9EE0-1EF2F344F0E6}"/>
              </a:ext>
            </a:extLst>
          </p:cNvPr>
          <p:cNvCxnSpPr>
            <a:cxnSpLocks/>
            <a:stCxn id="4" idx="5"/>
            <a:endCxn id="148" idx="3"/>
          </p:cNvCxnSpPr>
          <p:nvPr/>
        </p:nvCxnSpPr>
        <p:spPr>
          <a:xfrm>
            <a:off x="2901749" y="2896300"/>
            <a:ext cx="2493355" cy="240456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797D05-DC16-45D5-8DD4-25A658C3FF06}"/>
              </a:ext>
            </a:extLst>
          </p:cNvPr>
          <p:cNvSpPr/>
          <p:nvPr/>
        </p:nvSpPr>
        <p:spPr>
          <a:xfrm>
            <a:off x="6631801" y="2332782"/>
            <a:ext cx="1775394" cy="13578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Little Seneca Reservoir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seneca_res_storage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Seneca_res_release_spill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</a:t>
            </a:r>
            <a:r>
              <a:rPr lang="en-US" sz="800" dirty="0"/>
              <a:t> _</a:t>
            </a:r>
            <a:r>
              <a:rPr lang="en-US" sz="800" dirty="0" err="1"/>
              <a:t>release_wq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</a:t>
            </a:r>
            <a:r>
              <a:rPr lang="en-US" sz="800" dirty="0"/>
              <a:t> _</a:t>
            </a:r>
            <a:r>
              <a:rPr lang="en-US" sz="800" dirty="0" err="1"/>
              <a:t>release_ws</a:t>
            </a:r>
            <a:endParaRPr lang="en-US" sz="800" dirty="0"/>
          </a:p>
          <a:p>
            <a:pPr algn="ctr"/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458EC3-4B81-4C63-942A-256973DB3E77}"/>
              </a:ext>
            </a:extLst>
          </p:cNvPr>
          <p:cNvCxnSpPr>
            <a:cxnSpLocks/>
            <a:stCxn id="22" idx="4"/>
            <a:endCxn id="148" idx="5"/>
          </p:cNvCxnSpPr>
          <p:nvPr/>
        </p:nvCxnSpPr>
        <p:spPr>
          <a:xfrm flipH="1">
            <a:off x="5956208" y="3690643"/>
            <a:ext cx="1563290" cy="133840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74A2695-F8F5-4EA0-86FD-CAF2899B0F36}"/>
              </a:ext>
            </a:extLst>
          </p:cNvPr>
          <p:cNvSpPr/>
          <p:nvPr/>
        </p:nvSpPr>
        <p:spPr>
          <a:xfrm>
            <a:off x="6691550" y="1470926"/>
            <a:ext cx="1655896" cy="37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seneca_res_inflow_daily.csv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BFB08-4399-4B6C-8AEC-DD2018E48FCE}"/>
              </a:ext>
            </a:extLst>
          </p:cNvPr>
          <p:cNvCxnSpPr>
            <a:cxnSpLocks/>
            <a:stCxn id="70" idx="2"/>
            <a:endCxn id="22" idx="0"/>
          </p:cNvCxnSpPr>
          <p:nvPr/>
        </p:nvCxnSpPr>
        <p:spPr>
          <a:xfrm>
            <a:off x="7519498" y="1844551"/>
            <a:ext cx="0" cy="4882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586ED1A-BF8F-4FB5-A78D-57C83D66D213}"/>
              </a:ext>
            </a:extLst>
          </p:cNvPr>
          <p:cNvSpPr/>
          <p:nvPr/>
        </p:nvSpPr>
        <p:spPr>
          <a:xfrm>
            <a:off x="591676" y="1284486"/>
            <a:ext cx="1566332" cy="34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nbr_res_inflow_daily.csv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6E5F4-0FF0-402B-9494-7CD881443787}"/>
              </a:ext>
            </a:extLst>
          </p:cNvPr>
          <p:cNvCxnSpPr>
            <a:cxnSpLocks/>
            <a:stCxn id="76" idx="2"/>
            <a:endCxn id="4" idx="1"/>
          </p:cNvCxnSpPr>
          <p:nvPr/>
        </p:nvCxnSpPr>
        <p:spPr>
          <a:xfrm flipH="1">
            <a:off x="1374762" y="1629960"/>
            <a:ext cx="80" cy="4601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6497E-8472-4015-B1CF-8FBE01113817}"/>
              </a:ext>
            </a:extLst>
          </p:cNvPr>
          <p:cNvSpPr/>
          <p:nvPr/>
        </p:nvSpPr>
        <p:spPr>
          <a:xfrm>
            <a:off x="3609455" y="5753489"/>
            <a:ext cx="1565381" cy="35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wma_demand_daily.csv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8ACA32-10F1-4454-935F-A011E16146E4}"/>
              </a:ext>
            </a:extLst>
          </p:cNvPr>
          <p:cNvSpPr/>
          <p:nvPr/>
        </p:nvSpPr>
        <p:spPr>
          <a:xfrm>
            <a:off x="4277070" y="3254292"/>
            <a:ext cx="1679138" cy="60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represent flows from rest of Potomac watershed, use</a:t>
            </a:r>
          </a:p>
          <a:p>
            <a:pPr algn="ctr"/>
            <a:r>
              <a:rPr lang="en-US" sz="1000" dirty="0"/>
              <a:t>lfalls_nat_daily.csv</a:t>
            </a: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49FAE461-5018-4E8A-98C2-856580DB5EEB}"/>
              </a:ext>
            </a:extLst>
          </p:cNvPr>
          <p:cNvSpPr/>
          <p:nvPr/>
        </p:nvSpPr>
        <p:spPr>
          <a:xfrm>
            <a:off x="5395104" y="5029049"/>
            <a:ext cx="697012" cy="543633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potomac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 err="1"/>
              <a:t>lfalls</a:t>
            </a:r>
            <a:r>
              <a:rPr lang="en-US" sz="800" dirty="0"/>
              <a:t> gage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0D48B-A927-4B29-93A8-7CA586EE514F}"/>
              </a:ext>
            </a:extLst>
          </p:cNvPr>
          <p:cNvSpPr txBox="1"/>
          <p:nvPr/>
        </p:nvSpPr>
        <p:spPr>
          <a:xfrm rot="2560221">
            <a:off x="3574290" y="4081191"/>
            <a:ext cx="811912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9 days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168E0C-EDF4-4D2D-A6B3-8148A3BCE809}"/>
              </a:ext>
            </a:extLst>
          </p:cNvPr>
          <p:cNvSpPr txBox="1"/>
          <p:nvPr/>
        </p:nvSpPr>
        <p:spPr>
          <a:xfrm rot="19211963">
            <a:off x="6191787" y="4121021"/>
            <a:ext cx="800231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0 days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17F62B-0644-432F-8DA1-BE1A8D7B0D28}"/>
              </a:ext>
            </a:extLst>
          </p:cNvPr>
          <p:cNvSpPr/>
          <p:nvPr/>
        </p:nvSpPr>
        <p:spPr>
          <a:xfrm>
            <a:off x="422685" y="3976541"/>
            <a:ext cx="800748" cy="4681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BA448A5-E70D-44BF-910C-23E21B342E04}"/>
              </a:ext>
            </a:extLst>
          </p:cNvPr>
          <p:cNvCxnSpPr>
            <a:cxnSpLocks/>
          </p:cNvCxnSpPr>
          <p:nvPr/>
        </p:nvCxnSpPr>
        <p:spPr>
          <a:xfrm>
            <a:off x="409515" y="5447565"/>
            <a:ext cx="75465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Hexagon 172">
            <a:extLst>
              <a:ext uri="{FF2B5EF4-FFF2-40B4-BE49-F238E27FC236}">
                <a16:creationId xmlns:a16="http://schemas.microsoft.com/office/drawing/2014/main" id="{A8F612EC-4C03-434B-BFE2-F1750536BFEB}"/>
              </a:ext>
            </a:extLst>
          </p:cNvPr>
          <p:cNvSpPr/>
          <p:nvPr/>
        </p:nvSpPr>
        <p:spPr>
          <a:xfrm>
            <a:off x="553745" y="4713700"/>
            <a:ext cx="514344" cy="430651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517895E-87EC-41F2-B9FE-1045D2EFE33B}"/>
              </a:ext>
            </a:extLst>
          </p:cNvPr>
          <p:cNvSpPr/>
          <p:nvPr/>
        </p:nvSpPr>
        <p:spPr>
          <a:xfrm>
            <a:off x="194732" y="3445513"/>
            <a:ext cx="2383017" cy="323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D852C8B-7250-43B1-83EF-C709083FF11C}"/>
              </a:ext>
            </a:extLst>
          </p:cNvPr>
          <p:cNvCxnSpPr>
            <a:cxnSpLocks/>
            <a:stCxn id="95" idx="2"/>
            <a:endCxn id="148" idx="4"/>
          </p:cNvCxnSpPr>
          <p:nvPr/>
        </p:nvCxnSpPr>
        <p:spPr>
          <a:xfrm>
            <a:off x="5116639" y="3855179"/>
            <a:ext cx="414373" cy="117387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5BB5D4B-2BD6-443E-A3E4-FB584F67B91B}"/>
              </a:ext>
            </a:extLst>
          </p:cNvPr>
          <p:cNvCxnSpPr>
            <a:cxnSpLocks/>
            <a:stCxn id="148" idx="2"/>
            <a:endCxn id="84" idx="3"/>
          </p:cNvCxnSpPr>
          <p:nvPr/>
        </p:nvCxnSpPr>
        <p:spPr>
          <a:xfrm flipH="1">
            <a:off x="5174836" y="5572682"/>
            <a:ext cx="356176" cy="3582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769C5D4-4826-4B53-8BCE-B1D07A927219}"/>
              </a:ext>
            </a:extLst>
          </p:cNvPr>
          <p:cNvSpPr txBox="1"/>
          <p:nvPr/>
        </p:nvSpPr>
        <p:spPr>
          <a:xfrm>
            <a:off x="1489461" y="4052475"/>
            <a:ext cx="92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reservoir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8418C-9FEA-4F23-8267-63D03714BFA1}"/>
              </a:ext>
            </a:extLst>
          </p:cNvPr>
          <p:cNvSpPr txBox="1"/>
          <p:nvPr/>
        </p:nvSpPr>
        <p:spPr>
          <a:xfrm>
            <a:off x="1488451" y="4754323"/>
            <a:ext cx="110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channel point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86D004-A030-45AF-957B-A354C2E05849}"/>
              </a:ext>
            </a:extLst>
          </p:cNvPr>
          <p:cNvSpPr txBox="1"/>
          <p:nvPr/>
        </p:nvSpPr>
        <p:spPr>
          <a:xfrm>
            <a:off x="1484562" y="5326728"/>
            <a:ext cx="1093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 channel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D850ABD-9F5E-42A7-BC05-09229A4C914A}"/>
              </a:ext>
            </a:extLst>
          </p:cNvPr>
          <p:cNvSpPr/>
          <p:nvPr/>
        </p:nvSpPr>
        <p:spPr>
          <a:xfrm>
            <a:off x="376768" y="5725992"/>
            <a:ext cx="609600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85161D9-6289-405B-9982-9A7B49685E9C}"/>
              </a:ext>
            </a:extLst>
          </p:cNvPr>
          <p:cNvCxnSpPr>
            <a:cxnSpLocks/>
            <a:endCxn id="212" idx="3"/>
          </p:cNvCxnSpPr>
          <p:nvPr/>
        </p:nvCxnSpPr>
        <p:spPr>
          <a:xfrm flipH="1">
            <a:off x="986368" y="5870422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5EFBD50-9296-48DF-9552-A836974E77E3}"/>
              </a:ext>
            </a:extLst>
          </p:cNvPr>
          <p:cNvSpPr txBox="1"/>
          <p:nvPr/>
        </p:nvSpPr>
        <p:spPr>
          <a:xfrm>
            <a:off x="1484562" y="5762700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inflow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AFD29C8-5C94-489A-A209-638C2AC9B0C7}"/>
              </a:ext>
            </a:extLst>
          </p:cNvPr>
          <p:cNvSpPr/>
          <p:nvPr/>
        </p:nvSpPr>
        <p:spPr>
          <a:xfrm>
            <a:off x="376767" y="6191959"/>
            <a:ext cx="609601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673964F-8C0A-49BC-B52D-F460532AB59E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986368" y="6336389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F1BAB93-1F08-4EB4-91D0-2A6D3E75E95F}"/>
              </a:ext>
            </a:extLst>
          </p:cNvPr>
          <p:cNvSpPr txBox="1"/>
          <p:nvPr/>
        </p:nvSpPr>
        <p:spPr>
          <a:xfrm>
            <a:off x="1477940" y="6228667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outflow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62D99B-27BB-4052-B387-56A2571527FB}"/>
              </a:ext>
            </a:extLst>
          </p:cNvPr>
          <p:cNvSpPr/>
          <p:nvPr/>
        </p:nvSpPr>
        <p:spPr>
          <a:xfrm>
            <a:off x="3616280" y="2198234"/>
            <a:ext cx="1263618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9-day fc (from empirical algorithm used in PRRISM)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23533C-AC66-442F-9CB1-CEDF7C3DB594}"/>
              </a:ext>
            </a:extLst>
          </p:cNvPr>
          <p:cNvCxnSpPr>
            <a:cxnSpLocks/>
            <a:stCxn id="46" idx="1"/>
            <a:endCxn id="4" idx="6"/>
          </p:cNvCxnSpPr>
          <p:nvPr/>
        </p:nvCxnSpPr>
        <p:spPr>
          <a:xfrm flipH="1">
            <a:off x="3217998" y="2493224"/>
            <a:ext cx="3982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747388-745F-4C41-A8EF-45257B506DAE}"/>
              </a:ext>
            </a:extLst>
          </p:cNvPr>
          <p:cNvSpPr/>
          <p:nvPr/>
        </p:nvSpPr>
        <p:spPr>
          <a:xfrm>
            <a:off x="5391500" y="2115614"/>
            <a:ext cx="1104794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0-day fc  (</a:t>
            </a:r>
            <a:r>
              <a:rPr lang="en-US" sz="1000" dirty="0" err="1"/>
              <a:t>ie</a:t>
            </a:r>
            <a:r>
              <a:rPr lang="en-US" sz="1000" dirty="0"/>
              <a:t> known need at Little Falls)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FB8D73-FD10-4E76-A5B8-4A60449A601A}"/>
              </a:ext>
            </a:extLst>
          </p:cNvPr>
          <p:cNvCxnSpPr>
            <a:cxnSpLocks/>
            <a:stCxn id="48" idx="3"/>
            <a:endCxn id="22" idx="1"/>
          </p:cNvCxnSpPr>
          <p:nvPr/>
        </p:nvCxnSpPr>
        <p:spPr>
          <a:xfrm>
            <a:off x="6496294" y="2410604"/>
            <a:ext cx="395507" cy="121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BED668F-EC94-4E85-AF9C-58DF34C9ECF0}"/>
              </a:ext>
            </a:extLst>
          </p:cNvPr>
          <p:cNvSpPr txBox="1"/>
          <p:nvPr/>
        </p:nvSpPr>
        <p:spPr>
          <a:xfrm>
            <a:off x="2590749" y="771459"/>
            <a:ext cx="390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purpose of Prototype 1 is to practice simulating reservoir operations.  The time step is daily. Lag times are constant. Demands are from a given time series. The forecast (fc) for the Seneca release is “perfect knowledge” of need.</a:t>
            </a:r>
          </a:p>
        </p:txBody>
      </p:sp>
    </p:spTree>
    <p:extLst>
      <p:ext uri="{BB962C8B-B14F-4D97-AF65-F5344CB8AC3E}">
        <p14:creationId xmlns:p14="http://schemas.microsoft.com/office/powerpoint/2010/main" val="109754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829BA-646A-48C4-8D8E-35616F2D263D}"/>
              </a:ext>
            </a:extLst>
          </p:cNvPr>
          <p:cNvSpPr txBox="1"/>
          <p:nvPr/>
        </p:nvSpPr>
        <p:spPr>
          <a:xfrm>
            <a:off x="342900" y="371475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Prototype1 Narrative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4B5D6-3496-4FDF-B042-4C7975DC36D3}"/>
              </a:ext>
            </a:extLst>
          </p:cNvPr>
          <p:cNvSpPr txBox="1"/>
          <p:nvPr/>
        </p:nvSpPr>
        <p:spPr>
          <a:xfrm>
            <a:off x="447676" y="866775"/>
            <a:ext cx="4655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Prototype1 is meant to be a very simplified version of the WMA water supply system that will get people going on how to simulate the basic operations of a reservoir. It has the following key 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Time step: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Reservoirs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Little Seneca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“North Branch Reservoir” (</a:t>
            </a:r>
            <a:r>
              <a:rPr lang="en-US" sz="1000" dirty="0" err="1"/>
              <a:t>NBr</a:t>
            </a:r>
            <a:r>
              <a:rPr lang="en-US" sz="1000" dirty="0"/>
              <a:t>) – a fictitious combination of Jennings and Savage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 time series: derived from PRRISM (From 1929-10-01 to 2013-12-31) (all </a:t>
            </a:r>
            <a:r>
              <a:rPr lang="en-US" sz="1000" dirty="0" err="1"/>
              <a:t>mgd</a:t>
            </a:r>
            <a:r>
              <a:rPr lang="en-US" sz="10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lfalls_nat_daily.csv – Little Falls “natural flow” - without effects of reservoir watersheds &amp; without WMA withdrawals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nbr_res_inflow_daily.csv – </a:t>
            </a:r>
            <a:r>
              <a:rPr lang="en-US" sz="1000" dirty="0" err="1"/>
              <a:t>NBr</a:t>
            </a:r>
            <a:r>
              <a:rPr lang="en-US" sz="1000" dirty="0"/>
              <a:t> inflows (sum of Jennings &amp; Savage inflows)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seneca_res_inflow_daily.csv – Little Seneca Reservoir inflows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wma_demand_daily.csv – a time series of total WMA daily demands that I output from PRRISM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Flow forecasts – we need Potomac River flow forecasts for Little Falls (“adjusted”, that is, flow before water supply withdrawals) to make water supply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9-day flow forecast for </a:t>
            </a:r>
            <a:r>
              <a:rPr lang="en-US" sz="1000" dirty="0" err="1"/>
              <a:t>NBr</a:t>
            </a:r>
            <a:r>
              <a:rPr lang="en-US" sz="1000" dirty="0"/>
              <a:t> release – use the empirical equation we use in PRRISM – see Ahmed et al. (2015) Eq. 5-1, p. 5-5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0-day forecast for L Seneca release – assume perfect knowledge, as we used to do in PRRISM, </a:t>
            </a:r>
            <a:r>
              <a:rPr lang="en-US" sz="1000" dirty="0" err="1"/>
              <a:t>ie</a:t>
            </a:r>
            <a:r>
              <a:rPr lang="en-US" sz="1000" dirty="0"/>
              <a:t> flow is today’s known Little Falls “adjusted”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Demand forecasts – for now just use the demands in the input demand time 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Reservoir operations: in prototype1 is simulating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capacity – a constant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storage – beginning of day (bop) storage volume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flowby</a:t>
            </a:r>
            <a:r>
              <a:rPr lang="en-US" sz="1000" dirty="0"/>
              <a:t> – minimum release for environmental purposes - a constant in prototype1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ws_release</a:t>
            </a:r>
            <a:r>
              <a:rPr lang="en-US" sz="1000" dirty="0"/>
              <a:t>:  water supply release = need = demand + 100 – flow forecast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inflow – from the daily inflow time series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outflow – into the receiving stream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812D41-49C7-4354-BA4E-0952E412FA6B}"/>
              </a:ext>
            </a:extLst>
          </p:cNvPr>
          <p:cNvGrpSpPr/>
          <p:nvPr/>
        </p:nvGrpSpPr>
        <p:grpSpPr>
          <a:xfrm>
            <a:off x="5621077" y="1070344"/>
            <a:ext cx="1920951" cy="1297172"/>
            <a:chOff x="6131440" y="1070344"/>
            <a:chExt cx="1920951" cy="1297172"/>
          </a:xfrm>
        </p:grpSpPr>
        <p:sp>
          <p:nvSpPr>
            <p:cNvPr id="4" name="Rectangle: Top Corners Snipped 3">
              <a:extLst>
                <a:ext uri="{FF2B5EF4-FFF2-40B4-BE49-F238E27FC236}">
                  <a16:creationId xmlns:a16="http://schemas.microsoft.com/office/drawing/2014/main" id="{7D04F945-4E46-4D01-8367-B9530A521F6E}"/>
                </a:ext>
              </a:extLst>
            </p:cNvPr>
            <p:cNvSpPr/>
            <p:nvPr/>
          </p:nvSpPr>
          <p:spPr>
            <a:xfrm rot="10800000">
              <a:off x="6131442" y="1070344"/>
              <a:ext cx="1920949" cy="1297172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1AC6440F-B4DF-4A61-A430-8AD56CCEAA6C}"/>
                </a:ext>
              </a:extLst>
            </p:cNvPr>
            <p:cNvSpPr/>
            <p:nvPr/>
          </p:nvSpPr>
          <p:spPr>
            <a:xfrm rot="10800000">
              <a:off x="6131440" y="1481468"/>
              <a:ext cx="1920949" cy="886047"/>
            </a:xfrm>
            <a:prstGeom prst="snip2Same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5FF331-1AEC-4826-81D9-0A048837A396}"/>
              </a:ext>
            </a:extLst>
          </p:cNvPr>
          <p:cNvCxnSpPr>
            <a:cxnSpLocks/>
          </p:cNvCxnSpPr>
          <p:nvPr/>
        </p:nvCxnSpPr>
        <p:spPr>
          <a:xfrm>
            <a:off x="7542026" y="1070343"/>
            <a:ext cx="42530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D72B28-1B5D-4485-BC11-02BA377ACC29}"/>
              </a:ext>
            </a:extLst>
          </p:cNvPr>
          <p:cNvCxnSpPr>
            <a:cxnSpLocks/>
          </p:cNvCxnSpPr>
          <p:nvPr/>
        </p:nvCxnSpPr>
        <p:spPr>
          <a:xfrm>
            <a:off x="7542026" y="1481467"/>
            <a:ext cx="42530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8653E-BB34-404F-8206-07F3345E59EF}"/>
              </a:ext>
            </a:extLst>
          </p:cNvPr>
          <p:cNvSpPr txBox="1"/>
          <p:nvPr/>
        </p:nvSpPr>
        <p:spPr>
          <a:xfrm>
            <a:off x="7946071" y="940144"/>
            <a:ext cx="623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DF30D-F01A-47B5-959A-9EB6ACD4F2B8}"/>
              </a:ext>
            </a:extLst>
          </p:cNvPr>
          <p:cNvSpPr txBox="1"/>
          <p:nvPr/>
        </p:nvSpPr>
        <p:spPr>
          <a:xfrm>
            <a:off x="7967336" y="1358356"/>
            <a:ext cx="623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AC3C2-25DD-4519-BB7B-9C8F595201B8}"/>
              </a:ext>
            </a:extLst>
          </p:cNvPr>
          <p:cNvSpPr txBox="1"/>
          <p:nvPr/>
        </p:nvSpPr>
        <p:spPr>
          <a:xfrm>
            <a:off x="5436781" y="2721934"/>
            <a:ext cx="34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Water balance equation for BOP storage on day i+1: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FBF7-C5AE-4690-B49A-E881C08B2004}"/>
              </a:ext>
            </a:extLst>
          </p:cNvPr>
          <p:cNvSpPr txBox="1"/>
          <p:nvPr/>
        </p:nvSpPr>
        <p:spPr>
          <a:xfrm>
            <a:off x="5436781" y="3687160"/>
            <a:ext cx="2665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</a:rPr>
              <a:t>Subject to constraints: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FD5C1-E60D-40B1-8CEA-914335F0A8F7}"/>
              </a:ext>
            </a:extLst>
          </p:cNvPr>
          <p:cNvSpPr txBox="1"/>
          <p:nvPr/>
        </p:nvSpPr>
        <p:spPr>
          <a:xfrm>
            <a:off x="5528929" y="3948770"/>
            <a:ext cx="322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storage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&lt;= capacity</a:t>
            </a:r>
          </a:p>
          <a:p>
            <a:r>
              <a:rPr lang="en-US" sz="1000" dirty="0"/>
              <a:t>storage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0</a:t>
            </a:r>
          </a:p>
          <a:p>
            <a:r>
              <a:rPr lang="en-US" sz="1000" dirty="0"/>
              <a:t>outflow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</a:t>
            </a:r>
            <a:r>
              <a:rPr lang="en-US" sz="1000" dirty="0" err="1"/>
              <a:t>flowby</a:t>
            </a:r>
            <a:r>
              <a:rPr lang="en-US" sz="1000" dirty="0"/>
              <a:t>, </a:t>
            </a:r>
            <a:r>
              <a:rPr lang="en-US" sz="1000" u="sng" dirty="0"/>
              <a:t>assuming</a:t>
            </a:r>
            <a:r>
              <a:rPr lang="en-US" sz="1000" dirty="0"/>
              <a:t> there’s </a:t>
            </a:r>
            <a:r>
              <a:rPr lang="en-US" sz="1000" u="sng" dirty="0"/>
              <a:t>enough</a:t>
            </a:r>
            <a:r>
              <a:rPr lang="en-US" sz="1000" dirty="0"/>
              <a:t> water</a:t>
            </a:r>
          </a:p>
          <a:p>
            <a:r>
              <a:rPr lang="en-US" sz="1000" dirty="0"/>
              <a:t>outflow</a:t>
            </a:r>
            <a:r>
              <a:rPr lang="en-US" sz="1000" baseline="-25000" dirty="0"/>
              <a:t> </a:t>
            </a:r>
            <a:r>
              <a:rPr lang="en-US" sz="1000" baseline="-25000" dirty="0" err="1"/>
              <a:t>i</a:t>
            </a:r>
            <a:r>
              <a:rPr lang="en-US" sz="1000" dirty="0"/>
              <a:t> &gt;= </a:t>
            </a:r>
            <a:r>
              <a:rPr lang="en-US" sz="1000" dirty="0" err="1"/>
              <a:t>ws_release</a:t>
            </a:r>
            <a:r>
              <a:rPr lang="en-US" sz="1000" dirty="0"/>
              <a:t>, </a:t>
            </a:r>
            <a:r>
              <a:rPr lang="en-US" sz="1000" u="sng" dirty="0"/>
              <a:t>assuming</a:t>
            </a:r>
            <a:r>
              <a:rPr lang="en-US" sz="1000" dirty="0"/>
              <a:t> there’s </a:t>
            </a:r>
            <a:r>
              <a:rPr lang="en-US" sz="1000" u="sng" dirty="0"/>
              <a:t>enough</a:t>
            </a:r>
            <a:r>
              <a:rPr lang="en-US" sz="1000" dirty="0"/>
              <a:t> water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6332-E49A-4762-A97D-2782E9387CB7}"/>
              </a:ext>
            </a:extLst>
          </p:cNvPr>
          <p:cNvSpPr/>
          <p:nvPr/>
        </p:nvSpPr>
        <p:spPr>
          <a:xfrm>
            <a:off x="5621077" y="2998933"/>
            <a:ext cx="2714849" cy="4472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/>
              <a:t>storage</a:t>
            </a:r>
            <a:r>
              <a:rPr lang="en-US" sz="1100" baseline="-25000"/>
              <a:t> i+1</a:t>
            </a:r>
            <a:r>
              <a:rPr lang="en-US" sz="1100"/>
              <a:t> = storage</a:t>
            </a:r>
            <a:r>
              <a:rPr lang="en-US" sz="1100" baseline="-25000"/>
              <a:t> i</a:t>
            </a:r>
            <a:r>
              <a:rPr lang="en-US" sz="1100"/>
              <a:t> + inflow</a:t>
            </a:r>
            <a:r>
              <a:rPr lang="en-US" sz="1100" baseline="-25000"/>
              <a:t> i</a:t>
            </a:r>
            <a:r>
              <a:rPr lang="en-US" sz="1100"/>
              <a:t> – outflow</a:t>
            </a:r>
            <a:r>
              <a:rPr lang="en-US" sz="1100" baseline="-25000"/>
              <a:t> i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41241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7191</TotalTime>
  <Words>583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Schultz</dc:creator>
  <cp:lastModifiedBy>Cherie Schultz</cp:lastModifiedBy>
  <cp:revision>136</cp:revision>
  <cp:lastPrinted>2017-12-14T19:58:54Z</cp:lastPrinted>
  <dcterms:created xsi:type="dcterms:W3CDTF">2017-10-03T20:56:12Z</dcterms:created>
  <dcterms:modified xsi:type="dcterms:W3CDTF">2018-07-13T15:34:47Z</dcterms:modified>
</cp:coreProperties>
</file>