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272" r:id="rId13"/>
    <p:sldId id="273" r:id="rId14"/>
    <p:sldId id="268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48" autoAdjust="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andanp6/cataract-image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6926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90" y="4623758"/>
            <a:ext cx="10993549" cy="1698430"/>
          </a:xfrm>
        </p:spPr>
        <p:txBody>
          <a:bodyPr>
            <a:noAutofit/>
          </a:bodyPr>
          <a:lstStyle/>
          <a:p>
            <a:r>
              <a:rPr lang="en-US" sz="4400" u="sng" dirty="0" err="1">
                <a:solidFill>
                  <a:schemeClr val="bg1"/>
                </a:solidFill>
              </a:rPr>
              <a:t>Tensorflow</a:t>
            </a:r>
            <a:r>
              <a:rPr lang="en-US" sz="4400" u="sng" dirty="0">
                <a:solidFill>
                  <a:schemeClr val="bg1"/>
                </a:solidFill>
              </a:rPr>
              <a:t> and applied machine learning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800" b="1" u="sng" dirty="0">
                <a:solidFill>
                  <a:schemeClr val="accent3"/>
                </a:solidFill>
              </a:rPr>
              <a:t>cataract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8829" y="837736"/>
            <a:ext cx="3540673" cy="2031985"/>
          </a:xfrm>
        </p:spPr>
        <p:txBody>
          <a:bodyPr>
            <a:normAutofit/>
          </a:bodyPr>
          <a:lstStyle/>
          <a:p>
            <a:pPr algn="r"/>
            <a:r>
              <a:rPr lang="en-US" sz="2000" b="1" u="sng" dirty="0">
                <a:solidFill>
                  <a:srgbClr val="7CEBFF"/>
                </a:solidFill>
              </a:rPr>
              <a:t>Team 8</a:t>
            </a:r>
          </a:p>
          <a:p>
            <a:pPr algn="r"/>
            <a:r>
              <a:rPr lang="en-US" dirty="0">
                <a:solidFill>
                  <a:srgbClr val="7CEBFF"/>
                </a:solidFill>
              </a:rPr>
              <a:t>Adarsh </a:t>
            </a:r>
            <a:r>
              <a:rPr lang="en-US" dirty="0" err="1">
                <a:solidFill>
                  <a:srgbClr val="7CEBFF"/>
                </a:solidFill>
              </a:rPr>
              <a:t>rajesh</a:t>
            </a:r>
            <a:endParaRPr lang="en-US" dirty="0">
              <a:solidFill>
                <a:srgbClr val="7CEBFF"/>
              </a:solidFill>
            </a:endParaRPr>
          </a:p>
          <a:p>
            <a:pPr algn="r"/>
            <a:r>
              <a:rPr lang="en-US" dirty="0">
                <a:solidFill>
                  <a:srgbClr val="7CEBFF"/>
                </a:solidFill>
              </a:rPr>
              <a:t>Archana Shivakumar</a:t>
            </a:r>
          </a:p>
          <a:p>
            <a:pPr algn="r"/>
            <a:r>
              <a:rPr lang="en-US" dirty="0">
                <a:solidFill>
                  <a:srgbClr val="7CEBFF"/>
                </a:solidFill>
              </a:rPr>
              <a:t>Chris john </a:t>
            </a:r>
            <a:r>
              <a:rPr lang="en-US" dirty="0" err="1">
                <a:solidFill>
                  <a:srgbClr val="7CEBFF"/>
                </a:solidFill>
              </a:rPr>
              <a:t>paul</a:t>
            </a:r>
            <a:endParaRPr lang="en-US" dirty="0">
              <a:solidFill>
                <a:srgbClr val="7CEBFF"/>
              </a:solidFill>
            </a:endParaRPr>
          </a:p>
          <a:p>
            <a:pPr algn="r"/>
            <a:r>
              <a:rPr lang="en-US" dirty="0">
                <a:solidFill>
                  <a:srgbClr val="7CEBFF"/>
                </a:solidFill>
              </a:rPr>
              <a:t>Mudit </a:t>
            </a:r>
            <a:r>
              <a:rPr lang="en-US" dirty="0" err="1">
                <a:solidFill>
                  <a:srgbClr val="7CEBFF"/>
                </a:solidFill>
              </a:rPr>
              <a:t>chaturvedi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FEA00D3-D7C6-3B40-8A3A-48A177D7A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01" y="1091892"/>
            <a:ext cx="3497032" cy="32256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F77577-93C1-D29F-B057-4EFAB83B2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935" y="1318222"/>
            <a:ext cx="3686689" cy="9240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00C651-05D2-D8AA-2F80-8E020D9C4262}"/>
              </a:ext>
            </a:extLst>
          </p:cNvPr>
          <p:cNvSpPr txBox="1"/>
          <p:nvPr/>
        </p:nvSpPr>
        <p:spPr>
          <a:xfrm>
            <a:off x="5481935" y="2704720"/>
            <a:ext cx="45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that the Model successfully predicted that given </a:t>
            </a:r>
            <a:r>
              <a:rPr lang="en-US" dirty="0" err="1"/>
              <a:t>testdata’s</a:t>
            </a:r>
            <a:r>
              <a:rPr lang="en-US" dirty="0"/>
              <a:t> first image was a Cataract image.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27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014F-6909-8F26-E9AD-0AA292D92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1893535"/>
            <a:ext cx="10993549" cy="899809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TIME FOR PREDICTING OUR OWN INPUTS :)</a:t>
            </a:r>
            <a:br>
              <a:rPr lang="en-US" dirty="0"/>
            </a:br>
            <a:r>
              <a:rPr lang="en-US" sz="2700" dirty="0"/>
              <a:t>we are going to pass these both images which are downloaded from google and pass it to our model for predictions </a:t>
            </a:r>
            <a:endParaRPr lang="en-IN" sz="2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423A3-81D0-EBD1-923F-095756C5D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3679232"/>
            <a:ext cx="3775587" cy="2517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ADE552-2023-9F21-409D-63F3A3CE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534" y="3605695"/>
            <a:ext cx="2242985" cy="2739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FD83EB-2C95-017D-9ED6-C4BFB346CC51}"/>
              </a:ext>
            </a:extLst>
          </p:cNvPr>
          <p:cNvSpPr txBox="1"/>
          <p:nvPr/>
        </p:nvSpPr>
        <p:spPr>
          <a:xfrm>
            <a:off x="961717" y="3244334"/>
            <a:ext cx="436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CATARACT.png IMAGE FROM GOOGLE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B8AB69-7DF0-74D9-DEAE-9E345ED3D994}"/>
              </a:ext>
            </a:extLst>
          </p:cNvPr>
          <p:cNvSpPr txBox="1"/>
          <p:nvPr/>
        </p:nvSpPr>
        <p:spPr>
          <a:xfrm>
            <a:off x="6459794" y="3234191"/>
            <a:ext cx="463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NORMAL.png IMAGE FROM GOOGLE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25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1684" y="723899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429000"/>
            <a:ext cx="3081576" cy="27051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To: UJJWAL MK</a:t>
            </a:r>
          </a:p>
          <a:p>
            <a:r>
              <a:rPr lang="en-US" dirty="0">
                <a:solidFill>
                  <a:schemeClr val="bg2"/>
                </a:solidFill>
              </a:rPr>
              <a:t>PESU IO TEAM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9592-5F53-7FF7-86EF-6BBBFCDD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u="sng" dirty="0"/>
              <a:t>What is cataract?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25E7A-6B1D-6BFB-CF4B-F038E10E73C3}"/>
              </a:ext>
            </a:extLst>
          </p:cNvPr>
          <p:cNvSpPr txBox="1"/>
          <p:nvPr/>
        </p:nvSpPr>
        <p:spPr>
          <a:xfrm>
            <a:off x="448573" y="2107072"/>
            <a:ext cx="65963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cataract is a clouding of the lens in the eye, which can lead to a decrease in vision. The lens is normally clear and helps focus light onto the retina, allowing us to see. When a cataract forms, it blocks or scatters the light entering the eye, causing blurry or dimmed vision.</a:t>
            </a:r>
            <a:endParaRPr lang="en-IN" sz="2200" dirty="0"/>
          </a:p>
        </p:txBody>
      </p:sp>
      <p:pic>
        <p:nvPicPr>
          <p:cNvPr id="1028" name="Picture 4" descr="Causes of Early Onset Cataracts - Eastside Eye">
            <a:extLst>
              <a:ext uri="{FF2B5EF4-FFF2-40B4-BE49-F238E27FC236}">
                <a16:creationId xmlns:a16="http://schemas.microsoft.com/office/drawing/2014/main" id="{8F89F287-C1CA-6FBD-6749-47E68534D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2" r="6478"/>
          <a:stretch/>
        </p:blipFill>
        <p:spPr bwMode="auto">
          <a:xfrm>
            <a:off x="6935637" y="2107072"/>
            <a:ext cx="5210355" cy="390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9CAEC8-B3F2-39D9-37BF-E240ED0A5B32}"/>
              </a:ext>
            </a:extLst>
          </p:cNvPr>
          <p:cNvSpPr txBox="1"/>
          <p:nvPr/>
        </p:nvSpPr>
        <p:spPr>
          <a:xfrm>
            <a:off x="448573" y="4283292"/>
            <a:ext cx="53257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Cataract surgery is an effective treatment, but early detection is key to managing the condition and preventing severe vision loss.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33238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0854-94F8-3B95-37EE-9B926911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u="sn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FDAB5-583A-461D-F375-664FABA9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Cataracts are a leading cause of visual impairment and blindness worldwide, affecting millions. Many people, particularly in resource-limited areas, lack access to timely eye screenings by specialists.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Manual detection methods, typically involving ophthalmic examination, can be time-consuming, subjective, and resource-intensive, creating a barrier to early intervention.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goal is to develop an automated cataract detection model using machine learning techniques.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model could assist in the efficient, accurate screening of cataracts, allowing for quicker identification and intervention, and ultimately improving access to eye care in underserved regions.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5418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BC40-229E-103F-CAFE-82496BC5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u="sng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04CB3-0E01-4520-0512-0D0C335AD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dataset we use consists of train and test directories, which we fit the model with.</a:t>
            </a:r>
          </a:p>
          <a:p>
            <a:r>
              <a:rPr lang="en-IN" dirty="0"/>
              <a:t>Each of these train and test directories have 2 subclasses:  Normal and Cataract</a:t>
            </a:r>
          </a:p>
          <a:p>
            <a:r>
              <a:rPr lang="en-IN" dirty="0"/>
              <a:t>Each of these classes have several 100s of images</a:t>
            </a:r>
          </a:p>
          <a:p>
            <a:r>
              <a:rPr lang="en-IN" dirty="0" err="1"/>
              <a:t>Traindata</a:t>
            </a:r>
            <a:r>
              <a:rPr lang="en-IN" dirty="0"/>
              <a:t> has 491 images and </a:t>
            </a:r>
            <a:r>
              <a:rPr lang="en-IN" dirty="0" err="1"/>
              <a:t>testdata</a:t>
            </a:r>
            <a:r>
              <a:rPr lang="en-IN" dirty="0"/>
              <a:t> has 121 images.</a:t>
            </a:r>
          </a:p>
          <a:p>
            <a:r>
              <a:rPr lang="en-IN" dirty="0"/>
              <a:t>This dataset is downloaded from Kaggle.com</a:t>
            </a:r>
          </a:p>
          <a:p>
            <a:r>
              <a:rPr lang="en-IN" dirty="0"/>
              <a:t>Reference: </a:t>
            </a:r>
            <a:r>
              <a:rPr lang="en-IN" dirty="0">
                <a:hlinkClick r:id="rId2"/>
              </a:rPr>
              <a:t>https://www.kaggle.com/datasets/nandanp6/cataract-image-dataset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92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3A7C-0A16-14FD-96FE-E34D5B2E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/>
              <a:t>Data pre-processing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017457-316F-039F-AC7D-711A0F452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464" y="2126935"/>
            <a:ext cx="4322823" cy="119789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F217E9-D0D9-FF35-9D47-8927F0740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64" y="3533174"/>
            <a:ext cx="8117366" cy="306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5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EB56-939A-AD4C-B8EB-CD5495AF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/>
              <a:t>Model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12965-6558-E18C-4566-67A380C37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3" y="1984435"/>
            <a:ext cx="5853652" cy="4522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3F64E1-E1E8-C06E-BFC2-3B1A49162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855" y="1997374"/>
            <a:ext cx="5679521" cy="450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9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C9BA-F208-BB8C-AB7F-B1D25D07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91E9F-0A70-AF3F-1D11-70FCE506F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577687"/>
          </a:xfrm>
        </p:spPr>
        <p:txBody>
          <a:bodyPr>
            <a:normAutofit/>
          </a:bodyPr>
          <a:lstStyle/>
          <a:p>
            <a:r>
              <a:rPr lang="en-US" dirty="0"/>
              <a:t>We fit the model with the </a:t>
            </a:r>
            <a:r>
              <a:rPr lang="en-US" dirty="0" err="1"/>
              <a:t>Traindata</a:t>
            </a:r>
            <a:r>
              <a:rPr lang="en-US" dirty="0"/>
              <a:t>(defined in data Pre-processing) and use </a:t>
            </a:r>
            <a:r>
              <a:rPr lang="en-US" dirty="0" err="1"/>
              <a:t>Testdata</a:t>
            </a:r>
            <a:r>
              <a:rPr lang="en-US" dirty="0"/>
              <a:t> as validation Data.</a:t>
            </a:r>
          </a:p>
          <a:p>
            <a:r>
              <a:rPr lang="en-IN" dirty="0"/>
              <a:t>The epochs is set to 15 as by experimentation we have determined that it gives the best amount of accuracy and loss.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21BA5-0C51-8544-939A-F2D3D8958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81" y="3499619"/>
            <a:ext cx="7354326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8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4F26-4930-E227-F0D8-654412A6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Results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713756-C75C-6A36-FDA0-DD6642876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452" y="2109009"/>
            <a:ext cx="6658904" cy="695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851E3D-BBD4-0482-FC6C-3014E25E6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52" y="2790718"/>
            <a:ext cx="6658904" cy="813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1A6BCA-FA97-A3AC-E8B2-19C610F314E4}"/>
              </a:ext>
            </a:extLst>
          </p:cNvPr>
          <p:cNvSpPr txBox="1"/>
          <p:nvPr/>
        </p:nvSpPr>
        <p:spPr>
          <a:xfrm>
            <a:off x="704088" y="4224528"/>
            <a:ext cx="832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that the accuracy is 100% and loss is 0.0213, these are great parameters, Hence the model can be efficiently used for predictions.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96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A9B4-30AA-101C-A7E7-C6528D0D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Predicting from </a:t>
            </a:r>
            <a:r>
              <a:rPr lang="en-US" b="1" u="sng" dirty="0" err="1"/>
              <a:t>testdata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84E719-2E31-9989-EF51-460C86559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54" y="2166650"/>
            <a:ext cx="3762900" cy="72400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C54E5E-8C27-AD73-5E34-D0FB52603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909" y="2396848"/>
            <a:ext cx="3762900" cy="9445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FFEEFA-61B4-9011-CD07-842FBBA04AE3}"/>
              </a:ext>
            </a:extLst>
          </p:cNvPr>
          <p:cNvSpPr txBox="1"/>
          <p:nvPr/>
        </p:nvSpPr>
        <p:spPr>
          <a:xfrm>
            <a:off x="7425909" y="3658277"/>
            <a:ext cx="3867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it shows that the argmax of predicted value is in index 0 of classes, Lets check this.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6568EC-5FF2-D38B-0A0D-0BD0993D8622}"/>
              </a:ext>
            </a:extLst>
          </p:cNvPr>
          <p:cNvSpPr txBox="1"/>
          <p:nvPr/>
        </p:nvSpPr>
        <p:spPr>
          <a:xfrm>
            <a:off x="7478415" y="5878903"/>
            <a:ext cx="4132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that the Model successfully predicted that given </a:t>
            </a:r>
            <a:r>
              <a:rPr lang="en-US" dirty="0" err="1"/>
              <a:t>testdata</a:t>
            </a:r>
            <a:r>
              <a:rPr lang="en-US" dirty="0"/>
              <a:t> was a Cataract image.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40E2F-49A3-214E-E95B-FB41BD1B7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54" y="3504910"/>
            <a:ext cx="6246975" cy="21533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7B4ECC-3F28-5A21-716A-29F576010D00}"/>
              </a:ext>
            </a:extLst>
          </p:cNvPr>
          <p:cNvSpPr txBox="1"/>
          <p:nvPr/>
        </p:nvSpPr>
        <p:spPr>
          <a:xfrm>
            <a:off x="157031" y="5810898"/>
            <a:ext cx="6125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element of array corresponds to the classes, 0 is cataract, 1 is Normal. This array directly tells the predictions of all the data of </a:t>
            </a:r>
            <a:r>
              <a:rPr lang="en-US" dirty="0" err="1"/>
              <a:t>testdata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6018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172</TotalTime>
  <Words>505</Words>
  <Application>Microsoft Office PowerPoint</Application>
  <PresentationFormat>Widescreen</PresentationFormat>
  <Paragraphs>41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Wingdings 2</vt:lpstr>
      <vt:lpstr>Custom</vt:lpstr>
      <vt:lpstr>Tensorflow and applied machine learning cataract detection</vt:lpstr>
      <vt:lpstr>What is cataract?</vt:lpstr>
      <vt:lpstr>Problem statement</vt:lpstr>
      <vt:lpstr>dataset</vt:lpstr>
      <vt:lpstr>Data pre-processing</vt:lpstr>
      <vt:lpstr>Model architecture</vt:lpstr>
      <vt:lpstr>TRAINING THE MODEL</vt:lpstr>
      <vt:lpstr>Results</vt:lpstr>
      <vt:lpstr>Predicting from testdata</vt:lpstr>
      <vt:lpstr>PowerPoint Presentation</vt:lpstr>
      <vt:lpstr>TIME FOR PREDICTING OUR OWN INPUTS :) we are going to pass these both images which are downloaded from google and pass it to our model for predictions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Archana Shivakumar</dc:creator>
  <cp:lastModifiedBy>adarsh.rajesh15@outlook.com</cp:lastModifiedBy>
  <cp:revision>10</cp:revision>
  <dcterms:created xsi:type="dcterms:W3CDTF">2024-11-07T17:17:41Z</dcterms:created>
  <dcterms:modified xsi:type="dcterms:W3CDTF">2024-11-17T13:27:24Z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