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sldIdLst>
    <p:sldId id="278" r:id="rId5"/>
    <p:sldId id="306" r:id="rId6"/>
    <p:sldId id="297" r:id="rId7"/>
    <p:sldId id="298" r:id="rId8"/>
    <p:sldId id="279" r:id="rId9"/>
    <p:sldId id="307" r:id="rId10"/>
    <p:sldId id="295" r:id="rId11"/>
    <p:sldId id="299" r:id="rId12"/>
    <p:sldId id="300" r:id="rId13"/>
    <p:sldId id="301" r:id="rId14"/>
    <p:sldId id="302" r:id="rId15"/>
    <p:sldId id="304" r:id="rId16"/>
    <p:sldId id="308" r:id="rId17"/>
    <p:sldId id="305" r:id="rId18"/>
    <p:sldId id="309" r:id="rId19"/>
    <p:sldId id="296" r:id="rId20"/>
    <p:sldId id="292" r:id="rId21"/>
    <p:sldId id="293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F8C8C"/>
    <a:srgbClr val="E6F0FE"/>
    <a:srgbClr val="F5CDCE"/>
    <a:srgbClr val="5867DA"/>
    <a:srgbClr val="FFEFEF"/>
    <a:srgbClr val="FDFBF6"/>
    <a:srgbClr val="AAC4E9"/>
    <a:srgbClr val="D4D593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76832" autoAdjust="0"/>
  </p:normalViewPr>
  <p:slideViewPr>
    <p:cSldViewPr snapToGrid="0" snapToObjects="1">
      <p:cViewPr varScale="1">
        <p:scale>
          <a:sx n="74" d="100"/>
          <a:sy n="74" d="100"/>
        </p:scale>
        <p:origin x="1381" y="45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Two-Spirit (Various Indigenous Tribes in North America):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"Two-Spirit" is often used by some Indigenous tribes in North America to describe a person who embodies both masculine and feminine qualities or occupies a gender role outside the traditional binary. The specific roles and responsibilities associated with Two-Spirit individuals can vary among tribes.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Hijra (South Asia):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While not specific to indigenous tribes, the Hijra community in South Asia has existed for centuries. Hijras are considered a third gender in South Asian cultures, encompassing individuals who may be intersex, transgender, eunuchs, or simply not conforming to the binary gender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Fa'afafine (Samoa):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Samoan culture, the term "fa'afafine" refers to individuals who identify outside the traditional male/female binary. Fa'afafine are recognized and accepted as a distinct gender category with roles and responsibilities in Samoan society.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Berdache (Various Indigenous Tribes):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"berdache" has been historically used by anthropologists to describe gender-diverse individuals in some Indigenous tribes. However, its use has been criticized, and many prefer the term Two-Spirit for more accurate and culturally respectful representation.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4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Two-Spirit (Various Indigenous Tribes in North America):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"Two-Spirit" is often used by some Indigenous tribes in North America to describe a person who embodies both masculine and feminine qualities or occupies a gender role outside the traditional binary. The specific roles and responsibilities associated with Two-Spirit individuals can vary among tribes.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Hijra (South Asia):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While not specific to indigenous tribes, the Hijra community in South Asia has existed for centuries. Hijras are considered a third gender in South Asian cultures, encompassing individuals who may be intersex, transgender, eunuchs, or simply not conforming to the binary gender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Fa'afafine (Samoa):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Samoan culture, the term "fa'afafine" refers to individuals who identify outside the traditional male/female binary. Fa'afafine are recognized and accepted as a distinct gender category with roles and responsibilities in Samoan society.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Berdache (Various Indigenous Tribes):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"berdache" has been historically used by anthropologists to describe gender-diverse individuals in some Indigenous tribes. However, its use has been criticized, and many prefer the term Two-Spirit for more accurate and culturally respectful representation.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0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9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23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SOGIESC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093" y="3483864"/>
            <a:ext cx="8449814" cy="878908"/>
          </a:xfrm>
        </p:spPr>
        <p:txBody>
          <a:bodyPr/>
          <a:lstStyle/>
          <a:p>
            <a:r>
              <a:rPr lang="en-US" dirty="0">
                <a:latin typeface="Aptos ExtraBold" panose="020B0004020202020204" pitchFamily="34" charset="0"/>
              </a:rPr>
              <a:t>Christian James E. Barimbao</a:t>
            </a:r>
          </a:p>
          <a:p>
            <a:r>
              <a:rPr lang="en-US" dirty="0">
                <a:latin typeface="Aptos ExtraBold" panose="020B0004020202020204" pitchFamily="34" charset="0"/>
              </a:rPr>
              <a:t>January 31, 2024</a:t>
            </a:r>
            <a:endParaRPr lang="en-US" dirty="0">
              <a:highlight>
                <a:srgbClr val="E6F0FE"/>
              </a:highlight>
              <a:latin typeface="Aptos ExtraBold" panose="020B0004020202020204" pitchFamily="34" charset="0"/>
            </a:endParaRPr>
          </a:p>
          <a:p>
            <a:r>
              <a:rPr lang="en-US" sz="2000" dirty="0">
                <a:highlight>
                  <a:srgbClr val="E6F0FE"/>
                </a:highlight>
                <a:latin typeface="Aptos ExtraBold" panose="020B0004020202020204" pitchFamily="34" charset="0"/>
              </a:rPr>
              <a:t>Video and Image Processing Laboratory</a:t>
            </a:r>
          </a:p>
          <a:p>
            <a:r>
              <a:rPr lang="en-US" sz="1200" dirty="0">
                <a:highlight>
                  <a:srgbClr val="FFEFEF"/>
                </a:highlight>
                <a:latin typeface="Aptos ExtraBold" panose="020B0004020202020204" pitchFamily="34" charset="0"/>
              </a:rPr>
              <a:t>Main reference: https://rainbowresearchhub.up.edu.ph/resources/</a:t>
            </a:r>
            <a:endParaRPr lang="en-US" dirty="0">
              <a:highlight>
                <a:srgbClr val="FFEFEF"/>
              </a:highlight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Cisgender</a:t>
            </a:r>
          </a:p>
          <a:p>
            <a:pPr lvl="1"/>
            <a:r>
              <a:rPr lang="en-US" sz="2000" dirty="0">
                <a:latin typeface="Aptos ExtraBold" panose="020F0502020204030204" pitchFamily="34" charset="0"/>
              </a:rPr>
              <a:t>Transgender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Queer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744965-991B-F4F3-0406-FBAE30128E4F}"/>
              </a:ext>
            </a:extLst>
          </p:cNvPr>
          <p:cNvGrpSpPr/>
          <p:nvPr/>
        </p:nvGrpSpPr>
        <p:grpSpPr>
          <a:xfrm>
            <a:off x="6431656" y="3816863"/>
            <a:ext cx="2448738" cy="2224398"/>
            <a:chOff x="6045635" y="3816863"/>
            <a:chExt cx="2448738" cy="22243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056CD5-A956-6FBC-287B-75211ACA4287}"/>
                </a:ext>
              </a:extLst>
            </p:cNvPr>
            <p:cNvSpPr/>
            <p:nvPr/>
          </p:nvSpPr>
          <p:spPr>
            <a:xfrm>
              <a:off x="6045635" y="3816863"/>
              <a:ext cx="2448738" cy="22243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ptos ExtraBold" panose="020B0004020202020204" pitchFamily="34" charset="0"/>
                </a:rPr>
                <a:t>Gender norms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E29891-6928-33DD-2863-0F3672FD2A21}"/>
                </a:ext>
              </a:extLst>
            </p:cNvPr>
            <p:cNvSpPr/>
            <p:nvPr/>
          </p:nvSpPr>
          <p:spPr>
            <a:xfrm>
              <a:off x="6567157" y="4479482"/>
              <a:ext cx="1395664" cy="139566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Assigned Sex at Birth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371F445-D385-7E88-46BE-BD1477407C35}"/>
              </a:ext>
            </a:extLst>
          </p:cNvPr>
          <p:cNvSpPr/>
          <p:nvPr/>
        </p:nvSpPr>
        <p:spPr>
          <a:xfrm>
            <a:off x="9146101" y="3816863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BF04E7-5D15-6F22-AE79-8D451B3009EA}"/>
              </a:ext>
            </a:extLst>
          </p:cNvPr>
          <p:cNvSpPr/>
          <p:nvPr/>
        </p:nvSpPr>
        <p:spPr>
          <a:xfrm>
            <a:off x="9672638" y="4444624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C5D046-799E-06A0-A0F3-242DC1DA049B}"/>
              </a:ext>
            </a:extLst>
          </p:cNvPr>
          <p:cNvSpPr/>
          <p:nvPr/>
        </p:nvSpPr>
        <p:spPr>
          <a:xfrm>
            <a:off x="9717884" y="424251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Gender </a:t>
            </a:r>
          </a:p>
          <a:p>
            <a:pPr algn="ctr"/>
            <a:r>
              <a:rPr lang="en-US" u="sng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21455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744965-991B-F4F3-0406-FBAE30128E4F}"/>
              </a:ext>
            </a:extLst>
          </p:cNvPr>
          <p:cNvGrpSpPr/>
          <p:nvPr/>
        </p:nvGrpSpPr>
        <p:grpSpPr>
          <a:xfrm>
            <a:off x="6431656" y="3816863"/>
            <a:ext cx="2448738" cy="2224398"/>
            <a:chOff x="6045635" y="3816863"/>
            <a:chExt cx="2448738" cy="22243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056CD5-A956-6FBC-287B-75211ACA4287}"/>
                </a:ext>
              </a:extLst>
            </p:cNvPr>
            <p:cNvSpPr/>
            <p:nvPr/>
          </p:nvSpPr>
          <p:spPr>
            <a:xfrm>
              <a:off x="6045635" y="3816863"/>
              <a:ext cx="2448738" cy="22243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ptos ExtraBold" panose="020B0004020202020204" pitchFamily="34" charset="0"/>
                </a:rPr>
                <a:t>Gender norms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E29891-6928-33DD-2863-0F3672FD2A21}"/>
                </a:ext>
              </a:extLst>
            </p:cNvPr>
            <p:cNvSpPr/>
            <p:nvPr/>
          </p:nvSpPr>
          <p:spPr>
            <a:xfrm>
              <a:off x="6567157" y="4479482"/>
              <a:ext cx="1395664" cy="139566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Assigned Sex at Birth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371F445-D385-7E88-46BE-BD1477407C35}"/>
              </a:ext>
            </a:extLst>
          </p:cNvPr>
          <p:cNvSpPr/>
          <p:nvPr/>
        </p:nvSpPr>
        <p:spPr>
          <a:xfrm>
            <a:off x="9146101" y="3816863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BF04E7-5D15-6F22-AE79-8D451B3009EA}"/>
              </a:ext>
            </a:extLst>
          </p:cNvPr>
          <p:cNvSpPr/>
          <p:nvPr/>
        </p:nvSpPr>
        <p:spPr>
          <a:xfrm>
            <a:off x="9672638" y="4444624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C5D046-799E-06A0-A0F3-242DC1DA049B}"/>
              </a:ext>
            </a:extLst>
          </p:cNvPr>
          <p:cNvSpPr/>
          <p:nvPr/>
        </p:nvSpPr>
        <p:spPr>
          <a:xfrm>
            <a:off x="8424950" y="614618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Gender </a:t>
            </a:r>
          </a:p>
          <a:p>
            <a:pPr algn="ctr"/>
            <a:r>
              <a:rPr lang="en-US" u="sng" dirty="0"/>
              <a:t>Identity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F7A562-BB90-1E3A-675A-A6CDAFDCB7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648C73-BBCF-20A8-73E0-2C8820C8268C}"/>
              </a:ext>
            </a:extLst>
          </p:cNvPr>
          <p:cNvSpPr txBox="1">
            <a:spLocks/>
          </p:cNvSpPr>
          <p:nvPr/>
        </p:nvSpPr>
        <p:spPr>
          <a:xfrm>
            <a:off x="3685031" y="3042356"/>
            <a:ext cx="7863501" cy="351954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Cisgender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Transgender</a:t>
            </a:r>
          </a:p>
          <a:p>
            <a:pPr lvl="1"/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</a:t>
            </a:r>
            <a:endParaRPr lang="en-US" sz="19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87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Cisgender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Transgender</a:t>
            </a:r>
          </a:p>
          <a:p>
            <a:pPr lvl="1"/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Agender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Bigender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Non-binary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Genderfluid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Two-spirit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Babaylan / </a:t>
            </a:r>
            <a:r>
              <a:rPr lang="en-US" sz="1600" dirty="0" err="1">
                <a:solidFill>
                  <a:srgbClr val="202C8F"/>
                </a:solidFill>
                <a:latin typeface="Aptos ExtraBold" panose="020F0502020204030204" pitchFamily="34" charset="0"/>
              </a:rPr>
              <a:t>Katalonan</a:t>
            </a:r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744965-991B-F4F3-0406-FBAE30128E4F}"/>
              </a:ext>
            </a:extLst>
          </p:cNvPr>
          <p:cNvGrpSpPr/>
          <p:nvPr/>
        </p:nvGrpSpPr>
        <p:grpSpPr>
          <a:xfrm>
            <a:off x="6431656" y="3816863"/>
            <a:ext cx="2448738" cy="2224398"/>
            <a:chOff x="6045635" y="3816863"/>
            <a:chExt cx="2448738" cy="22243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056CD5-A956-6FBC-287B-75211ACA4287}"/>
                </a:ext>
              </a:extLst>
            </p:cNvPr>
            <p:cNvSpPr/>
            <p:nvPr/>
          </p:nvSpPr>
          <p:spPr>
            <a:xfrm>
              <a:off x="6045635" y="3816863"/>
              <a:ext cx="2448738" cy="22243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ptos ExtraBold" panose="020B0004020202020204" pitchFamily="34" charset="0"/>
                </a:rPr>
                <a:t>Gender norms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E29891-6928-33DD-2863-0F3672FD2A21}"/>
                </a:ext>
              </a:extLst>
            </p:cNvPr>
            <p:cNvSpPr/>
            <p:nvPr/>
          </p:nvSpPr>
          <p:spPr>
            <a:xfrm>
              <a:off x="6567157" y="4479482"/>
              <a:ext cx="1395664" cy="139566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Assigned Sex at Birth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371F445-D385-7E88-46BE-BD1477407C35}"/>
              </a:ext>
            </a:extLst>
          </p:cNvPr>
          <p:cNvSpPr/>
          <p:nvPr/>
        </p:nvSpPr>
        <p:spPr>
          <a:xfrm>
            <a:off x="9146101" y="3816863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BF04E7-5D15-6F22-AE79-8D451B3009EA}"/>
              </a:ext>
            </a:extLst>
          </p:cNvPr>
          <p:cNvSpPr/>
          <p:nvPr/>
        </p:nvSpPr>
        <p:spPr>
          <a:xfrm>
            <a:off x="9672638" y="4444624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C5D046-799E-06A0-A0F3-242DC1DA049B}"/>
              </a:ext>
            </a:extLst>
          </p:cNvPr>
          <p:cNvSpPr/>
          <p:nvPr/>
        </p:nvSpPr>
        <p:spPr>
          <a:xfrm>
            <a:off x="8424950" y="614618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Gender </a:t>
            </a:r>
          </a:p>
          <a:p>
            <a:pPr algn="ctr"/>
            <a:r>
              <a:rPr lang="en-US" u="sng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168928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 ang gusto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suotin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r>
              <a:rPr lang="en-US" dirty="0"/>
              <a:t>What do you like to wear?</a:t>
            </a:r>
          </a:p>
        </p:txBody>
      </p:sp>
    </p:spTree>
    <p:extLst>
      <p:ext uri="{BB962C8B-B14F-4D97-AF65-F5344CB8AC3E}">
        <p14:creationId xmlns:p14="http://schemas.microsoft.com/office/powerpoint/2010/main" val="289581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r>
              <a:rPr lang="en-US" sz="2200" dirty="0">
                <a:latin typeface="Aptos ExtraBold" panose="020F0502020204030204" pitchFamily="34" charset="0"/>
              </a:rPr>
              <a:t>How others perceive us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1B71B06D-8A15-5A19-33B0-9FE82F316302}"/>
              </a:ext>
            </a:extLst>
          </p:cNvPr>
          <p:cNvSpPr/>
          <p:nvPr/>
        </p:nvSpPr>
        <p:spPr>
          <a:xfrm>
            <a:off x="5377141" y="1642430"/>
            <a:ext cx="4609893" cy="5097551"/>
          </a:xfrm>
          <a:prstGeom prst="mathMinus">
            <a:avLst/>
          </a:prstGeom>
          <a:gradFill>
            <a:gsLst>
              <a:gs pos="0">
                <a:srgbClr val="F5CDCE"/>
              </a:gs>
              <a:gs pos="100000">
                <a:srgbClr val="AAC4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2C8F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rgbClr val="5867DA"/>
                </a:solidFill>
                <a:latin typeface="Arial Black" panose="020B0A04020102020204" pitchFamily="34" charset="0"/>
              </a:rPr>
              <a:t>Neutral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Androgynous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Queer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Non-Conforming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0B5877-E469-C59B-2008-FA0A66FADD3B}"/>
              </a:ext>
            </a:extLst>
          </p:cNvPr>
          <p:cNvSpPr/>
          <p:nvPr/>
        </p:nvSpPr>
        <p:spPr>
          <a:xfrm>
            <a:off x="3733238" y="3040708"/>
            <a:ext cx="2481561" cy="230099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F5CDC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2C8F"/>
                </a:solidFill>
                <a:latin typeface="Arial Black" panose="020B0A04020102020204" pitchFamily="34" charset="0"/>
              </a:rPr>
              <a:t>Womanly/</a:t>
            </a:r>
          </a:p>
          <a:p>
            <a:pPr algn="ctr"/>
            <a:r>
              <a:rPr lang="en-US" b="1" dirty="0">
                <a:solidFill>
                  <a:srgbClr val="202C8F"/>
                </a:solidFill>
                <a:latin typeface="Arial Black" panose="020B0A04020102020204" pitchFamily="34" charset="0"/>
              </a:rPr>
              <a:t>Feminine</a:t>
            </a:r>
            <a:endParaRPr lang="en-US" sz="1200" b="1" dirty="0">
              <a:solidFill>
                <a:srgbClr val="202C8F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B1734B-9D8C-1262-36B7-EC14910834C4}"/>
              </a:ext>
            </a:extLst>
          </p:cNvPr>
          <p:cNvSpPr/>
          <p:nvPr/>
        </p:nvSpPr>
        <p:spPr>
          <a:xfrm>
            <a:off x="9149376" y="3040708"/>
            <a:ext cx="2481561" cy="2300994"/>
          </a:xfrm>
          <a:prstGeom prst="ellipse">
            <a:avLst/>
          </a:prstGeom>
          <a:gradFill>
            <a:gsLst>
              <a:gs pos="0">
                <a:srgbClr val="AAC4E9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DFBF6"/>
                </a:solidFill>
                <a:latin typeface="Arial Black" panose="020B0A04020102020204" pitchFamily="34" charset="0"/>
              </a:rPr>
              <a:t>Male/</a:t>
            </a:r>
          </a:p>
          <a:p>
            <a:pPr algn="ctr"/>
            <a:r>
              <a:rPr lang="en-US" b="1" dirty="0">
                <a:solidFill>
                  <a:srgbClr val="FDFBF6"/>
                </a:solidFill>
                <a:latin typeface="Arial Black" panose="020B0A04020102020204" pitchFamily="34" charset="0"/>
              </a:rPr>
              <a:t>Masculine</a:t>
            </a:r>
          </a:p>
        </p:txBody>
      </p:sp>
    </p:spTree>
    <p:extLst>
      <p:ext uri="{BB962C8B-B14F-4D97-AF65-F5344CB8AC3E}">
        <p14:creationId xmlns:p14="http://schemas.microsoft.com/office/powerpoint/2010/main" val="69098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Kanino</a:t>
            </a:r>
            <a:r>
              <a:rPr lang="en-US" dirty="0"/>
              <a:t> ka </a:t>
            </a:r>
            <a:r>
              <a:rPr lang="en-US" dirty="0" err="1"/>
              <a:t>nagkakagusto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r>
              <a:rPr lang="en-US" dirty="0"/>
              <a:t>To whom are you attracted to?</a:t>
            </a:r>
          </a:p>
        </p:txBody>
      </p:sp>
    </p:spTree>
    <p:extLst>
      <p:ext uri="{BB962C8B-B14F-4D97-AF65-F5344CB8AC3E}">
        <p14:creationId xmlns:p14="http://schemas.microsoft.com/office/powerpoint/2010/main" val="901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DA7CA2-28D2-7E88-92DB-18F0F6A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3B6CC-09EA-98B5-B5A5-9A3578932EBE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5B6E02F-7826-28C4-405C-281BDB0A7CCF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AC76323-A004-4891-14AB-33B32643A9F1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62916C-18F5-4DE6-EF28-A2B25D4D4866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2677CC-5421-14A4-58FB-D797379C30B4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E15F93-7943-DF79-830D-BC4B1C873F44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8EDE5-4266-D587-3A87-2FAA59A5E53F}"/>
              </a:ext>
            </a:extLst>
          </p:cNvPr>
          <p:cNvSpPr/>
          <p:nvPr/>
        </p:nvSpPr>
        <p:spPr>
          <a:xfrm>
            <a:off x="6533074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099821-F5D0-410B-EEEB-3EAF88C6A8F2}"/>
              </a:ext>
            </a:extLst>
          </p:cNvPr>
          <p:cNvSpPr/>
          <p:nvPr/>
        </p:nvSpPr>
        <p:spPr>
          <a:xfrm>
            <a:off x="7357989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60AAF-928E-7C81-A7B7-D5320D8D8FFE}"/>
              </a:ext>
            </a:extLst>
          </p:cNvPr>
          <p:cNvSpPr/>
          <p:nvPr/>
        </p:nvSpPr>
        <p:spPr>
          <a:xfrm>
            <a:off x="6791865" y="5936189"/>
            <a:ext cx="1506746" cy="6463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Bisexual+</a:t>
            </a:r>
          </a:p>
        </p:txBody>
      </p:sp>
    </p:spTree>
    <p:extLst>
      <p:ext uri="{BB962C8B-B14F-4D97-AF65-F5344CB8AC3E}">
        <p14:creationId xmlns:p14="http://schemas.microsoft.com/office/powerpoint/2010/main" val="2730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SUMMARize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your sex? (SC)</a:t>
            </a:r>
          </a:p>
          <a:p>
            <a:pPr marL="342900" indent="-342900">
              <a:buAutoNum type="arabicPeriod"/>
            </a:pPr>
            <a:r>
              <a:rPr lang="en-US" dirty="0"/>
              <a:t>What are you? (GI)</a:t>
            </a:r>
          </a:p>
          <a:p>
            <a:pPr marL="342900" indent="-342900">
              <a:buAutoNum type="arabicPeriod"/>
            </a:pPr>
            <a:r>
              <a:rPr lang="en-US" dirty="0"/>
              <a:t>What do you like to wear? (GE)</a:t>
            </a:r>
          </a:p>
          <a:p>
            <a:pPr marL="342900" indent="-342900">
              <a:buAutoNum type="arabicPeriod"/>
            </a:pPr>
            <a:r>
              <a:rPr lang="en-US" dirty="0"/>
              <a:t>To whom are you attracted to? (SO)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r>
              <a:rPr lang="en-US" dirty="0"/>
              <a:t>What is your sex?</a:t>
            </a:r>
          </a:p>
        </p:txBody>
      </p:sp>
    </p:spTree>
    <p:extLst>
      <p:ext uri="{BB962C8B-B14F-4D97-AF65-F5344CB8AC3E}">
        <p14:creationId xmlns:p14="http://schemas.microsoft.com/office/powerpoint/2010/main" val="277675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BC2AA7-8E07-C25A-1776-CA647CE0AD5F}"/>
              </a:ext>
            </a:extLst>
          </p:cNvPr>
          <p:cNvGrpSpPr/>
          <p:nvPr/>
        </p:nvGrpSpPr>
        <p:grpSpPr>
          <a:xfrm>
            <a:off x="3733238" y="1642430"/>
            <a:ext cx="7897699" cy="5097551"/>
            <a:chOff x="4119943" y="2383367"/>
            <a:chExt cx="6423630" cy="4437982"/>
          </a:xfrm>
        </p:grpSpPr>
        <p:sp>
          <p:nvSpPr>
            <p:cNvPr id="42" name="Minus Sign 41">
              <a:extLst>
                <a:ext uri="{FF2B5EF4-FFF2-40B4-BE49-F238E27FC236}">
                  <a16:creationId xmlns:a16="http://schemas.microsoft.com/office/drawing/2014/main" id="{8736F5AC-B2D7-8D09-1F87-38CF44BAC2C7}"/>
                </a:ext>
              </a:extLst>
            </p:cNvPr>
            <p:cNvSpPr/>
            <p:nvPr/>
          </p:nvSpPr>
          <p:spPr>
            <a:xfrm>
              <a:off x="5457019" y="2383367"/>
              <a:ext cx="3749478" cy="4437982"/>
            </a:xfrm>
            <a:prstGeom prst="mathMinus">
              <a:avLst/>
            </a:prstGeom>
            <a:gradFill>
              <a:gsLst>
                <a:gs pos="0">
                  <a:srgbClr val="F5CDCE"/>
                </a:gs>
                <a:gs pos="100000">
                  <a:srgbClr val="AAC4E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INTER</a:t>
              </a:r>
              <a:r>
                <a:rPr lang="en-US" dirty="0">
                  <a:latin typeface="Arial Black" panose="020B0A04020102020204" pitchFamily="34" charset="0"/>
                </a:rPr>
                <a:t>SEX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used to be called 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Hermaphrodite, this is now outdated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57ECF3-9266-F6A7-FC9C-39D4F294FBF8}"/>
                </a:ext>
              </a:extLst>
            </p:cNvPr>
            <p:cNvSpPr/>
            <p:nvPr/>
          </p:nvSpPr>
          <p:spPr>
            <a:xfrm>
              <a:off x="4119943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F5C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FEMALE</a:t>
              </a:r>
            </a:p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Narrow" panose="020B0606020202030204" pitchFamily="34" charset="0"/>
                </a:rPr>
                <a:t>(XX chromosomes, vagina, ovaries,</a:t>
              </a:r>
            </a:p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Narrow" panose="020B0606020202030204" pitchFamily="34" charset="0"/>
                </a:rPr>
                <a:t>higher levels of estrogen and progesterone, etc.)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12E709-D33D-C6C8-C0A3-35CA735C93B9}"/>
                </a:ext>
              </a:extLst>
            </p:cNvPr>
            <p:cNvSpPr/>
            <p:nvPr/>
          </p:nvSpPr>
          <p:spPr>
            <a:xfrm>
              <a:off x="8525184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rgbClr val="AAC4E9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DFBF6"/>
                  </a:solidFill>
                  <a:latin typeface="Arial Black" panose="020B0A04020102020204" pitchFamily="34" charset="0"/>
                </a:rPr>
                <a:t>MALE</a:t>
              </a:r>
            </a:p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Narrow" panose="020B0606020202030204" pitchFamily="34" charset="0"/>
                </a:rPr>
                <a:t>(XY chromosomes, penis, testes,</a:t>
              </a:r>
            </a:p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Narrow" panose="020B0606020202030204" pitchFamily="34" charset="0"/>
                </a:rPr>
                <a:t>higher levels of testosterone, etc.)</a:t>
              </a:r>
              <a:endParaRPr lang="en-US" b="1" dirty="0">
                <a:solidFill>
                  <a:srgbClr val="FDFBF6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B62A-D5CC-7727-281B-D8138968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F5F505-6ECC-4BE6-84CE-ACA211718179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6" name="Graphic 5" descr="Baby with solid fill">
              <a:extLst>
                <a:ext uri="{FF2B5EF4-FFF2-40B4-BE49-F238E27FC236}">
                  <a16:creationId xmlns:a16="http://schemas.microsoft.com/office/drawing/2014/main" id="{0D08958F-ABD3-02BF-620C-D43471713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89E49F-8F19-CAC7-5D6E-010C80084401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10" name="Graphic 9" descr="School girl with solid fill">
                <a:extLst>
                  <a:ext uri="{FF2B5EF4-FFF2-40B4-BE49-F238E27FC236}">
                    <a16:creationId xmlns:a16="http://schemas.microsoft.com/office/drawing/2014/main" id="{E5B52B02-4D00-DB5C-D123-7643C989D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BA2439EA-C079-7F39-F36A-B3F9B378D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DE829C4-F191-D41A-DC17-9B5F6041943A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A0645702-9293-844F-29C5-69AD314D7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Right Triangle 15">
                  <a:extLst>
                    <a:ext uri="{FF2B5EF4-FFF2-40B4-BE49-F238E27FC236}">
                      <a16:creationId xmlns:a16="http://schemas.microsoft.com/office/drawing/2014/main" id="{479FAD19-62E0-FA88-9826-0E2712373D35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F3140C-754F-8D39-C301-53BD1D577BA0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24" name="Graphic 23" descr="Man and woman with solid fill">
                <a:extLst>
                  <a:ext uri="{FF2B5EF4-FFF2-40B4-BE49-F238E27FC236}">
                    <a16:creationId xmlns:a16="http://schemas.microsoft.com/office/drawing/2014/main" id="{14490F65-CA33-BF87-B53A-257A60475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Two women with solid fill">
                <a:extLst>
                  <a:ext uri="{FF2B5EF4-FFF2-40B4-BE49-F238E27FC236}">
                    <a16:creationId xmlns:a16="http://schemas.microsoft.com/office/drawing/2014/main" id="{1D438872-690B-B6AE-8F14-C7D072D1B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Two Men with solid fill">
                <a:extLst>
                  <a:ext uri="{FF2B5EF4-FFF2-40B4-BE49-F238E27FC236}">
                    <a16:creationId xmlns:a16="http://schemas.microsoft.com/office/drawing/2014/main" id="{597830CD-4946-9520-C3DD-4A527C876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5823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6A9FA58-B2AC-FD99-65DF-FC514789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8" y="2622809"/>
            <a:ext cx="5091009" cy="3944247"/>
          </a:xfrm>
          <a:prstGeom prst="rect">
            <a:avLst/>
          </a:prstGeom>
          <a:ln w="28575">
            <a:solidFill>
              <a:srgbClr val="F5CDCE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37C9A6-9844-2824-DC44-578BA1FC857C}"/>
              </a:ext>
            </a:extLst>
          </p:cNvPr>
          <p:cNvSpPr txBox="1"/>
          <p:nvPr/>
        </p:nvSpPr>
        <p:spPr>
          <a:xfrm>
            <a:off x="9067799" y="6581001"/>
            <a:ext cx="260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F8C8C"/>
                </a:solidFill>
                <a:latin typeface="Arial Nova" panose="020F0502020204030204" pitchFamily="34" charset="0"/>
              </a:rPr>
              <a:t>© UP CWGS SOGIESC Primer (2022)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7EB93EA-625C-4C67-3FD5-2F60F80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79CF8D-28E1-F06D-0187-1E8F7F86D08A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74" name="Graphic 73" descr="Baby with solid fill">
              <a:extLst>
                <a:ext uri="{FF2B5EF4-FFF2-40B4-BE49-F238E27FC236}">
                  <a16:creationId xmlns:a16="http://schemas.microsoft.com/office/drawing/2014/main" id="{66E98203-0356-0488-6B38-EDACC22E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A3D856-483F-1BE1-FE45-880BA699EF7B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80" name="Graphic 79" descr="School girl with solid fill">
                <a:extLst>
                  <a:ext uri="{FF2B5EF4-FFF2-40B4-BE49-F238E27FC236}">
                    <a16:creationId xmlns:a16="http://schemas.microsoft.com/office/drawing/2014/main" id="{E3D3E1CF-ACF6-FC78-1679-C03AD55DA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chool boy with solid fill">
                <a:extLst>
                  <a:ext uri="{FF2B5EF4-FFF2-40B4-BE49-F238E27FC236}">
                    <a16:creationId xmlns:a16="http://schemas.microsoft.com/office/drawing/2014/main" id="{D9D32A65-08B7-8483-2FE6-661536A32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8963BD4-FC46-E9B7-F60F-5431C1E195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83" name="Graphic 82" descr="Man with solid fill">
                  <a:extLst>
                    <a:ext uri="{FF2B5EF4-FFF2-40B4-BE49-F238E27FC236}">
                      <a16:creationId xmlns:a16="http://schemas.microsoft.com/office/drawing/2014/main" id="{0822115D-40FC-0FAF-EDF6-7D8F77EF3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5E44026F-B447-1AF6-1C9B-958916ECC8CC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76540C5-08C9-330A-8D78-202E2628112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77" name="Graphic 76" descr="Man and woman with solid fill">
                <a:extLst>
                  <a:ext uri="{FF2B5EF4-FFF2-40B4-BE49-F238E27FC236}">
                    <a16:creationId xmlns:a16="http://schemas.microsoft.com/office/drawing/2014/main" id="{9CBEF90B-4DD6-BADE-B721-0F320C9F5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phic 77" descr="Two women with solid fill">
                <a:extLst>
                  <a:ext uri="{FF2B5EF4-FFF2-40B4-BE49-F238E27FC236}">
                    <a16:creationId xmlns:a16="http://schemas.microsoft.com/office/drawing/2014/main" id="{B52BB64A-6A6C-A520-687C-7A6C5CCC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Two Men with solid fill">
                <a:extLst>
                  <a:ext uri="{FF2B5EF4-FFF2-40B4-BE49-F238E27FC236}">
                    <a16:creationId xmlns:a16="http://schemas.microsoft.com/office/drawing/2014/main" id="{4D12DCA2-67B5-5756-ABCF-4C417527E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1816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3200" dirty="0">
                <a:solidFill>
                  <a:srgbClr val="5867DA"/>
                </a:solidFill>
                <a:latin typeface="Aptos ExtraBold" panose="020F0502020204030204" pitchFamily="34" charset="0"/>
              </a:rPr>
              <a:t>Anatomical</a:t>
            </a:r>
            <a:r>
              <a:rPr lang="en-US" sz="3200" i="1" dirty="0">
                <a:latin typeface="Aptos ExtraBold" panose="020F0502020204030204" pitchFamily="34" charset="0"/>
              </a:rPr>
              <a:t> </a:t>
            </a:r>
            <a:r>
              <a:rPr lang="en-US" sz="3200" dirty="0">
                <a:latin typeface="Aptos ExtraBold" panose="020F0502020204030204" pitchFamily="34" charset="0"/>
              </a:rPr>
              <a:t>distinctions of biological sex. </a:t>
            </a:r>
          </a:p>
          <a:p>
            <a:r>
              <a:rPr lang="en-US" sz="3200" dirty="0">
                <a:latin typeface="Aptos ExtraBold" panose="020F0502020204030204" pitchFamily="34" charset="0"/>
              </a:rPr>
              <a:t>Can be categorized to primary (reproductive) or secondary characteristics (develops at maturity).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37C9A6-9844-2824-DC44-578BA1FC857C}"/>
              </a:ext>
            </a:extLst>
          </p:cNvPr>
          <p:cNvSpPr txBox="1"/>
          <p:nvPr/>
        </p:nvSpPr>
        <p:spPr>
          <a:xfrm>
            <a:off x="9067799" y="6581001"/>
            <a:ext cx="260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F8C8C"/>
                </a:solidFill>
                <a:latin typeface="Arial Nova" panose="020F0502020204030204" pitchFamily="34" charset="0"/>
              </a:rPr>
              <a:t>© UP CWGS SOGIESC Primer (2022)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7EB93EA-625C-4C67-3FD5-2F60F80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79CF8D-28E1-F06D-0187-1E8F7F86D08A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74" name="Graphic 73" descr="Baby with solid fill">
              <a:extLst>
                <a:ext uri="{FF2B5EF4-FFF2-40B4-BE49-F238E27FC236}">
                  <a16:creationId xmlns:a16="http://schemas.microsoft.com/office/drawing/2014/main" id="{66E98203-0356-0488-6B38-EDACC22E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A3D856-483F-1BE1-FE45-880BA699EF7B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80" name="Graphic 79" descr="School girl with solid fill">
                <a:extLst>
                  <a:ext uri="{FF2B5EF4-FFF2-40B4-BE49-F238E27FC236}">
                    <a16:creationId xmlns:a16="http://schemas.microsoft.com/office/drawing/2014/main" id="{E3D3E1CF-ACF6-FC78-1679-C03AD55DA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chool boy with solid fill">
                <a:extLst>
                  <a:ext uri="{FF2B5EF4-FFF2-40B4-BE49-F238E27FC236}">
                    <a16:creationId xmlns:a16="http://schemas.microsoft.com/office/drawing/2014/main" id="{D9D32A65-08B7-8483-2FE6-661536A32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8963BD4-FC46-E9B7-F60F-5431C1E195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83" name="Graphic 82" descr="Man with solid fill">
                  <a:extLst>
                    <a:ext uri="{FF2B5EF4-FFF2-40B4-BE49-F238E27FC236}">
                      <a16:creationId xmlns:a16="http://schemas.microsoft.com/office/drawing/2014/main" id="{0822115D-40FC-0FAF-EDF6-7D8F77EF3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5E44026F-B447-1AF6-1C9B-958916ECC8CC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76540C5-08C9-330A-8D78-202E2628112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77" name="Graphic 76" descr="Man and woman with solid fill">
                <a:extLst>
                  <a:ext uri="{FF2B5EF4-FFF2-40B4-BE49-F238E27FC236}">
                    <a16:creationId xmlns:a16="http://schemas.microsoft.com/office/drawing/2014/main" id="{9CBEF90B-4DD6-BADE-B721-0F320C9F5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phic 77" descr="Two women with solid fill">
                <a:extLst>
                  <a:ext uri="{FF2B5EF4-FFF2-40B4-BE49-F238E27FC236}">
                    <a16:creationId xmlns:a16="http://schemas.microsoft.com/office/drawing/2014/main" id="{B52BB64A-6A6C-A520-687C-7A6C5CCC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Two Men with solid fill">
                <a:extLst>
                  <a:ext uri="{FF2B5EF4-FFF2-40B4-BE49-F238E27FC236}">
                    <a16:creationId xmlns:a16="http://schemas.microsoft.com/office/drawing/2014/main" id="{4D12DCA2-67B5-5756-ABCF-4C417527E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 ka?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r>
              <a:rPr lang="en-US" dirty="0"/>
              <a:t>What are you?</a:t>
            </a:r>
          </a:p>
        </p:txBody>
      </p:sp>
    </p:spTree>
    <p:extLst>
      <p:ext uri="{BB962C8B-B14F-4D97-AF65-F5344CB8AC3E}">
        <p14:creationId xmlns:p14="http://schemas.microsoft.com/office/powerpoint/2010/main" val="135066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3200" dirty="0">
                <a:latin typeface="Aptos ExtraBold" panose="020F0502020204030204" pitchFamily="34" charset="0"/>
              </a:rPr>
              <a:t>Sex VS Gender:</a:t>
            </a:r>
          </a:p>
          <a:p>
            <a:pPr lvl="1"/>
            <a:r>
              <a:rPr lang="en-US" sz="2800" dirty="0">
                <a:latin typeface="Aptos ExtraBold" panose="020F0502020204030204" pitchFamily="34" charset="0"/>
              </a:rPr>
              <a:t>Gender is a </a:t>
            </a:r>
            <a:r>
              <a:rPr lang="en-US" sz="2800" u="sng" dirty="0">
                <a:latin typeface="Aptos ExtraBold" panose="020F0502020204030204" pitchFamily="34" charset="0"/>
              </a:rPr>
              <a:t>social construct</a:t>
            </a:r>
            <a:r>
              <a:rPr lang="en-US" sz="2800" dirty="0">
                <a:latin typeface="Aptos ExtraBold" panose="020F0502020204030204" pitchFamily="34" charset="0"/>
              </a:rPr>
              <a:t>.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5F36188-50F9-722C-3A91-9B18B2644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15541"/>
              </p:ext>
            </p:extLst>
          </p:nvPr>
        </p:nvGraphicFramePr>
        <p:xfrm>
          <a:off x="4948563" y="4523874"/>
          <a:ext cx="1973179" cy="189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79">
                  <a:extLst>
                    <a:ext uri="{9D8B030D-6E8A-4147-A177-3AD203B41FA5}">
                      <a16:colId xmlns:a16="http://schemas.microsoft.com/office/drawing/2014/main" val="4232971433"/>
                    </a:ext>
                  </a:extLst>
                </a:gridCol>
              </a:tblGrid>
              <a:tr h="494510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4536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770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40109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Intersex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0665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64078AED-F527-F9B9-3F78-C52458AB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19985"/>
              </p:ext>
            </p:extLst>
          </p:nvPr>
        </p:nvGraphicFramePr>
        <p:xfrm>
          <a:off x="8489947" y="4523874"/>
          <a:ext cx="1973180" cy="189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80">
                  <a:extLst>
                    <a:ext uri="{9D8B030D-6E8A-4147-A177-3AD203B41FA5}">
                      <a16:colId xmlns:a16="http://schemas.microsoft.com/office/drawing/2014/main" val="4232971433"/>
                    </a:ext>
                  </a:extLst>
                </a:gridCol>
              </a:tblGrid>
              <a:tr h="494510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4536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770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Woman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40109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Other Genders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06652"/>
                  </a:ext>
                </a:extLst>
              </a:tr>
            </a:tbl>
          </a:graphicData>
        </a:graphic>
      </p:graphicFrame>
      <p:sp>
        <p:nvSpPr>
          <p:cNvPr id="68" name="Not Equal 67">
            <a:extLst>
              <a:ext uri="{FF2B5EF4-FFF2-40B4-BE49-F238E27FC236}">
                <a16:creationId xmlns:a16="http://schemas.microsoft.com/office/drawing/2014/main" id="{56E3E064-0926-2BB8-ABAE-DF426D596603}"/>
              </a:ext>
            </a:extLst>
          </p:cNvPr>
          <p:cNvSpPr>
            <a:spLocks/>
          </p:cNvSpPr>
          <p:nvPr/>
        </p:nvSpPr>
        <p:spPr>
          <a:xfrm>
            <a:off x="7362188" y="5129888"/>
            <a:ext cx="687312" cy="687312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0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32C55-CF48-26D8-EC9E-4EBB82F6D6BE}"/>
              </a:ext>
            </a:extLst>
          </p:cNvPr>
          <p:cNvSpPr/>
          <p:nvPr/>
        </p:nvSpPr>
        <p:spPr>
          <a:xfrm>
            <a:off x="3830287" y="3965617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C347EB-C05F-3077-E0D5-E23CDA186039}"/>
              </a:ext>
            </a:extLst>
          </p:cNvPr>
          <p:cNvSpPr/>
          <p:nvPr/>
        </p:nvSpPr>
        <p:spPr>
          <a:xfrm>
            <a:off x="3906326" y="4592079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3370A-EDCD-5D00-D23D-FB22D63125BD}"/>
              </a:ext>
            </a:extLst>
          </p:cNvPr>
          <p:cNvSpPr txBox="1"/>
          <p:nvPr/>
        </p:nvSpPr>
        <p:spPr>
          <a:xfrm>
            <a:off x="390632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Cisgender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0CF1A-44AB-2DD7-D59A-83CF3FAEA637}"/>
              </a:ext>
            </a:extLst>
          </p:cNvPr>
          <p:cNvSpPr txBox="1"/>
          <p:nvPr/>
        </p:nvSpPr>
        <p:spPr>
          <a:xfrm>
            <a:off x="6644276" y="6241938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Transgender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314E5-AD3E-D2B7-31C5-288AC8EB4C78}"/>
              </a:ext>
            </a:extLst>
          </p:cNvPr>
          <p:cNvSpPr/>
          <p:nvPr/>
        </p:nvSpPr>
        <p:spPr>
          <a:xfrm>
            <a:off x="5007113" y="4386493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65782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pPr lvl="1"/>
            <a:r>
              <a:rPr lang="en-US" sz="2000" dirty="0">
                <a:latin typeface="Aptos ExtraBold" panose="020F0502020204030204" pitchFamily="34" charset="0"/>
              </a:rPr>
              <a:t>Cisgender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Transgender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Queer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8D1388-58BD-9057-9BD3-3F95246B78DC}"/>
              </a:ext>
            </a:extLst>
          </p:cNvPr>
          <p:cNvGrpSpPr/>
          <p:nvPr/>
        </p:nvGrpSpPr>
        <p:grpSpPr>
          <a:xfrm>
            <a:off x="7326008" y="3965617"/>
            <a:ext cx="2452386" cy="2227712"/>
            <a:chOff x="3830287" y="3965617"/>
            <a:chExt cx="2452386" cy="22277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632C55-CF48-26D8-EC9E-4EBB82F6D6BE}"/>
                </a:ext>
              </a:extLst>
            </p:cNvPr>
            <p:cNvSpPr/>
            <p:nvPr/>
          </p:nvSpPr>
          <p:spPr>
            <a:xfrm>
              <a:off x="3830287" y="3965617"/>
              <a:ext cx="2452386" cy="2227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ptos ExtraBold" panose="020B0004020202020204" pitchFamily="34" charset="0"/>
                </a:rPr>
                <a:t>Gender norms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C347EB-C05F-3077-E0D5-E23CDA186039}"/>
                </a:ext>
              </a:extLst>
            </p:cNvPr>
            <p:cNvSpPr/>
            <p:nvPr/>
          </p:nvSpPr>
          <p:spPr>
            <a:xfrm>
              <a:off x="3906326" y="4592079"/>
              <a:ext cx="1395664" cy="139566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Assigned Sex at Birth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CE314E5-AD3E-D2B7-31C5-288AC8EB4C78}"/>
                </a:ext>
              </a:extLst>
            </p:cNvPr>
            <p:cNvSpPr/>
            <p:nvPr/>
          </p:nvSpPr>
          <p:spPr>
            <a:xfrm>
              <a:off x="5027446" y="4386493"/>
              <a:ext cx="1137696" cy="57751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Gender </a:t>
              </a:r>
            </a:p>
            <a:p>
              <a:pPr algn="ctr"/>
              <a:r>
                <a:rPr lang="en-US" dirty="0"/>
                <a:t>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11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{EF29BA52-77AA-47EF-AABC-2EF0A0890EC9}tf78438558_win32</Template>
  <TotalTime>1082</TotalTime>
  <Words>884</Words>
  <Application>Microsoft Office PowerPoint</Application>
  <PresentationFormat>Widescreen</PresentationFormat>
  <Paragraphs>152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 ExtraBold</vt:lpstr>
      <vt:lpstr>Arial</vt:lpstr>
      <vt:lpstr>Arial Black</vt:lpstr>
      <vt:lpstr>Arial Narrow</vt:lpstr>
      <vt:lpstr>Arial Nova</vt:lpstr>
      <vt:lpstr>Sabon Next LT</vt:lpstr>
      <vt:lpstr>Söhne</vt:lpstr>
      <vt:lpstr>Office Theme</vt:lpstr>
      <vt:lpstr>SOGIESC Workshop</vt:lpstr>
      <vt:lpstr>Ano ang iyong uri?</vt:lpstr>
      <vt:lpstr>SoGIEsC (Sex Characteristics)</vt:lpstr>
      <vt:lpstr>SoGIEsC (Sex Characteristics)</vt:lpstr>
      <vt:lpstr>SoGIEsC (Sex Characteristics)</vt:lpstr>
      <vt:lpstr>Ano ka?</vt:lpstr>
      <vt:lpstr>SoGIEsC (Gender identity, and    Gender expression)</vt:lpstr>
      <vt:lpstr>SoGIEsC (Gender identity, and    Gender expression)</vt:lpstr>
      <vt:lpstr>SoGIEsC (Gender identity, and    Gender expression)</vt:lpstr>
      <vt:lpstr>SoGIEsC (Gender identity, and    Gender expression)</vt:lpstr>
      <vt:lpstr>SoGIEsC (Gender identity, and    Gender expression)</vt:lpstr>
      <vt:lpstr>SoGIEsC (Gender identity, and    Gender expression)</vt:lpstr>
      <vt:lpstr>Ano ang gusto mong suotin?</vt:lpstr>
      <vt:lpstr>SoGIEsC (Gender identity, and    Gender expression)</vt:lpstr>
      <vt:lpstr>Kanino ka nagkakagusto?</vt:lpstr>
      <vt:lpstr>SoGIEsC (Sexual orientation)</vt:lpstr>
      <vt:lpstr>To SUMMARize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SOGIESC Workshop</dc:title>
  <dc:subject/>
  <dc:creator>Christian James E. Barimbao</dc:creator>
  <cp:lastModifiedBy>Christian James E. Barimbao</cp:lastModifiedBy>
  <cp:revision>7</cp:revision>
  <dcterms:created xsi:type="dcterms:W3CDTF">2024-01-30T11:06:06Z</dcterms:created>
  <dcterms:modified xsi:type="dcterms:W3CDTF">2024-01-31T05:12:38Z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