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530" r:id="rId5"/>
    <p:sldId id="548" r:id="rId6"/>
    <p:sldId id="531" r:id="rId7"/>
    <p:sldId id="533" r:id="rId8"/>
    <p:sldId id="550" r:id="rId9"/>
    <p:sldId id="549" r:id="rId10"/>
    <p:sldId id="534" r:id="rId11"/>
    <p:sldId id="551" r:id="rId12"/>
    <p:sldId id="535" r:id="rId13"/>
    <p:sldId id="536" r:id="rId14"/>
    <p:sldId id="543" r:id="rId15"/>
    <p:sldId id="54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7236" autoAdjust="0"/>
  </p:normalViewPr>
  <p:slideViewPr>
    <p:cSldViewPr snapToGrid="0">
      <p:cViewPr>
        <p:scale>
          <a:sx n="75" d="100"/>
          <a:sy n="75" d="100"/>
        </p:scale>
        <p:origin x="141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3</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3">
                        <a:lumMod val="25000"/>
                      </a:schemeClr>
                    </a:solidFill>
                    <a:latin typeface="Segoe UI Light" panose="020B0502040204020203" pitchFamily="34" charset="0"/>
                    <a:ea typeface="+mn-ea"/>
                    <a:cs typeface="Segoe UI Light" panose="020B0502040204020203"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Q4</c:v>
                </c:pt>
                <c:pt idx="1">
                  <c:v>Q3</c:v>
                </c:pt>
                <c:pt idx="2">
                  <c:v>Q2</c:v>
                </c:pt>
                <c:pt idx="3">
                  <c:v>Q1</c:v>
                </c:pt>
              </c:strCache>
            </c:strRef>
          </c:cat>
          <c:val>
            <c:numRef>
              <c:f>Sheet1!$B$2:$B$5</c:f>
              <c:numCache>
                <c:formatCode>_(* #,##0.0_);_(* \(#,##0.0\);_(* "-"??_);_(@_)</c:formatCode>
                <c:ptCount val="4"/>
                <c:pt idx="0">
                  <c:v>4.5</c:v>
                </c:pt>
                <c:pt idx="1">
                  <c:v>3.5</c:v>
                </c:pt>
                <c:pt idx="2">
                  <c:v>2.5</c:v>
                </c:pt>
                <c:pt idx="3">
                  <c:v>4.3</c:v>
                </c:pt>
              </c:numCache>
            </c:numRef>
          </c:val>
          <c:extLst>
            <c:ext xmlns:c16="http://schemas.microsoft.com/office/drawing/2014/chart" uri="{C3380CC4-5D6E-409C-BE32-E72D297353CC}">
              <c16:uniqueId val="{00000000-448A-482A-987B-70234277E2E8}"/>
            </c:ext>
          </c:extLst>
        </c:ser>
        <c:ser>
          <c:idx val="1"/>
          <c:order val="1"/>
          <c:tx>
            <c:strRef>
              <c:f>Sheet1!$C$1</c:f>
              <c:strCache>
                <c:ptCount val="1"/>
                <c:pt idx="0">
                  <c:v>Series 2</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3">
                        <a:lumMod val="25000"/>
                      </a:schemeClr>
                    </a:solidFill>
                    <a:latin typeface="Segoe UI Light" panose="020B0502040204020203" pitchFamily="34" charset="0"/>
                    <a:ea typeface="+mn-ea"/>
                    <a:cs typeface="Segoe UI Light" panose="020B0502040204020203"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Q4</c:v>
                </c:pt>
                <c:pt idx="1">
                  <c:v>Q3</c:v>
                </c:pt>
                <c:pt idx="2">
                  <c:v>Q2</c:v>
                </c:pt>
                <c:pt idx="3">
                  <c:v>Q1</c:v>
                </c:pt>
              </c:strCache>
            </c:strRef>
          </c:cat>
          <c:val>
            <c:numRef>
              <c:f>Sheet1!$C$2:$C$5</c:f>
              <c:numCache>
                <c:formatCode>_(* #,##0.0_);_(* \(#,##0.0\);_(* "-"??_);_(@_)</c:formatCode>
                <c:ptCount val="4"/>
                <c:pt idx="0">
                  <c:v>2.8</c:v>
                </c:pt>
                <c:pt idx="1">
                  <c:v>1.8</c:v>
                </c:pt>
                <c:pt idx="2">
                  <c:v>4.4000000000000004</c:v>
                </c:pt>
                <c:pt idx="3">
                  <c:v>2.4</c:v>
                </c:pt>
              </c:numCache>
            </c:numRef>
          </c:val>
          <c:extLst>
            <c:ext xmlns:c16="http://schemas.microsoft.com/office/drawing/2014/chart" uri="{C3380CC4-5D6E-409C-BE32-E72D297353CC}">
              <c16:uniqueId val="{00000001-448A-482A-987B-70234277E2E8}"/>
            </c:ext>
          </c:extLst>
        </c:ser>
        <c:ser>
          <c:idx val="2"/>
          <c:order val="2"/>
          <c:tx>
            <c:strRef>
              <c:f>Sheet1!$D$1</c:f>
              <c:strCache>
                <c:ptCount val="1"/>
                <c:pt idx="0">
                  <c:v>Series 1</c:v>
                </c:pt>
              </c:strCache>
            </c:strRef>
          </c:tx>
          <c:spPr>
            <a:solidFill>
              <a:schemeClr val="tx2"/>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3">
                        <a:lumMod val="25000"/>
                      </a:schemeClr>
                    </a:solidFill>
                    <a:latin typeface="Segoe UI Light" panose="020B0502040204020203" pitchFamily="34" charset="0"/>
                    <a:ea typeface="+mn-ea"/>
                    <a:cs typeface="Segoe UI Light" panose="020B0502040204020203"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Q4</c:v>
                </c:pt>
                <c:pt idx="1">
                  <c:v>Q3</c:v>
                </c:pt>
                <c:pt idx="2">
                  <c:v>Q2</c:v>
                </c:pt>
                <c:pt idx="3">
                  <c:v>Q1</c:v>
                </c:pt>
              </c:strCache>
            </c:strRef>
          </c:cat>
          <c:val>
            <c:numRef>
              <c:f>Sheet1!$D$2:$D$5</c:f>
              <c:numCache>
                <c:formatCode>_(* #,##0.0_);_(* \(#,##0.0\);_(* "-"??_);_(@_)</c:formatCode>
                <c:ptCount val="4"/>
                <c:pt idx="0">
                  <c:v>5</c:v>
                </c:pt>
                <c:pt idx="1">
                  <c:v>3</c:v>
                </c:pt>
                <c:pt idx="2">
                  <c:v>2</c:v>
                </c:pt>
                <c:pt idx="3">
                  <c:v>2</c:v>
                </c:pt>
              </c:numCache>
            </c:numRef>
          </c:val>
          <c:extLst>
            <c:ext xmlns:c16="http://schemas.microsoft.com/office/drawing/2014/chart" uri="{C3380CC4-5D6E-409C-BE32-E72D297353CC}">
              <c16:uniqueId val="{00000002-448A-482A-987B-70234277E2E8}"/>
            </c:ext>
          </c:extLst>
        </c:ser>
        <c:dLbls>
          <c:showLegendKey val="0"/>
          <c:showVal val="1"/>
          <c:showCatName val="0"/>
          <c:showSerName val="0"/>
          <c:showPercent val="0"/>
          <c:showBubbleSize val="0"/>
        </c:dLbls>
        <c:gapWidth val="326"/>
        <c:overlap val="100"/>
        <c:axId val="1111705064"/>
        <c:axId val="1111706704"/>
      </c:barChart>
      <c:catAx>
        <c:axId val="1111705064"/>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gradFill>
                <a:gsLst>
                  <a:gs pos="99000">
                    <a:schemeClr val="tx1">
                      <a:lumMod val="25000"/>
                      <a:lumOff val="75000"/>
                    </a:schemeClr>
                  </a:gs>
                  <a:gs pos="0">
                    <a:schemeClr val="tx1">
                      <a:lumMod val="15000"/>
                      <a:lumOff val="85000"/>
                    </a:schemeClr>
                  </a:gs>
                </a:gsLst>
                <a:lin ang="5400000" scaled="0"/>
              </a:gra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0" i="0">
          <a:solidFill>
            <a:schemeClr val="bg1"/>
          </a:solidFill>
          <a:latin typeface="Segoe UI Light" panose="020B0502040204020203" pitchFamily="34" charset="0"/>
          <a:cs typeface="Segoe UI Light" panose="020B050204020402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BCFE8D-23A3-EBE5-1A9D-EC23B26AB4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8290A46-8616-0F55-28EC-5EC8A2216DB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CE611B-C944-4320-AF6A-F801BEFB5B21}" type="datetimeFigureOut">
              <a:rPr lang="en-US" smtClean="0"/>
              <a:t>1/29/2024</a:t>
            </a:fld>
            <a:endParaRPr lang="en-US"/>
          </a:p>
        </p:txBody>
      </p:sp>
      <p:sp>
        <p:nvSpPr>
          <p:cNvPr id="4" name="Footer Placeholder 3">
            <a:extLst>
              <a:ext uri="{FF2B5EF4-FFF2-40B4-BE49-F238E27FC236}">
                <a16:creationId xmlns:a16="http://schemas.microsoft.com/office/drawing/2014/main" id="{905E2883-7F11-15DA-BB16-DF07420F92B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1E9D2C7-B1A2-A28D-D8AF-B1D174FD7A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4738C6-CC39-4FFC-829B-13EE584021A8}" type="slidenum">
              <a:rPr lang="en-US" smtClean="0"/>
              <a:t>‹#›</a:t>
            </a:fld>
            <a:endParaRPr lang="en-US"/>
          </a:p>
        </p:txBody>
      </p:sp>
    </p:spTree>
    <p:extLst>
      <p:ext uri="{BB962C8B-B14F-4D97-AF65-F5344CB8AC3E}">
        <p14:creationId xmlns:p14="http://schemas.microsoft.com/office/powerpoint/2010/main" val="214660023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include a brief discussion between the difference of a Resume and a CV.</a:t>
            </a:r>
          </a:p>
        </p:txBody>
      </p:sp>
    </p:spTree>
    <p:extLst>
      <p:ext uri="{BB962C8B-B14F-4D97-AF65-F5344CB8AC3E}">
        <p14:creationId xmlns:p14="http://schemas.microsoft.com/office/powerpoint/2010/main" val="3416678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Chronological – Recent graduate with </a:t>
            </a:r>
          </a:p>
          <a:p>
            <a:r>
              <a:rPr lang="en-US" dirty="0"/>
              <a:t>Functional – Recent graduate with unrelated part-time experience</a:t>
            </a:r>
          </a:p>
        </p:txBody>
      </p:sp>
    </p:spTree>
    <p:extLst>
      <p:ext uri="{BB962C8B-B14F-4D97-AF65-F5344CB8AC3E}">
        <p14:creationId xmlns:p14="http://schemas.microsoft.com/office/powerpoint/2010/main" val="3442228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Chronological – Student seeking internship</a:t>
            </a:r>
          </a:p>
          <a:p>
            <a:r>
              <a:rPr lang="en-US" dirty="0"/>
              <a:t>Functional – Recent graduate with unrelated part-time experience</a:t>
            </a:r>
          </a:p>
        </p:txBody>
      </p:sp>
    </p:spTree>
    <p:extLst>
      <p:ext uri="{BB962C8B-B14F-4D97-AF65-F5344CB8AC3E}">
        <p14:creationId xmlns:p14="http://schemas.microsoft.com/office/powerpoint/2010/main" val="3901081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ft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hyperlink" Target="https://owl.purdue.edu/owl/job_search_writing"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err="1"/>
              <a:t>RÉsumÉ</a:t>
            </a:r>
            <a:r>
              <a:rPr lang="en-US" dirty="0"/>
              <a:t> and cover letter workshop</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560320" y="4261104"/>
            <a:ext cx="7068312" cy="1428496"/>
          </a:xfrm>
        </p:spPr>
        <p:txBody>
          <a:bodyPr/>
          <a:lstStyle/>
          <a:p>
            <a:r>
              <a:rPr lang="en-US" dirty="0"/>
              <a:t>Christian James Barimbao</a:t>
            </a:r>
          </a:p>
          <a:p>
            <a:r>
              <a:rPr lang="en-US" dirty="0"/>
              <a:t>January 30, 2024</a:t>
            </a:r>
          </a:p>
          <a:p>
            <a:r>
              <a:rPr lang="en-US" dirty="0"/>
              <a:t>Video and Image Processing Laboratory</a:t>
            </a: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832104"/>
            <a:ext cx="9994392" cy="1069848"/>
          </a:xfrm>
        </p:spPr>
        <p:txBody>
          <a:bodyPr/>
          <a:lstStyle/>
          <a:p>
            <a:r>
              <a:rPr lang="en-US" sz="4000" b="1" spc="600" dirty="0">
                <a:ln w="28575">
                  <a:noFill/>
                  <a:prstDash val="solid"/>
                </a:ln>
                <a:solidFill>
                  <a:schemeClr val="bg1"/>
                </a:solidFill>
                <a:latin typeface="Tw Cen MT" panose="020B0602020104020603" pitchFamily="34" charset="77"/>
              </a:rPr>
              <a:t>GLOBAL CURRENCY MARKETS</a:t>
            </a: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10</a:t>
            </a:fld>
            <a:endParaRPr lang="en-US" dirty="0"/>
          </a:p>
        </p:txBody>
      </p:sp>
      <p:graphicFrame>
        <p:nvGraphicFramePr>
          <p:cNvPr id="4" name="Table 4">
            <a:extLst>
              <a:ext uri="{FF2B5EF4-FFF2-40B4-BE49-F238E27FC236}">
                <a16:creationId xmlns:a16="http://schemas.microsoft.com/office/drawing/2014/main" id="{49C20947-A133-32C2-D0F4-654D337A74ED}"/>
              </a:ext>
            </a:extLst>
          </p:cNvPr>
          <p:cNvGraphicFramePr>
            <a:graphicFrameLocks noGrp="1"/>
          </p:cNvGraphicFramePr>
          <p:nvPr>
            <p:ph idx="1"/>
            <p:extLst>
              <p:ext uri="{D42A27DB-BD31-4B8C-83A1-F6EECF244321}">
                <p14:modId xmlns:p14="http://schemas.microsoft.com/office/powerpoint/2010/main" val="3951968750"/>
              </p:ext>
            </p:extLst>
          </p:nvPr>
        </p:nvGraphicFramePr>
        <p:xfrm>
          <a:off x="1324266" y="2212975"/>
          <a:ext cx="9543469" cy="2963361"/>
        </p:xfrm>
        <a:graphic>
          <a:graphicData uri="http://schemas.openxmlformats.org/drawingml/2006/table">
            <a:tbl>
              <a:tblPr firstRow="1" lastCol="1" bandRow="1">
                <a:tableStyleId>{5C22544A-7EE6-4342-B048-85BDC9FD1C3A}</a:tableStyleId>
              </a:tblPr>
              <a:tblGrid>
                <a:gridCol w="925972">
                  <a:extLst>
                    <a:ext uri="{9D8B030D-6E8A-4147-A177-3AD203B41FA5}">
                      <a16:colId xmlns:a16="http://schemas.microsoft.com/office/drawing/2014/main" val="1689330750"/>
                    </a:ext>
                  </a:extLst>
                </a:gridCol>
                <a:gridCol w="2152890">
                  <a:extLst>
                    <a:ext uri="{9D8B030D-6E8A-4147-A177-3AD203B41FA5}">
                      <a16:colId xmlns:a16="http://schemas.microsoft.com/office/drawing/2014/main" val="2660631934"/>
                    </a:ext>
                  </a:extLst>
                </a:gridCol>
                <a:gridCol w="2164466">
                  <a:extLst>
                    <a:ext uri="{9D8B030D-6E8A-4147-A177-3AD203B41FA5}">
                      <a16:colId xmlns:a16="http://schemas.microsoft.com/office/drawing/2014/main" val="3909717689"/>
                    </a:ext>
                  </a:extLst>
                </a:gridCol>
                <a:gridCol w="2141317">
                  <a:extLst>
                    <a:ext uri="{9D8B030D-6E8A-4147-A177-3AD203B41FA5}">
                      <a16:colId xmlns:a16="http://schemas.microsoft.com/office/drawing/2014/main" val="1603189107"/>
                    </a:ext>
                  </a:extLst>
                </a:gridCol>
                <a:gridCol w="2158824">
                  <a:extLst>
                    <a:ext uri="{9D8B030D-6E8A-4147-A177-3AD203B41FA5}">
                      <a16:colId xmlns:a16="http://schemas.microsoft.com/office/drawing/2014/main" val="2755691855"/>
                    </a:ext>
                  </a:extLst>
                </a:gridCol>
              </a:tblGrid>
              <a:tr h="426377">
                <a:tc>
                  <a:txBody>
                    <a:bodyPr/>
                    <a:lstStyle/>
                    <a:p>
                      <a:pPr algn="ctr"/>
                      <a:endParaRPr lang="en-US" sz="2000" dirty="0">
                        <a:solidFill>
                          <a:schemeClr val="bg1"/>
                        </a:solidFill>
                        <a:latin typeface="Segoe UI" panose="020B0502040204020203" pitchFamily="34" charset="0"/>
                        <a:cs typeface="Segoe UI" panose="020B0502040204020203" pitchFamily="34" charset="0"/>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2400" b="1" i="0" dirty="0">
                          <a:solidFill>
                            <a:schemeClr val="accent3">
                              <a:lumMod val="25000"/>
                            </a:schemeClr>
                          </a:solidFill>
                          <a:latin typeface="Tw Cen MT" panose="020B0602020104020603" pitchFamily="34" charset="77"/>
                          <a:cs typeface="Segoe UI Light" panose="020B0502040204020203" pitchFamily="34" charset="0"/>
                        </a:rPr>
                        <a:t>$USD</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2400" b="1" i="0" dirty="0">
                          <a:solidFill>
                            <a:schemeClr val="accent3">
                              <a:lumMod val="25000"/>
                            </a:schemeClr>
                          </a:solidFill>
                          <a:latin typeface="Tw Cen MT" panose="020B0602020104020603" pitchFamily="34" charset="77"/>
                          <a:cs typeface="Segoe UI Light" panose="020B0502040204020203" pitchFamily="34" charset="0"/>
                        </a:rPr>
                        <a:t>£EUR</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lvl="0" algn="ctr">
                        <a:buNone/>
                      </a:pPr>
                      <a:r>
                        <a:rPr lang="en-US" sz="2400" b="1" i="0" dirty="0">
                          <a:solidFill>
                            <a:schemeClr val="accent3">
                              <a:lumMod val="25000"/>
                            </a:schemeClr>
                          </a:solidFill>
                          <a:latin typeface="Tw Cen MT" panose="020B0602020104020603" pitchFamily="34" charset="77"/>
                          <a:cs typeface="Segoe UI Light" panose="020B0502040204020203" pitchFamily="34" charset="0"/>
                        </a:rPr>
                        <a:t>¥JPY</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lvl="0" algn="ctr">
                        <a:buNone/>
                      </a:pPr>
                      <a:r>
                        <a:rPr lang="en-US" sz="2400" b="1" i="0" u="none" strike="noStrike" noProof="0" dirty="0">
                          <a:solidFill>
                            <a:schemeClr val="accent3">
                              <a:lumMod val="25000"/>
                            </a:schemeClr>
                          </a:solidFill>
                          <a:latin typeface="Tw Cen MT" panose="020B0602020104020603" pitchFamily="34" charset="77"/>
                          <a:cs typeface="Segoe UI Light" panose="020B0502040204020203" pitchFamily="34" charset="0"/>
                        </a:rPr>
                        <a:t>₿</a:t>
                      </a:r>
                      <a:r>
                        <a:rPr lang="en-US" sz="2400" b="1" i="0" dirty="0">
                          <a:solidFill>
                            <a:schemeClr val="accent3">
                              <a:lumMod val="25000"/>
                            </a:schemeClr>
                          </a:solidFill>
                          <a:latin typeface="Tw Cen MT" panose="020B0602020104020603" pitchFamily="34" charset="77"/>
                          <a:cs typeface="Segoe UI Light" panose="020B0502040204020203" pitchFamily="34" charset="0"/>
                        </a:rPr>
                        <a:t>BTC</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479928716"/>
                  </a:ext>
                </a:extLst>
              </a:tr>
              <a:tr h="607863">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2.3</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5.0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1760208656"/>
                  </a:ext>
                </a:extLst>
              </a:tr>
              <a:tr h="610590">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3.2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5.1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4.4</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3.0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634243071"/>
                  </a:ext>
                </a:extLst>
              </a:tr>
              <a:tr h="627902">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Q3</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2.8</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415808797"/>
                  </a:ext>
                </a:extLst>
              </a:tr>
              <a:tr h="659806">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Q4</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7.0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80950325"/>
                  </a:ext>
                </a:extLst>
              </a:tr>
            </a:tbl>
          </a:graphicData>
        </a:graphic>
      </p:graphicFrame>
    </p:spTree>
    <p:extLst>
      <p:ext uri="{BB962C8B-B14F-4D97-AF65-F5344CB8AC3E}">
        <p14:creationId xmlns:p14="http://schemas.microsoft.com/office/powerpoint/2010/main" val="1208724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sz="1800" dirty="0">
                <a:solidFill>
                  <a:schemeClr val="bg1"/>
                </a:solidFill>
                <a:latin typeface="Segoe UI Light" panose="020B0502040204020203" pitchFamily="34" charset="0"/>
                <a:ea typeface="+mn-lt"/>
                <a:cs typeface="Segoe UI Light" panose="020B0502040204020203" pitchFamily="34" charset="0"/>
              </a:rPr>
              <a:t>At Krypto Logics, we believe in giving 110%. By using our next-generation data architecture, we help investors virtually manage their portfolios. We thrive because of our market knowledge and great team. As our CEO says, "Efficiencies will come from proactively transforming how we do business."</a:t>
            </a:r>
          </a:p>
          <a:p>
            <a:endParaRPr lang="en-US" dirty="0"/>
          </a:p>
        </p:txBody>
      </p:sp>
    </p:spTree>
    <p:extLst>
      <p:ext uri="{BB962C8B-B14F-4D97-AF65-F5344CB8AC3E}">
        <p14:creationId xmlns:p14="http://schemas.microsoft.com/office/powerpoint/2010/main" val="1958759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sz="1800" dirty="0">
                <a:latin typeface="Segoe UI Light" panose="020B0502040204020203" pitchFamily="34" charset="0"/>
                <a:cs typeface="Segoe UI Light" panose="020B0502040204020203" pitchFamily="34" charset="0"/>
              </a:rPr>
              <a:t>References consulted:</a:t>
            </a:r>
          </a:p>
          <a:p>
            <a:pPr marL="457200" indent="-457200" algn="l">
              <a:buFont typeface="+mj-lt"/>
              <a:buAutoNum type="arabicPeriod"/>
            </a:pPr>
            <a:r>
              <a:rPr lang="en-US" sz="1800" dirty="0">
                <a:latin typeface="Segoe UI Light" panose="020B0502040204020203" pitchFamily="34" charset="0"/>
                <a:ea typeface="Calibri" panose="020F0502020204030204"/>
                <a:cs typeface="Segoe UI Light" panose="020B0502040204020203" pitchFamily="34" charset="0"/>
              </a:rPr>
              <a:t>Guffey, M.E. and </a:t>
            </a:r>
            <a:r>
              <a:rPr lang="en-US" sz="1800" dirty="0" err="1">
                <a:latin typeface="Segoe UI Light" panose="020B0502040204020203" pitchFamily="34" charset="0"/>
                <a:ea typeface="Calibri" panose="020F0502020204030204"/>
                <a:cs typeface="Segoe UI Light" panose="020B0502040204020203" pitchFamily="34" charset="0"/>
              </a:rPr>
              <a:t>Leowy</a:t>
            </a:r>
            <a:r>
              <a:rPr lang="en-US" sz="1800" dirty="0">
                <a:latin typeface="Segoe UI Light" panose="020B0502040204020203" pitchFamily="34" charset="0"/>
                <a:ea typeface="Calibri" panose="020F0502020204030204"/>
                <a:cs typeface="Segoe UI Light" panose="020B0502040204020203" pitchFamily="34" charset="0"/>
              </a:rPr>
              <a:t> D., Essentials of Business Communication 12e, 10e</a:t>
            </a:r>
          </a:p>
          <a:p>
            <a:pPr marL="457200" indent="-457200" algn="l">
              <a:buFont typeface="+mj-lt"/>
              <a:buAutoNum type="arabicPeriod"/>
            </a:pPr>
            <a:r>
              <a:rPr lang="en-US" sz="1800" dirty="0">
                <a:latin typeface="Segoe UI Light" panose="020B0502040204020203" pitchFamily="34" charset="0"/>
                <a:ea typeface="Calibri" panose="020F0502020204030204"/>
                <a:cs typeface="Segoe UI Light" panose="020B0502040204020203" pitchFamily="34" charset="0"/>
              </a:rPr>
              <a:t>Ancheta, M.R., English 30 Course Materials 1sAY2022-2023 (UPD DECL)</a:t>
            </a:r>
          </a:p>
          <a:p>
            <a:pPr marL="457200" indent="-457200" algn="l">
              <a:buFont typeface="+mj-lt"/>
              <a:buAutoNum type="arabicPeriod"/>
            </a:pPr>
            <a:r>
              <a:rPr lang="en-US" sz="1800" dirty="0">
                <a:latin typeface="Segoe UI Light" panose="020B0502040204020203" pitchFamily="34" charset="0"/>
                <a:ea typeface="Calibri" panose="020F0502020204030204"/>
                <a:cs typeface="Segoe UI Light" panose="020B0502040204020203" pitchFamily="34" charset="0"/>
                <a:hlinkClick r:id="rId2"/>
              </a:rPr>
              <a:t>https://owl.purdue.edu/owl/job_search_writing</a:t>
            </a:r>
            <a:r>
              <a:rPr lang="en-US" sz="1800" dirty="0">
                <a:latin typeface="Segoe UI Light" panose="020B0502040204020203" pitchFamily="34" charset="0"/>
                <a:ea typeface="Calibri" panose="020F0502020204030204"/>
                <a:cs typeface="Segoe UI Light" panose="020B0502040204020203" pitchFamily="34" charset="0"/>
              </a:rPr>
              <a:t> </a:t>
            </a:r>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9ACC6A3-8BB5-752B-0DD3-1738E1A619EB}"/>
              </a:ext>
            </a:extLst>
          </p:cNvPr>
          <p:cNvSpPr>
            <a:spLocks noGrp="1"/>
          </p:cNvSpPr>
          <p:nvPr>
            <p:ph type="ctrTitle"/>
          </p:nvPr>
        </p:nvSpPr>
        <p:spPr/>
        <p:txBody>
          <a:bodyPr/>
          <a:lstStyle/>
          <a:p>
            <a:r>
              <a:rPr lang="en-US" dirty="0"/>
              <a:t>Objective</a:t>
            </a:r>
          </a:p>
        </p:txBody>
      </p:sp>
      <p:sp>
        <p:nvSpPr>
          <p:cNvPr id="9" name="Subtitle 8">
            <a:extLst>
              <a:ext uri="{FF2B5EF4-FFF2-40B4-BE49-F238E27FC236}">
                <a16:creationId xmlns:a16="http://schemas.microsoft.com/office/drawing/2014/main" id="{5907D787-7D63-43BE-1871-3FD119A57189}"/>
              </a:ext>
            </a:extLst>
          </p:cNvPr>
          <p:cNvSpPr>
            <a:spLocks noGrp="1"/>
          </p:cNvSpPr>
          <p:nvPr>
            <p:ph type="subTitle" idx="1"/>
          </p:nvPr>
        </p:nvSpPr>
        <p:spPr>
          <a:xfrm>
            <a:off x="2228088" y="3685031"/>
            <a:ext cx="7735824" cy="1361101"/>
          </a:xfrm>
        </p:spPr>
        <p:txBody>
          <a:bodyPr/>
          <a:lstStyle/>
          <a:p>
            <a:r>
              <a:rPr lang="en-US" b="1" dirty="0"/>
              <a:t>The goal of your résumé is to pass Applicant Tracking Systems and gain an interview from the Hiring Manager.</a:t>
            </a:r>
          </a:p>
          <a:p>
            <a:r>
              <a:rPr lang="en-US" b="1" dirty="0"/>
              <a:t>The objective of this workshop is to </a:t>
            </a:r>
            <a:r>
              <a:rPr lang="en-US" b="1" dirty="0">
                <a:latin typeface="Segoe UI Black" panose="020B0A02040204020203" pitchFamily="34" charset="0"/>
                <a:ea typeface="Segoe UI Black" panose="020B0A02040204020203" pitchFamily="34" charset="0"/>
              </a:rPr>
              <a:t>create an engaging résumé</a:t>
            </a:r>
            <a:r>
              <a:rPr lang="en-US" b="1" dirty="0"/>
              <a:t> and a </a:t>
            </a:r>
            <a:r>
              <a:rPr lang="en-US" b="1" dirty="0">
                <a:latin typeface="Segoe UI Black" panose="020B0A02040204020203" pitchFamily="34" charset="0"/>
                <a:ea typeface="Segoe UI Black" panose="020B0A02040204020203" pitchFamily="34" charset="0"/>
              </a:rPr>
              <a:t>supporting Cover Letter</a:t>
            </a:r>
            <a:r>
              <a:rPr lang="en-US" b="1" dirty="0"/>
              <a:t> tailored to a particular job post.</a:t>
            </a:r>
          </a:p>
        </p:txBody>
      </p:sp>
      <p:sp>
        <p:nvSpPr>
          <p:cNvPr id="2" name="Slide Number Placeholder 1">
            <a:extLst>
              <a:ext uri="{FF2B5EF4-FFF2-40B4-BE49-F238E27FC236}">
                <a16:creationId xmlns:a16="http://schemas.microsoft.com/office/drawing/2014/main" id="{DB05E74F-578C-E69F-78FE-DF62B2E1C910}"/>
              </a:ext>
            </a:extLst>
          </p:cNvPr>
          <p:cNvSpPr>
            <a:spLocks noGrp="1"/>
          </p:cNvSpPr>
          <p:nvPr>
            <p:ph type="sldNum" sz="quarter" idx="4294967295"/>
          </p:nvPr>
        </p:nvSpPr>
        <p:spPr>
          <a:xfrm>
            <a:off x="0" y="411163"/>
            <a:ext cx="522288" cy="311150"/>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400552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Outline</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Part 1 – Organizing your</a:t>
            </a:r>
            <a:r>
              <a:rPr lang="en-US" dirty="0"/>
              <a:t> Résumé</a:t>
            </a:r>
          </a:p>
          <a:p>
            <a:pPr marL="681228" lvl="1" indent="-342900">
              <a:lnSpc>
                <a:spcPct val="150000"/>
              </a:lnSpc>
            </a:pPr>
            <a:r>
              <a:rPr lang="en-US" dirty="0"/>
              <a:t>Résumé style</a:t>
            </a:r>
            <a:endParaRPr lang="en-US" dirty="0">
              <a:solidFill>
                <a:schemeClr val="bg1"/>
              </a:solidFill>
              <a:latin typeface="Segoe UI Light" panose="020B0502040204020203" pitchFamily="34" charset="0"/>
              <a:cs typeface="Segoe UI Light" panose="020B0502040204020203" pitchFamily="34" charset="0"/>
            </a:endParaRPr>
          </a:p>
          <a:p>
            <a:pPr marL="681228" lvl="1" indent="-342900">
              <a:lnSpc>
                <a:spcPct val="150000"/>
              </a:lnSpc>
            </a:pPr>
            <a:r>
              <a:rPr lang="en-US" dirty="0">
                <a:solidFill>
                  <a:schemeClr val="bg1"/>
                </a:solidFill>
                <a:latin typeface="Segoe UI Light" panose="020B0502040204020203" pitchFamily="34" charset="0"/>
                <a:cs typeface="Segoe UI Light" panose="020B0502040204020203" pitchFamily="34" charset="0"/>
              </a:rPr>
              <a:t>Deciding on Length and Content</a:t>
            </a:r>
          </a:p>
          <a:p>
            <a:pPr marL="681228" lvl="1" indent="-342900">
              <a:lnSpc>
                <a:spcPct val="150000"/>
              </a:lnSpc>
            </a:pPr>
            <a:r>
              <a:rPr lang="en-US" dirty="0">
                <a:latin typeface="Segoe UI Light" panose="020B0502040204020203" pitchFamily="34" charset="0"/>
                <a:cs typeface="Segoe UI Light" panose="020B0502040204020203" pitchFamily="34" charset="0"/>
              </a:rPr>
              <a:t>Hands-on activity</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Part 2 – Writing your Cover Letter</a:t>
            </a:r>
          </a:p>
        </p:txBody>
      </p:sp>
    </p:spTree>
    <p:extLst>
      <p:ext uri="{BB962C8B-B14F-4D97-AF65-F5344CB8AC3E}">
        <p14:creationId xmlns:p14="http://schemas.microsoft.com/office/powerpoint/2010/main" val="3548027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title"/>
          </p:nvPr>
        </p:nvSpPr>
        <p:spPr>
          <a:xfrm>
            <a:off x="1545336" y="0"/>
            <a:ext cx="8878824" cy="1069848"/>
          </a:xfrm>
        </p:spPr>
        <p:txBody>
          <a:bodyPr/>
          <a:lstStyle/>
          <a:p>
            <a:r>
              <a:rPr lang="en-US" dirty="0"/>
              <a:t>Résumé style</a:t>
            </a:r>
          </a:p>
        </p:txBody>
      </p:sp>
      <p:sp>
        <p:nvSpPr>
          <p:cNvPr id="3" name="Subtitle 2">
            <a:extLst>
              <a:ext uri="{FF2B5EF4-FFF2-40B4-BE49-F238E27FC236}">
                <a16:creationId xmlns:a16="http://schemas.microsoft.com/office/drawing/2014/main" id="{5A82A8B0-333F-633E-3FA7-D38DBFB10971}"/>
              </a:ext>
            </a:extLst>
          </p:cNvPr>
          <p:cNvSpPr>
            <a:spLocks noGrp="1"/>
          </p:cNvSpPr>
          <p:nvPr>
            <p:ph type="body" idx="1"/>
          </p:nvPr>
        </p:nvSpPr>
        <p:spPr>
          <a:xfrm>
            <a:off x="1265258" y="1067252"/>
            <a:ext cx="3621024" cy="493776"/>
          </a:xfrm>
        </p:spPr>
        <p:txBody>
          <a:bodyPr/>
          <a:lstStyle/>
          <a:p>
            <a:r>
              <a:rPr lang="en-US" dirty="0"/>
              <a:t>Chronological</a:t>
            </a:r>
          </a:p>
        </p:txBody>
      </p:sp>
      <p:pic>
        <p:nvPicPr>
          <p:cNvPr id="8" name="Content Placeholder 7">
            <a:extLst>
              <a:ext uri="{FF2B5EF4-FFF2-40B4-BE49-F238E27FC236}">
                <a16:creationId xmlns:a16="http://schemas.microsoft.com/office/drawing/2014/main" id="{358F2B16-25EC-46AA-294F-4B76650E4235}"/>
              </a:ext>
            </a:extLst>
          </p:cNvPr>
          <p:cNvPicPr>
            <a:picLocks noGrp="1" noChangeAspect="1"/>
          </p:cNvPicPr>
          <p:nvPr>
            <p:ph sz="half" idx="2"/>
          </p:nvPr>
        </p:nvPicPr>
        <p:blipFill>
          <a:blip r:embed="rId3"/>
          <a:stretch>
            <a:fillRect/>
          </a:stretch>
        </p:blipFill>
        <p:spPr>
          <a:xfrm>
            <a:off x="1171050" y="1563624"/>
            <a:ext cx="4813698" cy="5173453"/>
          </a:xfrm>
        </p:spPr>
      </p:pic>
      <p:sp>
        <p:nvSpPr>
          <p:cNvPr id="5" name="Text Placeholder 4">
            <a:extLst>
              <a:ext uri="{FF2B5EF4-FFF2-40B4-BE49-F238E27FC236}">
                <a16:creationId xmlns:a16="http://schemas.microsoft.com/office/drawing/2014/main" id="{07A4CF86-5130-98F0-5E32-8EB42098EAC0}"/>
              </a:ext>
            </a:extLst>
          </p:cNvPr>
          <p:cNvSpPr>
            <a:spLocks noGrp="1"/>
          </p:cNvSpPr>
          <p:nvPr>
            <p:ph type="body" sz="quarter" idx="3"/>
          </p:nvPr>
        </p:nvSpPr>
        <p:spPr>
          <a:xfrm>
            <a:off x="6096000" y="1067252"/>
            <a:ext cx="3621024" cy="493776"/>
          </a:xfrm>
        </p:spPr>
        <p:txBody>
          <a:bodyPr/>
          <a:lstStyle/>
          <a:p>
            <a:r>
              <a:rPr lang="en-US" dirty="0"/>
              <a:t>Functional</a:t>
            </a:r>
          </a:p>
        </p:txBody>
      </p:sp>
      <p:pic>
        <p:nvPicPr>
          <p:cNvPr id="12" name="Content Placeholder 11">
            <a:extLst>
              <a:ext uri="{FF2B5EF4-FFF2-40B4-BE49-F238E27FC236}">
                <a16:creationId xmlns:a16="http://schemas.microsoft.com/office/drawing/2014/main" id="{03A05C18-219D-E90E-4827-131FC245F645}"/>
              </a:ext>
            </a:extLst>
          </p:cNvPr>
          <p:cNvPicPr>
            <a:picLocks noGrp="1" noChangeAspect="1"/>
          </p:cNvPicPr>
          <p:nvPr>
            <p:ph sz="quarter" idx="4"/>
          </p:nvPr>
        </p:nvPicPr>
        <p:blipFill>
          <a:blip r:embed="rId4"/>
          <a:stretch>
            <a:fillRect/>
          </a:stretch>
        </p:blipFill>
        <p:spPr>
          <a:xfrm>
            <a:off x="6048077" y="1563624"/>
            <a:ext cx="5572648" cy="5173453"/>
          </a:xfrm>
        </p:spPr>
      </p:pic>
      <p:sp>
        <p:nvSpPr>
          <p:cNvPr id="13" name="Slide Number Placeholder 12">
            <a:extLst>
              <a:ext uri="{FF2B5EF4-FFF2-40B4-BE49-F238E27FC236}">
                <a16:creationId xmlns:a16="http://schemas.microsoft.com/office/drawing/2014/main" id="{C47B335B-4C57-55DB-54D6-D28C6A15FE6B}"/>
              </a:ext>
            </a:extLst>
          </p:cNvPr>
          <p:cNvSpPr>
            <a:spLocks noGrp="1"/>
          </p:cNvSpPr>
          <p:nvPr>
            <p:ph type="sldNum" sz="quarter" idx="12"/>
          </p:nvPr>
        </p:nvSpPr>
        <p:spPr/>
        <p:txBody>
          <a:bodyPr/>
          <a:lstStyle/>
          <a:p>
            <a:fld id="{294A09A9-5501-47C1-A89A-A340965A2BE2}" type="slidenum">
              <a:rPr lang="en-US" smtClean="0"/>
              <a:t>4</a:t>
            </a:fld>
            <a:endParaRPr lang="en-US" dirty="0"/>
          </a:p>
        </p:txBody>
      </p:sp>
    </p:spTree>
    <p:extLst>
      <p:ext uri="{BB962C8B-B14F-4D97-AF65-F5344CB8AC3E}">
        <p14:creationId xmlns:p14="http://schemas.microsoft.com/office/powerpoint/2010/main" val="3380759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title"/>
          </p:nvPr>
        </p:nvSpPr>
        <p:spPr>
          <a:xfrm>
            <a:off x="1545336" y="0"/>
            <a:ext cx="8878824" cy="1069848"/>
          </a:xfrm>
        </p:spPr>
        <p:txBody>
          <a:bodyPr/>
          <a:lstStyle/>
          <a:p>
            <a:r>
              <a:rPr lang="en-US" dirty="0"/>
              <a:t>Résumé style</a:t>
            </a:r>
          </a:p>
        </p:txBody>
      </p:sp>
      <p:sp>
        <p:nvSpPr>
          <p:cNvPr id="3" name="Subtitle 2">
            <a:extLst>
              <a:ext uri="{FF2B5EF4-FFF2-40B4-BE49-F238E27FC236}">
                <a16:creationId xmlns:a16="http://schemas.microsoft.com/office/drawing/2014/main" id="{5A82A8B0-333F-633E-3FA7-D38DBFB10971}"/>
              </a:ext>
            </a:extLst>
          </p:cNvPr>
          <p:cNvSpPr>
            <a:spLocks noGrp="1"/>
          </p:cNvSpPr>
          <p:nvPr>
            <p:ph type="body" idx="1"/>
          </p:nvPr>
        </p:nvSpPr>
        <p:spPr>
          <a:xfrm>
            <a:off x="1265258" y="1067252"/>
            <a:ext cx="3621024" cy="493776"/>
          </a:xfrm>
        </p:spPr>
        <p:txBody>
          <a:bodyPr/>
          <a:lstStyle/>
          <a:p>
            <a:r>
              <a:rPr lang="en-US" dirty="0"/>
              <a:t>Chronological</a:t>
            </a:r>
          </a:p>
        </p:txBody>
      </p:sp>
      <p:pic>
        <p:nvPicPr>
          <p:cNvPr id="8" name="Content Placeholder 7">
            <a:extLst>
              <a:ext uri="{FF2B5EF4-FFF2-40B4-BE49-F238E27FC236}">
                <a16:creationId xmlns:a16="http://schemas.microsoft.com/office/drawing/2014/main" id="{358F2B16-25EC-46AA-294F-4B76650E4235}"/>
              </a:ext>
            </a:extLst>
          </p:cNvPr>
          <p:cNvPicPr>
            <a:picLocks noGrp="1" noChangeAspect="1"/>
          </p:cNvPicPr>
          <p:nvPr>
            <p:ph sz="half" idx="2"/>
          </p:nvPr>
        </p:nvPicPr>
        <p:blipFill>
          <a:blip r:embed="rId3"/>
          <a:stretch>
            <a:fillRect/>
          </a:stretch>
        </p:blipFill>
        <p:spPr>
          <a:xfrm>
            <a:off x="1171050" y="1563624"/>
            <a:ext cx="4813698" cy="5173453"/>
          </a:xfrm>
        </p:spPr>
      </p:pic>
      <p:sp>
        <p:nvSpPr>
          <p:cNvPr id="5" name="Text Placeholder 4">
            <a:extLst>
              <a:ext uri="{FF2B5EF4-FFF2-40B4-BE49-F238E27FC236}">
                <a16:creationId xmlns:a16="http://schemas.microsoft.com/office/drawing/2014/main" id="{07A4CF86-5130-98F0-5E32-8EB42098EAC0}"/>
              </a:ext>
            </a:extLst>
          </p:cNvPr>
          <p:cNvSpPr>
            <a:spLocks noGrp="1"/>
          </p:cNvSpPr>
          <p:nvPr>
            <p:ph type="body" sz="quarter" idx="3"/>
          </p:nvPr>
        </p:nvSpPr>
        <p:spPr>
          <a:xfrm>
            <a:off x="6096000" y="1067252"/>
            <a:ext cx="3621024" cy="493776"/>
          </a:xfrm>
        </p:spPr>
        <p:txBody>
          <a:bodyPr/>
          <a:lstStyle/>
          <a:p>
            <a:r>
              <a:rPr lang="en-US" dirty="0"/>
              <a:t>Functional</a:t>
            </a:r>
          </a:p>
        </p:txBody>
      </p:sp>
      <p:pic>
        <p:nvPicPr>
          <p:cNvPr id="12" name="Content Placeholder 11">
            <a:extLst>
              <a:ext uri="{FF2B5EF4-FFF2-40B4-BE49-F238E27FC236}">
                <a16:creationId xmlns:a16="http://schemas.microsoft.com/office/drawing/2014/main" id="{03A05C18-219D-E90E-4827-131FC245F645}"/>
              </a:ext>
            </a:extLst>
          </p:cNvPr>
          <p:cNvPicPr>
            <a:picLocks noGrp="1" noChangeAspect="1"/>
          </p:cNvPicPr>
          <p:nvPr>
            <p:ph sz="quarter" idx="4"/>
          </p:nvPr>
        </p:nvPicPr>
        <p:blipFill>
          <a:blip r:embed="rId4"/>
          <a:stretch>
            <a:fillRect/>
          </a:stretch>
        </p:blipFill>
        <p:spPr>
          <a:xfrm>
            <a:off x="6048077" y="1563624"/>
            <a:ext cx="5572648" cy="5173453"/>
          </a:xfrm>
        </p:spPr>
      </p:pic>
      <p:sp>
        <p:nvSpPr>
          <p:cNvPr id="4" name="Slide Number Placeholder 3">
            <a:extLst>
              <a:ext uri="{FF2B5EF4-FFF2-40B4-BE49-F238E27FC236}">
                <a16:creationId xmlns:a16="http://schemas.microsoft.com/office/drawing/2014/main" id="{D8770E65-149D-AB7B-DA6C-B1D74B80E1FC}"/>
              </a:ext>
            </a:extLst>
          </p:cNvPr>
          <p:cNvSpPr>
            <a:spLocks noGrp="1"/>
          </p:cNvSpPr>
          <p:nvPr>
            <p:ph type="sldNum" sz="quarter" idx="12"/>
          </p:nvPr>
        </p:nvSpPr>
        <p:spPr/>
        <p:txBody>
          <a:bodyPr/>
          <a:lstStyle/>
          <a:p>
            <a:fld id="{294A09A9-5501-47C1-A89A-A340965A2BE2}" type="slidenum">
              <a:rPr lang="en-US" smtClean="0"/>
              <a:t>5</a:t>
            </a:fld>
            <a:endParaRPr lang="en-US" dirty="0"/>
          </a:p>
        </p:txBody>
      </p:sp>
    </p:spTree>
    <p:extLst>
      <p:ext uri="{BB962C8B-B14F-4D97-AF65-F5344CB8AC3E}">
        <p14:creationId xmlns:p14="http://schemas.microsoft.com/office/powerpoint/2010/main" val="377287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9ACC6A3-8BB5-752B-0DD3-1738E1A619EB}"/>
              </a:ext>
            </a:extLst>
          </p:cNvPr>
          <p:cNvSpPr>
            <a:spLocks noGrp="1"/>
          </p:cNvSpPr>
          <p:nvPr>
            <p:ph type="ctrTitle"/>
          </p:nvPr>
        </p:nvSpPr>
        <p:spPr/>
        <p:txBody>
          <a:bodyPr/>
          <a:lstStyle/>
          <a:p>
            <a:r>
              <a:rPr lang="en-US" dirty="0"/>
              <a:t>Every résumé should be tailored for every job application</a:t>
            </a:r>
          </a:p>
        </p:txBody>
      </p:sp>
      <p:sp>
        <p:nvSpPr>
          <p:cNvPr id="9" name="Subtitle 8">
            <a:extLst>
              <a:ext uri="{FF2B5EF4-FFF2-40B4-BE49-F238E27FC236}">
                <a16:creationId xmlns:a16="http://schemas.microsoft.com/office/drawing/2014/main" id="{5907D787-7D63-43BE-1871-3FD119A57189}"/>
              </a:ext>
            </a:extLst>
          </p:cNvPr>
          <p:cNvSpPr>
            <a:spLocks noGrp="1"/>
          </p:cNvSpPr>
          <p:nvPr>
            <p:ph type="subTitle" idx="1"/>
          </p:nvPr>
        </p:nvSpPr>
        <p:spPr>
          <a:xfrm>
            <a:off x="1960033" y="4682406"/>
            <a:ext cx="8041471" cy="448056"/>
          </a:xfrm>
        </p:spPr>
        <p:txBody>
          <a:bodyPr/>
          <a:lstStyle/>
          <a:p>
            <a:pPr algn="ctr"/>
            <a:r>
              <a:rPr lang="en-US" b="1" dirty="0"/>
              <a:t>Unrelated job postings will each require a separate résumé</a:t>
            </a:r>
          </a:p>
        </p:txBody>
      </p:sp>
      <p:sp>
        <p:nvSpPr>
          <p:cNvPr id="2" name="Slide Number Placeholder 1">
            <a:extLst>
              <a:ext uri="{FF2B5EF4-FFF2-40B4-BE49-F238E27FC236}">
                <a16:creationId xmlns:a16="http://schemas.microsoft.com/office/drawing/2014/main" id="{DB05E74F-578C-E69F-78FE-DF62B2E1C910}"/>
              </a:ext>
            </a:extLst>
          </p:cNvPr>
          <p:cNvSpPr>
            <a:spLocks noGrp="1"/>
          </p:cNvSpPr>
          <p:nvPr>
            <p:ph type="sldNum" sz="quarter" idx="4294967295"/>
          </p:nvPr>
        </p:nvSpPr>
        <p:spPr>
          <a:xfrm>
            <a:off x="0" y="411163"/>
            <a:ext cx="522288" cy="311150"/>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619722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F2618345-7E63-A577-E451-973A017E19F4}"/>
              </a:ext>
            </a:extLst>
          </p:cNvPr>
          <p:cNvPicPr>
            <a:picLocks noChangeAspect="1"/>
          </p:cNvPicPr>
          <p:nvPr/>
        </p:nvPicPr>
        <p:blipFill>
          <a:blip r:embed="rId2"/>
          <a:stretch>
            <a:fillRect/>
          </a:stretch>
        </p:blipFill>
        <p:spPr>
          <a:xfrm>
            <a:off x="3903688" y="0"/>
            <a:ext cx="4384623" cy="6858000"/>
          </a:xfrm>
          <a:prstGeom prst="rect">
            <a:avLst/>
          </a:prstGeom>
        </p:spPr>
      </p:pic>
      <p:sp>
        <p:nvSpPr>
          <p:cNvPr id="6" name="Slide Number Placeholder 5">
            <a:extLst>
              <a:ext uri="{FF2B5EF4-FFF2-40B4-BE49-F238E27FC236}">
                <a16:creationId xmlns:a16="http://schemas.microsoft.com/office/drawing/2014/main" id="{51E8AA7D-654F-538A-944F-39D3121BB62B}"/>
              </a:ext>
            </a:extLst>
          </p:cNvPr>
          <p:cNvSpPr>
            <a:spLocks noGrp="1"/>
          </p:cNvSpPr>
          <p:nvPr>
            <p:ph type="sldNum" sz="quarter" idx="12"/>
          </p:nvPr>
        </p:nvSpPr>
        <p:spPr/>
        <p:txBody>
          <a:bodyPr/>
          <a:lstStyle/>
          <a:p>
            <a:fld id="{294A09A9-5501-47C1-A89A-A340965A2BE2}" type="slidenum">
              <a:rPr lang="en-US" smtClean="0"/>
              <a:t>7</a:t>
            </a:fld>
            <a:endParaRPr lang="en-US" dirty="0"/>
          </a:p>
        </p:txBody>
      </p:sp>
    </p:spTree>
    <p:extLst>
      <p:ext uri="{BB962C8B-B14F-4D97-AF65-F5344CB8AC3E}">
        <p14:creationId xmlns:p14="http://schemas.microsoft.com/office/powerpoint/2010/main" val="548476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BFA7C4-B3C9-7B42-2B22-23D23EB7BCD3}"/>
              </a:ext>
            </a:extLst>
          </p:cNvPr>
          <p:cNvSpPr>
            <a:spLocks noGrp="1"/>
          </p:cNvSpPr>
          <p:nvPr>
            <p:ph type="title"/>
          </p:nvPr>
        </p:nvSpPr>
        <p:spPr/>
        <p:txBody>
          <a:bodyPr/>
          <a:lstStyle/>
          <a:p>
            <a:r>
              <a:rPr lang="en-US" dirty="0"/>
              <a:t>Job description</a:t>
            </a:r>
          </a:p>
        </p:txBody>
      </p:sp>
      <p:sp>
        <p:nvSpPr>
          <p:cNvPr id="5" name="Content Placeholder 4">
            <a:extLst>
              <a:ext uri="{FF2B5EF4-FFF2-40B4-BE49-F238E27FC236}">
                <a16:creationId xmlns:a16="http://schemas.microsoft.com/office/drawing/2014/main" id="{21EFEB18-175E-AA7F-FF4A-67B05B732759}"/>
              </a:ext>
            </a:extLst>
          </p:cNvPr>
          <p:cNvSpPr>
            <a:spLocks noGrp="1"/>
          </p:cNvSpPr>
          <p:nvPr>
            <p:ph idx="1"/>
          </p:nvPr>
        </p:nvSpPr>
        <p:spPr/>
        <p:txBody>
          <a:bodyPr/>
          <a:lstStyle/>
          <a:p>
            <a:r>
              <a:rPr lang="en-US" dirty="0"/>
              <a:t>Quantify achievements</a:t>
            </a:r>
          </a:p>
          <a:p>
            <a:r>
              <a:rPr lang="en-US" dirty="0"/>
              <a:t>Use action words</a:t>
            </a:r>
          </a:p>
        </p:txBody>
      </p:sp>
      <p:sp>
        <p:nvSpPr>
          <p:cNvPr id="6" name="Slide Number Placeholder 5">
            <a:extLst>
              <a:ext uri="{FF2B5EF4-FFF2-40B4-BE49-F238E27FC236}">
                <a16:creationId xmlns:a16="http://schemas.microsoft.com/office/drawing/2014/main" id="{1F1449B2-4A9F-9EFB-580A-96011469CDD1}"/>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4204251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p:txBody>
          <a:bodyPr/>
          <a:lstStyle/>
          <a:p>
            <a:r>
              <a:rPr lang="en-US" sz="4000" b="1" spc="600" dirty="0">
                <a:ln w="28575">
                  <a:noFill/>
                  <a:prstDash val="solid"/>
                </a:ln>
                <a:solidFill>
                  <a:schemeClr val="bg1"/>
                </a:solidFill>
                <a:latin typeface="Tw Cen MT" panose="020B0602020104020603" pitchFamily="34" charset="77"/>
              </a:rPr>
              <a:t>LONG-TERM VS. SHORT-TERM</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9</a:t>
            </a:fld>
            <a:endParaRPr lang="en-US" dirty="0"/>
          </a:p>
        </p:txBody>
      </p:sp>
      <p:graphicFrame>
        <p:nvGraphicFramePr>
          <p:cNvPr id="4" name="Content Placeholder 5" descr="Bar chart">
            <a:extLst>
              <a:ext uri="{FF2B5EF4-FFF2-40B4-BE49-F238E27FC236}">
                <a16:creationId xmlns:a16="http://schemas.microsoft.com/office/drawing/2014/main" id="{9F02851F-DB0A-09AB-B52A-BE347DDCBD1D}"/>
              </a:ext>
            </a:extLst>
          </p:cNvPr>
          <p:cNvGraphicFramePr>
            <a:graphicFrameLocks noGrp="1"/>
          </p:cNvGraphicFramePr>
          <p:nvPr>
            <p:ph idx="1"/>
            <p:extLst>
              <p:ext uri="{D42A27DB-BD31-4B8C-83A1-F6EECF244321}">
                <p14:modId xmlns:p14="http://schemas.microsoft.com/office/powerpoint/2010/main" val="1861876390"/>
              </p:ext>
            </p:extLst>
          </p:nvPr>
        </p:nvGraphicFramePr>
        <p:xfrm>
          <a:off x="1014413" y="2212975"/>
          <a:ext cx="10333037" cy="35480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72651910"/>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448</TotalTime>
  <Words>308</Words>
  <Application>Microsoft Office PowerPoint</Application>
  <PresentationFormat>Widescreen</PresentationFormat>
  <Paragraphs>71</Paragraphs>
  <Slides>12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Aptos</vt:lpstr>
      <vt:lpstr>Arial</vt:lpstr>
      <vt:lpstr>Calibri</vt:lpstr>
      <vt:lpstr>Courier New</vt:lpstr>
      <vt:lpstr>Segoe UI</vt:lpstr>
      <vt:lpstr>Segoe UI Black</vt:lpstr>
      <vt:lpstr>Segoe UI Light</vt:lpstr>
      <vt:lpstr>Tw Cen MT</vt:lpstr>
      <vt:lpstr>Office Theme</vt:lpstr>
      <vt:lpstr>RÉsumÉ and cover letter workshop</vt:lpstr>
      <vt:lpstr>Objective</vt:lpstr>
      <vt:lpstr>Outline</vt:lpstr>
      <vt:lpstr>Résumé style</vt:lpstr>
      <vt:lpstr>Résumé style</vt:lpstr>
      <vt:lpstr>Every résumé should be tailored for every job application</vt:lpstr>
      <vt:lpstr>PowerPoint Presentation</vt:lpstr>
      <vt:lpstr>Job description</vt:lpstr>
      <vt:lpstr>LONG-TERM VS. SHORT-TERM</vt:lpstr>
      <vt:lpstr>GLOBAL CURRENCY MARKETS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RÉsumÉ and cover letter workshop</dc:title>
  <dc:creator>Christian James E. Barimbao</dc:creator>
  <cp:lastModifiedBy>Christian James E. Barimbao</cp:lastModifiedBy>
  <cp:revision>1</cp:revision>
  <dcterms:created xsi:type="dcterms:W3CDTF">2024-01-29T07:00:18Z</dcterms:created>
  <dcterms:modified xsi:type="dcterms:W3CDTF">2024-01-29T14:29:09Z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