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2"/>
  </p:notesMasterIdLst>
  <p:sldIdLst>
    <p:sldId id="278" r:id="rId5"/>
    <p:sldId id="306" r:id="rId6"/>
    <p:sldId id="297" r:id="rId7"/>
    <p:sldId id="279" r:id="rId8"/>
    <p:sldId id="298" r:id="rId9"/>
    <p:sldId id="307" r:id="rId10"/>
    <p:sldId id="311" r:id="rId11"/>
    <p:sldId id="295" r:id="rId12"/>
    <p:sldId id="310" r:id="rId13"/>
    <p:sldId id="299" r:id="rId14"/>
    <p:sldId id="316" r:id="rId15"/>
    <p:sldId id="312" r:id="rId16"/>
    <p:sldId id="300" r:id="rId17"/>
    <p:sldId id="313" r:id="rId18"/>
    <p:sldId id="314" r:id="rId19"/>
    <p:sldId id="315" r:id="rId20"/>
    <p:sldId id="317" r:id="rId21"/>
    <p:sldId id="308" r:id="rId22"/>
    <p:sldId id="305" r:id="rId23"/>
    <p:sldId id="309" r:id="rId24"/>
    <p:sldId id="319" r:id="rId25"/>
    <p:sldId id="318" r:id="rId26"/>
    <p:sldId id="296" r:id="rId27"/>
    <p:sldId id="321" r:id="rId28"/>
    <p:sldId id="320" r:id="rId29"/>
    <p:sldId id="292" r:id="rId30"/>
    <p:sldId id="293" r:id="rId3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AAC4E9"/>
    <a:srgbClr val="E6F0FE"/>
    <a:srgbClr val="F5CDCE"/>
    <a:srgbClr val="DF8C8C"/>
    <a:srgbClr val="5867DA"/>
    <a:srgbClr val="FFEFEF"/>
    <a:srgbClr val="FDFBF6"/>
    <a:srgbClr val="D4D593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3" autoAdjust="0"/>
    <p:restoredTop sz="76832" autoAdjust="0"/>
  </p:normalViewPr>
  <p:slideViewPr>
    <p:cSldViewPr snapToGrid="0" snapToObjects="1">
      <p:cViewPr varScale="1">
        <p:scale>
          <a:sx n="74" d="100"/>
          <a:sy n="74" d="100"/>
        </p:scale>
        <p:origin x="1056" y="45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Bakit </a:t>
            </a:r>
            <a:r>
              <a:rPr lang="en-US" dirty="0" err="1"/>
              <a:t>sogieSC</a:t>
            </a:r>
            <a:r>
              <a:rPr lang="en-US" dirty="0"/>
              <a:t>? Not </a:t>
            </a:r>
            <a:r>
              <a:rPr lang="en-US" dirty="0" err="1"/>
              <a:t>Sogie</a:t>
            </a:r>
            <a:r>
              <a:rPr lang="en-US" dirty="0"/>
              <a:t>-SC</a:t>
            </a:r>
          </a:p>
          <a:p>
            <a:pPr marL="228600" indent="-228600">
              <a:buAutoNum type="arabicPeriod"/>
            </a:pPr>
            <a:r>
              <a:rPr lang="en-US" dirty="0"/>
              <a:t>Everyone has SOGIESC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18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C11C2-DD8C-6B92-9D1E-005CC3EF1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2BFCDF-07A1-604E-4FC9-9CD19CB1BC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E5D6F3-5AB2-0B87-0C7E-A3B3C6775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66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6C822-92C7-5778-AB83-BB9905DC2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55B724-0203-5D00-12E1-DF3432C15D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7D6CDA-285A-47B6-E5ED-156625BC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Agender – no gender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Bigender – two genders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Genderfluid – changing experience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Genderqueer / queer – radical and transgressive term, to reject gender norms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Two-Spirit (Various Indigenous Tribes in North America):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term "Two-Spirit" is often used by some Indigenous tribes in North America to describe a person who embodies both masculine and feminine qualities or occupies a gender role outside the traditional binary. The specific roles and responsibilities associated with Two-Spirit individuals can vary among tribes.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Babaylan /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Katalonan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– Filipino shamans. Healers/spiritual leaders during pre-colonial times, only women were allowed. Men who are chosen as spiritual leaders will have to live the life of a woman, some even had male partners.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Hijra (South Asia):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While not specific to indigenous tribes, the Hijra community in South Asia has existed for centuries. Hijras are considered a third gender in South Asian cultures, encompassing individuals who may be intersex, transgender, eunuchs, or simply not conforming to the binary gender system.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Fa'afafine (Samoa):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In Samoan culture, the term "fa'afafine" refers to individuals who identify outside the traditional male/female binary. Fa'afafine are recognized and accepted as a distinct gender category with roles and responsibilities in Samoan society.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Berdache (Various Indigenous Tribes):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term "berdache" has been historically used by anthropologists to describe gender-diverse individuals in some Indigenous tribes. However, its use has been criticized, and many prefer the term Two-Spirit for more accurate and culturally respectful representation.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12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45E3B-84FC-DBFA-5C49-89CBC87DD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2B7CAA-9FF5-ACEA-E40D-2441B401E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E7EC1E-63EF-E671-99F6-C17B02EA0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Agender – no gender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Bigender – two genders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Genderfluid – changing experience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Genderqueer / queer – radical and transgressive term, to reject gender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normsBabaylan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/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Katalonan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– Filipino shamans. Healers/spiritual leaders during pre-colonial times, only women were allowed. Men who are chosen as spiritual leaders will have to live the life of a woman, some even had male partners.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Two-Spirit (Various Indigenous Tribes in North America):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term "Two-Spirit" is often used by some Indigenous tribes in North America to describe a person who embodies both masculine and feminine qualities or occupies a gender role outside the traditional binary. The specific roles and responsibilities associated with Two-Spirit individuals can vary among tribes.</a:t>
            </a:r>
            <a:endParaRPr lang="en-US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Hijra (South Asia):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While not specific to indigenous tribes, the Hijra community in South Asia has existed for centuries. Hijras are considered a third gender in South Asian cultures, encompassing individuals who may be intersex, transgender, eunuchs, or simply not conforming to the binary gender system.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Fa'afafine (Samoa):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In Samoan culture, the term "fa'afafine" refers to individuals who identify outside the traditional male/female binary. Fa'afafine are recognized and accepted as a distinct gender category with roles and responsibilities in Samoan society.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Berdache (Various Indigenous Tribes):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term "berdache" has been historically used by anthropologists to describe gender-diverse individuals in some Indigenous tribes. However, its use has been criticized, and many prefer the term Two-Spirit for more accurate and culturally respectful representation.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78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Dito</a:t>
            </a:r>
            <a:r>
              <a:rPr lang="en-US" dirty="0"/>
              <a:t> </a:t>
            </a:r>
            <a:r>
              <a:rPr lang="en-US" dirty="0" err="1"/>
              <a:t>papasok</a:t>
            </a:r>
            <a:r>
              <a:rPr lang="en-US" dirty="0"/>
              <a:t> ang </a:t>
            </a:r>
            <a:r>
              <a:rPr lang="en-US" dirty="0" err="1"/>
              <a:t>sogie</a:t>
            </a:r>
            <a:r>
              <a:rPr lang="en-US" dirty="0"/>
              <a:t> equality bill for straights</a:t>
            </a:r>
          </a:p>
          <a:p>
            <a:r>
              <a:rPr lang="en-US" dirty="0" err="1"/>
              <a:t>Nabubully</a:t>
            </a:r>
            <a:r>
              <a:rPr lang="en-US" dirty="0"/>
              <a:t> ang </a:t>
            </a:r>
            <a:r>
              <a:rPr lang="en-US" dirty="0" err="1"/>
              <a:t>mga</a:t>
            </a:r>
            <a:r>
              <a:rPr lang="en-US" dirty="0"/>
              <a:t> bata based on their GEs.</a:t>
            </a:r>
          </a:p>
          <a:p>
            <a:r>
              <a:rPr lang="en-US" dirty="0" err="1"/>
              <a:t>Dito</a:t>
            </a:r>
            <a:r>
              <a:rPr lang="en-US" dirty="0"/>
              <a:t> </a:t>
            </a:r>
            <a:r>
              <a:rPr lang="en-US" dirty="0" err="1"/>
              <a:t>nagmumula</a:t>
            </a:r>
            <a:r>
              <a:rPr lang="en-US" dirty="0"/>
              <a:t> ang stigma.</a:t>
            </a:r>
          </a:p>
        </p:txBody>
      </p:sp>
    </p:spTree>
    <p:extLst>
      <p:ext uri="{BB962C8B-B14F-4D97-AF65-F5344CB8AC3E}">
        <p14:creationId xmlns:p14="http://schemas.microsoft.com/office/powerpoint/2010/main" val="594804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1. Desire / </a:t>
            </a:r>
            <a:r>
              <a:rPr lang="en-US" dirty="0" err="1"/>
              <a:t>Pagnanasa</a:t>
            </a:r>
            <a:r>
              <a:rPr lang="en-US" dirty="0"/>
              <a:t>. Not defined by your sex activities.</a:t>
            </a:r>
          </a:p>
        </p:txBody>
      </p:sp>
    </p:spTree>
    <p:extLst>
      <p:ext uri="{BB962C8B-B14F-4D97-AF65-F5344CB8AC3E}">
        <p14:creationId xmlns:p14="http://schemas.microsoft.com/office/powerpoint/2010/main" val="3432774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578E1-45D2-B9FD-1F1A-9C2064CB3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C55561-7932-6C8A-105F-14776286B7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FF77BC-1E08-1713-822B-CE56D5096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34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E479F-409B-5D43-8CA0-AAA2A8D4D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B56FA-E9EC-82C5-AC32-456497DC09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0372DB-AF0C-208D-EDC3-43BD2E3D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00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1. Pansexual</a:t>
            </a:r>
          </a:p>
        </p:txBody>
      </p:sp>
    </p:spTree>
    <p:extLst>
      <p:ext uri="{BB962C8B-B14F-4D97-AF65-F5344CB8AC3E}">
        <p14:creationId xmlns:p14="http://schemas.microsoft.com/office/powerpoint/2010/main" val="732290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9251D-85DE-D095-5D6C-EDEE85405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AB9394-DDC6-68BE-70C8-59237E073A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C42DB7-1A68-C097-038A-986B59844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72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3D9BA-F1B2-7D8A-C3FD-C632D7B83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855380-F181-DCDF-BBB6-64B87F72FF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CB2E59-AA89-1918-A525-118AD92F6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897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4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Everyone has SOGIESC</a:t>
            </a:r>
          </a:p>
        </p:txBody>
      </p:sp>
    </p:spTree>
    <p:extLst>
      <p:ext uri="{BB962C8B-B14F-4D97-AF65-F5344CB8AC3E}">
        <p14:creationId xmlns:p14="http://schemas.microsoft.com/office/powerpoint/2010/main" val="3030054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Anatomical – structural identification of our body</a:t>
            </a:r>
          </a:p>
          <a:p>
            <a:pPr marL="228600" indent="-228600">
              <a:buAutoNum type="arabicPeriod"/>
            </a:pPr>
            <a:r>
              <a:rPr lang="en-US" dirty="0"/>
              <a:t>Government documents</a:t>
            </a:r>
          </a:p>
          <a:p>
            <a:pPr marL="228600" indent="-228600">
              <a:buAutoNum type="arabicPeriod"/>
            </a:pPr>
            <a:r>
              <a:rPr lang="en-US" dirty="0"/>
              <a:t>Sex vs Gender</a:t>
            </a:r>
          </a:p>
          <a:p>
            <a:pPr marL="228600" indent="-228600">
              <a:buAutoNum type="arabicPeriod"/>
            </a:pPr>
            <a:r>
              <a:rPr lang="en-US" dirty="0"/>
              <a:t>Assigned sex at birth </a:t>
            </a:r>
            <a:r>
              <a:rPr lang="en-US" dirty="0" err="1"/>
              <a:t>nung</a:t>
            </a:r>
            <a:r>
              <a:rPr lang="en-US" dirty="0"/>
              <a:t> tayo ay </a:t>
            </a:r>
            <a:r>
              <a:rPr lang="en-US" dirty="0" err="1"/>
              <a:t>pinanganak</a:t>
            </a:r>
            <a:r>
              <a:rPr lang="en-US" dirty="0"/>
              <a:t>, cert of live birth</a:t>
            </a:r>
          </a:p>
          <a:p>
            <a:pPr marL="228600" indent="-228600">
              <a:buAutoNum type="arabicPeriod"/>
            </a:pPr>
            <a:r>
              <a:rPr lang="en-US" dirty="0" err="1"/>
              <a:t>Scienitific</a:t>
            </a:r>
            <a:r>
              <a:rPr lang="en-US" dirty="0"/>
              <a:t> inaccurateness of hermaphroditism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46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Assigned sex at birth classification based on primary sex characteristics</a:t>
            </a:r>
          </a:p>
          <a:p>
            <a:pPr marL="228600" indent="-228600">
              <a:buAutoNum type="arabicPeriod"/>
            </a:pPr>
            <a:r>
              <a:rPr lang="en-US" dirty="0" err="1"/>
              <a:t>Pwedeng</a:t>
            </a:r>
            <a:r>
              <a:rPr lang="en-US" dirty="0"/>
              <a:t> </a:t>
            </a:r>
            <a:r>
              <a:rPr lang="en-US" dirty="0" err="1"/>
              <a:t>mali</a:t>
            </a:r>
            <a:r>
              <a:rPr lang="en-US" dirty="0"/>
              <a:t>, kasi </a:t>
            </a:r>
            <a:r>
              <a:rPr lang="en-US" dirty="0" err="1"/>
              <a:t>tao</a:t>
            </a:r>
            <a:r>
              <a:rPr lang="en-US" dirty="0"/>
              <a:t> lang din ang nag </a:t>
            </a:r>
            <a:r>
              <a:rPr lang="en-US" dirty="0" err="1"/>
              <a:t>aassign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Why </a:t>
            </a:r>
            <a:r>
              <a:rPr lang="en-US" dirty="0" err="1"/>
              <a:t>sinama</a:t>
            </a:r>
            <a:r>
              <a:rPr lang="en-US" dirty="0"/>
              <a:t> ang SC? To include Intersex siblings.</a:t>
            </a:r>
          </a:p>
        </p:txBody>
      </p:sp>
    </p:spTree>
    <p:extLst>
      <p:ext uri="{BB962C8B-B14F-4D97-AF65-F5344CB8AC3E}">
        <p14:creationId xmlns:p14="http://schemas.microsoft.com/office/powerpoint/2010/main" val="1878736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3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E332F-437D-A25C-C2CA-7EA55D4B3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ACA904-7DC3-5801-00F2-C12E6EA990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CB1B5D-2B1F-A876-9770-D048D271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40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60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9A1D2-102C-1B29-F0F7-F93A58AB9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F05F1B-6AC2-50B8-37CB-39A836EEA6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E41710-6E87-9A6E-0C8C-C70DC09FF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21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2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0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11" Type="http://schemas.openxmlformats.org/officeDocument/2006/relationships/image" Target="../media/image18.svg"/><Relationship Id="rId5" Type="http://schemas.openxmlformats.org/officeDocument/2006/relationships/image" Target="../media/image27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0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11" Type="http://schemas.openxmlformats.org/officeDocument/2006/relationships/image" Target="../media/image18.svg"/><Relationship Id="rId5" Type="http://schemas.openxmlformats.org/officeDocument/2006/relationships/image" Target="../media/image27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0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11" Type="http://schemas.openxmlformats.org/officeDocument/2006/relationships/image" Target="../media/image18.svg"/><Relationship Id="rId5" Type="http://schemas.openxmlformats.org/officeDocument/2006/relationships/image" Target="../media/image27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0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11" Type="http://schemas.openxmlformats.org/officeDocument/2006/relationships/image" Target="../media/image18.svg"/><Relationship Id="rId5" Type="http://schemas.openxmlformats.org/officeDocument/2006/relationships/image" Target="../media/image27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svg"/><Relationship Id="rId11" Type="http://schemas.openxmlformats.org/officeDocument/2006/relationships/image" Target="../media/image17.png"/><Relationship Id="rId5" Type="http://schemas.openxmlformats.org/officeDocument/2006/relationships/image" Target="../media/image26.png"/><Relationship Id="rId15" Type="http://schemas.openxmlformats.org/officeDocument/2006/relationships/image" Target="../media/image21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svg"/><Relationship Id="rId11" Type="http://schemas.openxmlformats.org/officeDocument/2006/relationships/image" Target="../media/image17.png"/><Relationship Id="rId5" Type="http://schemas.openxmlformats.org/officeDocument/2006/relationships/image" Target="../media/image26.png"/><Relationship Id="rId15" Type="http://schemas.openxmlformats.org/officeDocument/2006/relationships/image" Target="../media/image21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svg"/><Relationship Id="rId11" Type="http://schemas.openxmlformats.org/officeDocument/2006/relationships/image" Target="../media/image17.png"/><Relationship Id="rId5" Type="http://schemas.openxmlformats.org/officeDocument/2006/relationships/image" Target="../media/image26.png"/><Relationship Id="rId15" Type="http://schemas.openxmlformats.org/officeDocument/2006/relationships/image" Target="../media/image21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svg"/><Relationship Id="rId11" Type="http://schemas.openxmlformats.org/officeDocument/2006/relationships/image" Target="../media/image17.png"/><Relationship Id="rId5" Type="http://schemas.openxmlformats.org/officeDocument/2006/relationships/image" Target="../media/image26.png"/><Relationship Id="rId15" Type="http://schemas.openxmlformats.org/officeDocument/2006/relationships/image" Target="../media/image21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0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0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18.svg"/><Relationship Id="rId5" Type="http://schemas.openxmlformats.org/officeDocument/2006/relationships/image" Target="../media/image27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svg"/><Relationship Id="rId11" Type="http://schemas.openxmlformats.org/officeDocument/2006/relationships/image" Target="../media/image17.png"/><Relationship Id="rId5" Type="http://schemas.openxmlformats.org/officeDocument/2006/relationships/image" Target="../media/image26.png"/><Relationship Id="rId15" Type="http://schemas.openxmlformats.org/officeDocument/2006/relationships/image" Target="../media/image21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7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5" Type="http://schemas.openxmlformats.org/officeDocument/2006/relationships/image" Target="../media/image36.png"/><Relationship Id="rId10" Type="http://schemas.openxmlformats.org/officeDocument/2006/relationships/image" Target="../media/image16.svg"/><Relationship Id="rId4" Type="http://schemas.openxmlformats.org/officeDocument/2006/relationships/image" Target="../media/image25.svg"/><Relationship Id="rId9" Type="http://schemas.openxmlformats.org/officeDocument/2006/relationships/image" Target="../media/image15.png"/><Relationship Id="rId14" Type="http://schemas.openxmlformats.org/officeDocument/2006/relationships/image" Target="../media/image35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7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sv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5" Type="http://schemas.openxmlformats.org/officeDocument/2006/relationships/image" Target="../media/image36.png"/><Relationship Id="rId10" Type="http://schemas.openxmlformats.org/officeDocument/2006/relationships/image" Target="../media/image16.svg"/><Relationship Id="rId4" Type="http://schemas.openxmlformats.org/officeDocument/2006/relationships/image" Target="../media/image25.svg"/><Relationship Id="rId9" Type="http://schemas.openxmlformats.org/officeDocument/2006/relationships/image" Target="../media/image15.png"/><Relationship Id="rId14" Type="http://schemas.openxmlformats.org/officeDocument/2006/relationships/image" Target="../media/image3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7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sv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5" Type="http://schemas.openxmlformats.org/officeDocument/2006/relationships/image" Target="../media/image36.png"/><Relationship Id="rId10" Type="http://schemas.openxmlformats.org/officeDocument/2006/relationships/image" Target="../media/image16.svg"/><Relationship Id="rId4" Type="http://schemas.openxmlformats.org/officeDocument/2006/relationships/image" Target="../media/image25.svg"/><Relationship Id="rId9" Type="http://schemas.openxmlformats.org/officeDocument/2006/relationships/image" Target="../media/image15.png"/><Relationship Id="rId14" Type="http://schemas.openxmlformats.org/officeDocument/2006/relationships/image" Target="../media/image35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7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sv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5" Type="http://schemas.openxmlformats.org/officeDocument/2006/relationships/image" Target="../media/image36.png"/><Relationship Id="rId10" Type="http://schemas.openxmlformats.org/officeDocument/2006/relationships/image" Target="../media/image16.svg"/><Relationship Id="rId4" Type="http://schemas.openxmlformats.org/officeDocument/2006/relationships/image" Target="../media/image25.svg"/><Relationship Id="rId9" Type="http://schemas.openxmlformats.org/officeDocument/2006/relationships/image" Target="../media/image15.png"/><Relationship Id="rId14" Type="http://schemas.openxmlformats.org/officeDocument/2006/relationships/image" Target="../media/image35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7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sv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5" Type="http://schemas.openxmlformats.org/officeDocument/2006/relationships/image" Target="../media/image36.png"/><Relationship Id="rId10" Type="http://schemas.openxmlformats.org/officeDocument/2006/relationships/image" Target="../media/image16.svg"/><Relationship Id="rId4" Type="http://schemas.openxmlformats.org/officeDocument/2006/relationships/image" Target="../media/image25.svg"/><Relationship Id="rId9" Type="http://schemas.openxmlformats.org/officeDocument/2006/relationships/image" Target="../media/image15.png"/><Relationship Id="rId14" Type="http://schemas.openxmlformats.org/officeDocument/2006/relationships/image" Target="../media/image3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7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sv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5" Type="http://schemas.openxmlformats.org/officeDocument/2006/relationships/image" Target="../media/image36.png"/><Relationship Id="rId10" Type="http://schemas.openxmlformats.org/officeDocument/2006/relationships/image" Target="../media/image16.svg"/><Relationship Id="rId4" Type="http://schemas.openxmlformats.org/officeDocument/2006/relationships/image" Target="../media/image25.svg"/><Relationship Id="rId9" Type="http://schemas.openxmlformats.org/officeDocument/2006/relationships/image" Target="../media/image15.png"/><Relationship Id="rId14" Type="http://schemas.openxmlformats.org/officeDocument/2006/relationships/image" Target="../media/image35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3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svg"/><Relationship Id="rId11" Type="http://schemas.openxmlformats.org/officeDocument/2006/relationships/image" Target="../media/image17.png"/><Relationship Id="rId5" Type="http://schemas.openxmlformats.org/officeDocument/2006/relationships/image" Target="../media/image26.png"/><Relationship Id="rId15" Type="http://schemas.openxmlformats.org/officeDocument/2006/relationships/image" Target="../media/image21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svg"/><Relationship Id="rId11" Type="http://schemas.openxmlformats.org/officeDocument/2006/relationships/image" Target="../media/image17.png"/><Relationship Id="rId5" Type="http://schemas.openxmlformats.org/officeDocument/2006/relationships/image" Target="../media/image26.png"/><Relationship Id="rId15" Type="http://schemas.openxmlformats.org/officeDocument/2006/relationships/image" Target="../media/image21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svg"/><Relationship Id="rId11" Type="http://schemas.openxmlformats.org/officeDocument/2006/relationships/image" Target="../media/image17.png"/><Relationship Id="rId5" Type="http://schemas.openxmlformats.org/officeDocument/2006/relationships/image" Target="../media/image26.png"/><Relationship Id="rId15" Type="http://schemas.openxmlformats.org/officeDocument/2006/relationships/image" Target="../media/image21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svg"/><Relationship Id="rId11" Type="http://schemas.openxmlformats.org/officeDocument/2006/relationships/image" Target="../media/image17.png"/><Relationship Id="rId5" Type="http://schemas.openxmlformats.org/officeDocument/2006/relationships/image" Target="../media/image26.png"/><Relationship Id="rId15" Type="http://schemas.openxmlformats.org/officeDocument/2006/relationships/image" Target="../media/image21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SOGIESC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1093" y="3483864"/>
            <a:ext cx="8449814" cy="878908"/>
          </a:xfrm>
        </p:spPr>
        <p:txBody>
          <a:bodyPr/>
          <a:lstStyle/>
          <a:p>
            <a:r>
              <a:rPr lang="en-US" dirty="0">
                <a:latin typeface="Aptos ExtraBold" panose="020B0004020202020204" pitchFamily="34" charset="0"/>
              </a:rPr>
              <a:t>Christian James E. Barimbao</a:t>
            </a:r>
          </a:p>
          <a:p>
            <a:r>
              <a:rPr lang="en-US" dirty="0">
                <a:latin typeface="Aptos ExtraBold" panose="020B0004020202020204" pitchFamily="34" charset="0"/>
              </a:rPr>
              <a:t>January 31, 2024</a:t>
            </a:r>
            <a:endParaRPr lang="en-US" dirty="0">
              <a:highlight>
                <a:srgbClr val="E6F0FE"/>
              </a:highlight>
              <a:latin typeface="Aptos ExtraBold" panose="020B0004020202020204" pitchFamily="34" charset="0"/>
            </a:endParaRPr>
          </a:p>
          <a:p>
            <a:r>
              <a:rPr lang="en-US" sz="2000" dirty="0">
                <a:highlight>
                  <a:srgbClr val="E6F0FE"/>
                </a:highlight>
                <a:latin typeface="Aptos ExtraBold" panose="020B0004020202020204" pitchFamily="34" charset="0"/>
              </a:rPr>
              <a:t>Video and Image Processing Laboratory</a:t>
            </a:r>
          </a:p>
          <a:p>
            <a:r>
              <a:rPr lang="en-US" sz="1200" dirty="0">
                <a:highlight>
                  <a:srgbClr val="FFEFEF"/>
                </a:highlight>
                <a:latin typeface="Aptos ExtraBold" panose="020B0004020202020204" pitchFamily="34" charset="0"/>
              </a:rPr>
              <a:t>Main reference: https://rainbowresearchhub.up.edu.ph/resources/</a:t>
            </a:r>
            <a:endParaRPr lang="en-US" dirty="0">
              <a:highlight>
                <a:srgbClr val="FFEFEF"/>
              </a:highlight>
              <a:latin typeface="Aptos ExtraBold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2200" dirty="0">
                <a:latin typeface="Aptos ExtraBold" panose="020F0502020204030204" pitchFamily="34" charset="0"/>
              </a:rPr>
              <a:t>Some </a:t>
            </a:r>
            <a:r>
              <a:rPr lang="en-US" sz="2200" u="sng" dirty="0">
                <a:latin typeface="Aptos ExtraBold" panose="020F0502020204030204" pitchFamily="34" charset="0"/>
              </a:rPr>
              <a:t>adjectives </a:t>
            </a:r>
            <a:r>
              <a:rPr lang="en-US" sz="2200" dirty="0">
                <a:latin typeface="Aptos ExtraBold" panose="020F0502020204030204" pitchFamily="34" charset="0"/>
              </a:rPr>
              <a:t> to describe gender: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F035DA-2324-0D69-A931-3FA4402906C5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3C848D5D-551E-D2A3-6991-8E63C13B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96B5FC-CCDC-F714-9AB7-0391753AAB1E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97B6927F-8B58-CD76-A7F2-0E24DBE0A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1030A652-CDB9-A0C6-BE58-64D23787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EE09B5-8989-835F-11A7-AF03B060BFD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959D46A6-D08A-3F15-ABF0-0AF796D58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CF5E33CA-A7C0-41CC-ACF8-12AAB6C9ED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6C0903-D8C3-FEFA-BCD1-CBE43A7A5F53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AB554D4D-A093-C0C3-E6BE-B7C74E33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91712877-C919-76C8-E706-ED8CE81E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4F09CA3A-3116-A283-DFEC-A22E0E51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B6518-8581-7BF2-603F-7F23FCF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632C55-CF48-26D8-EC9E-4EBB82F6D6BE}"/>
              </a:ext>
            </a:extLst>
          </p:cNvPr>
          <p:cNvSpPr/>
          <p:nvPr/>
        </p:nvSpPr>
        <p:spPr>
          <a:xfrm>
            <a:off x="3830287" y="3965617"/>
            <a:ext cx="2452386" cy="2227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C347EB-C05F-3077-E0D5-E23CDA186039}"/>
              </a:ext>
            </a:extLst>
          </p:cNvPr>
          <p:cNvSpPr/>
          <p:nvPr/>
        </p:nvSpPr>
        <p:spPr>
          <a:xfrm>
            <a:off x="3906326" y="4592079"/>
            <a:ext cx="1395664" cy="139566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Assigned Sex at Birth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293FFF3-20B7-364A-4E9B-E6E1EBC32C6A}"/>
              </a:ext>
            </a:extLst>
          </p:cNvPr>
          <p:cNvSpPr txBox="1">
            <a:spLocks/>
          </p:cNvSpPr>
          <p:nvPr/>
        </p:nvSpPr>
        <p:spPr>
          <a:xfrm>
            <a:off x="4278976" y="2071916"/>
            <a:ext cx="8165592" cy="577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</a:t>
            </a: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3BC3501-1C0E-C68A-2B5B-FC6096F35750}"/>
              </a:ext>
            </a:extLst>
          </p:cNvPr>
          <p:cNvSpPr txBox="1">
            <a:spLocks/>
          </p:cNvSpPr>
          <p:nvPr/>
        </p:nvSpPr>
        <p:spPr>
          <a:xfrm>
            <a:off x="3986784" y="1254007"/>
            <a:ext cx="8165592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</a:t>
            </a:r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EsC</a:t>
            </a:r>
            <a:b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252C79-2160-77D9-7D69-CCE5923223B3}"/>
              </a:ext>
            </a:extLst>
          </p:cNvPr>
          <p:cNvSpPr txBox="1"/>
          <p:nvPr/>
        </p:nvSpPr>
        <p:spPr>
          <a:xfrm>
            <a:off x="3906326" y="6297176"/>
            <a:ext cx="2646948" cy="3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Cisgender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E5CF57-3F85-D823-2CD9-BB8C2C14C304}"/>
              </a:ext>
            </a:extLst>
          </p:cNvPr>
          <p:cNvSpPr txBox="1"/>
          <p:nvPr/>
        </p:nvSpPr>
        <p:spPr>
          <a:xfrm>
            <a:off x="6644276" y="6297176"/>
            <a:ext cx="2646948" cy="3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Transgender</a:t>
            </a:r>
          </a:p>
        </p:txBody>
      </p:sp>
    </p:spTree>
    <p:extLst>
      <p:ext uri="{BB962C8B-B14F-4D97-AF65-F5344CB8AC3E}">
        <p14:creationId xmlns:p14="http://schemas.microsoft.com/office/powerpoint/2010/main" val="2657822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17EF6-8044-AD9E-CF1B-DFFB4EBF5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89851-6A23-9ED5-8E75-5EC04AA85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2200" dirty="0">
                <a:latin typeface="Aptos ExtraBold" panose="020F0502020204030204" pitchFamily="34" charset="0"/>
              </a:rPr>
              <a:t>Some </a:t>
            </a:r>
            <a:r>
              <a:rPr lang="en-US" sz="2200" u="sng" dirty="0">
                <a:latin typeface="Aptos ExtraBold" panose="020F0502020204030204" pitchFamily="34" charset="0"/>
              </a:rPr>
              <a:t>adjectives </a:t>
            </a:r>
            <a:r>
              <a:rPr lang="en-US" sz="2200" dirty="0">
                <a:latin typeface="Aptos ExtraBold" panose="020F0502020204030204" pitchFamily="34" charset="0"/>
              </a:rPr>
              <a:t> to describe gender: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5CE2AEC-0C00-4043-627D-0EF3436FB490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DB191AAA-049D-9E65-9C33-6C4674359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79B71A-4DDA-9C3B-8596-CEBC04E6214A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5DD6CD63-CDBD-B46F-EA71-068A4D7D8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68FA67D4-1ACE-052E-7A0A-A2EBC3EDC6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7CD4853-8A85-B63E-544B-1188224B5708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8E8AF70B-5A5D-1BD5-C238-62C803C8C2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165546BF-C40C-468D-DFB7-3033840B8C17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DA99BA1-94CB-B804-84BB-363CF84285B2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2CB7DE8F-CBCB-F509-5FD8-D32765915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9BA572E7-8F6E-F307-BD3C-65AD180F6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AD285986-3C25-B824-F7BE-9B962E0DA0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E53A0-40C6-CD67-1E53-13EE04E7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00B5D-C9A6-6445-A242-9A69D93C80B1}"/>
              </a:ext>
            </a:extLst>
          </p:cNvPr>
          <p:cNvSpPr/>
          <p:nvPr/>
        </p:nvSpPr>
        <p:spPr>
          <a:xfrm>
            <a:off x="3830287" y="3965617"/>
            <a:ext cx="2452386" cy="2227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07CAB2-AA74-ACF0-A9BE-C3948BB84F2C}"/>
              </a:ext>
            </a:extLst>
          </p:cNvPr>
          <p:cNvSpPr/>
          <p:nvPr/>
        </p:nvSpPr>
        <p:spPr>
          <a:xfrm>
            <a:off x="3906326" y="4592079"/>
            <a:ext cx="1395664" cy="139566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Assigned Sex at Birth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9C941E-B8C9-1A58-E2C1-5654EA184FB1}"/>
              </a:ext>
            </a:extLst>
          </p:cNvPr>
          <p:cNvSpPr/>
          <p:nvPr/>
        </p:nvSpPr>
        <p:spPr>
          <a:xfrm>
            <a:off x="5007113" y="4386493"/>
            <a:ext cx="1137696" cy="57751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 </a:t>
            </a:r>
          </a:p>
          <a:p>
            <a:pPr algn="ctr"/>
            <a:r>
              <a:rPr lang="en-US" dirty="0"/>
              <a:t>Identity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8B457321-0EA2-AD29-20E9-64BB8003E8A5}"/>
              </a:ext>
            </a:extLst>
          </p:cNvPr>
          <p:cNvSpPr txBox="1">
            <a:spLocks/>
          </p:cNvSpPr>
          <p:nvPr/>
        </p:nvSpPr>
        <p:spPr>
          <a:xfrm>
            <a:off x="4278976" y="2071916"/>
            <a:ext cx="8165592" cy="577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</a:t>
            </a: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00109CC-5813-A7F3-6C8E-CD074D4ADB8B}"/>
              </a:ext>
            </a:extLst>
          </p:cNvPr>
          <p:cNvSpPr txBox="1">
            <a:spLocks/>
          </p:cNvSpPr>
          <p:nvPr/>
        </p:nvSpPr>
        <p:spPr>
          <a:xfrm>
            <a:off x="3986784" y="1254007"/>
            <a:ext cx="8165592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</a:t>
            </a:r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EsC</a:t>
            </a:r>
            <a:b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0A01A1-9294-9F7A-A39A-E7848C6B5094}"/>
              </a:ext>
            </a:extLst>
          </p:cNvPr>
          <p:cNvSpPr txBox="1"/>
          <p:nvPr/>
        </p:nvSpPr>
        <p:spPr>
          <a:xfrm>
            <a:off x="3906326" y="6297176"/>
            <a:ext cx="2646948" cy="3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Cisgender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5501EB-A664-6B09-963E-13F59BDA6B49}"/>
              </a:ext>
            </a:extLst>
          </p:cNvPr>
          <p:cNvSpPr txBox="1"/>
          <p:nvPr/>
        </p:nvSpPr>
        <p:spPr>
          <a:xfrm>
            <a:off x="6644276" y="6297176"/>
            <a:ext cx="2646948" cy="3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Transgender</a:t>
            </a:r>
          </a:p>
        </p:txBody>
      </p:sp>
    </p:spTree>
    <p:extLst>
      <p:ext uri="{BB962C8B-B14F-4D97-AF65-F5344CB8AC3E}">
        <p14:creationId xmlns:p14="http://schemas.microsoft.com/office/powerpoint/2010/main" val="536960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89EC6-3BC9-2DB5-EDEA-7EE35AAB7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C11C-2116-DA67-584B-964301894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2200" dirty="0">
                <a:latin typeface="Aptos ExtraBold" panose="020F0502020204030204" pitchFamily="34" charset="0"/>
              </a:rPr>
              <a:t>Some </a:t>
            </a:r>
            <a:r>
              <a:rPr lang="en-US" sz="2200" u="sng" dirty="0">
                <a:latin typeface="Aptos ExtraBold" panose="020F0502020204030204" pitchFamily="34" charset="0"/>
              </a:rPr>
              <a:t>adjectives </a:t>
            </a:r>
            <a:r>
              <a:rPr lang="en-US" sz="2200" dirty="0">
                <a:latin typeface="Aptos ExtraBold" panose="020F0502020204030204" pitchFamily="34" charset="0"/>
              </a:rPr>
              <a:t> to describe gender: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028885D-9EBC-B77A-9144-F06A8E0AF80C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1363EC54-D127-E26E-F0D6-861EFC23F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97E76DC-C592-4F36-B2F3-B5F196164897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28041D26-17B5-C840-B096-8E8EE50AE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19CEC9B5-84C7-2A5F-F301-D46BB7372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21787E7-F011-9067-4DF2-8BEE4600C8A7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4FF07DD1-1948-8C56-17C1-B735731026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9C5D72C6-A073-8249-031E-0E8F9BB4DE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B27C227-4516-A48A-D0D5-DB76C17886D8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04903CAC-0AD3-DD25-FC36-4F689BD13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27FFA8F8-F97A-0765-4425-A6468F7BAA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EAB099FD-D5D1-F458-0F9A-2E31EF7F1A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CAF31-78F1-1A2C-047B-ABEA8109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F4E960-8A62-B701-CF63-3E6BB9E9E23E}"/>
              </a:ext>
            </a:extLst>
          </p:cNvPr>
          <p:cNvSpPr/>
          <p:nvPr/>
        </p:nvSpPr>
        <p:spPr>
          <a:xfrm>
            <a:off x="6741557" y="3965617"/>
            <a:ext cx="2452386" cy="2227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3BE310-ADD6-C8AE-2423-333ED64B045D}"/>
              </a:ext>
            </a:extLst>
          </p:cNvPr>
          <p:cNvSpPr/>
          <p:nvPr/>
        </p:nvSpPr>
        <p:spPr>
          <a:xfrm>
            <a:off x="7269918" y="4592079"/>
            <a:ext cx="1395664" cy="139566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Assigned Sex at Birth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56416A-575A-7AE9-F687-CF2BD0C3D566}"/>
              </a:ext>
            </a:extLst>
          </p:cNvPr>
          <p:cNvSpPr txBox="1"/>
          <p:nvPr/>
        </p:nvSpPr>
        <p:spPr>
          <a:xfrm>
            <a:off x="3906326" y="6297176"/>
            <a:ext cx="2646948" cy="3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Cisgender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9313D-8CF0-BF7E-1926-FDA3E812E7FB}"/>
              </a:ext>
            </a:extLst>
          </p:cNvPr>
          <p:cNvSpPr txBox="1"/>
          <p:nvPr/>
        </p:nvSpPr>
        <p:spPr>
          <a:xfrm>
            <a:off x="6644276" y="6297176"/>
            <a:ext cx="2646948" cy="3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Transgender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FA5E89-FAD7-A012-EF6A-AD12D2827906}"/>
              </a:ext>
            </a:extLst>
          </p:cNvPr>
          <p:cNvSpPr/>
          <p:nvPr/>
        </p:nvSpPr>
        <p:spPr>
          <a:xfrm>
            <a:off x="9593917" y="4214897"/>
            <a:ext cx="1137696" cy="57751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 </a:t>
            </a:r>
          </a:p>
          <a:p>
            <a:pPr algn="ctr"/>
            <a:r>
              <a:rPr lang="en-US" dirty="0"/>
              <a:t>Identity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F5BE0A2-53B6-2004-07AF-765059522305}"/>
              </a:ext>
            </a:extLst>
          </p:cNvPr>
          <p:cNvSpPr txBox="1">
            <a:spLocks/>
          </p:cNvSpPr>
          <p:nvPr/>
        </p:nvSpPr>
        <p:spPr>
          <a:xfrm>
            <a:off x="4278976" y="2071916"/>
            <a:ext cx="8165592" cy="577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</a:t>
            </a: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5F57BF7-D00A-BCC9-0655-D7E309766959}"/>
              </a:ext>
            </a:extLst>
          </p:cNvPr>
          <p:cNvSpPr txBox="1">
            <a:spLocks/>
          </p:cNvSpPr>
          <p:nvPr/>
        </p:nvSpPr>
        <p:spPr>
          <a:xfrm>
            <a:off x="3986784" y="1254007"/>
            <a:ext cx="8165592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</a:t>
            </a:r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EsC</a:t>
            </a:r>
            <a:b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982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2F035DA-2324-0D69-A931-3FA4402906C5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3C848D5D-551E-D2A3-6991-8E63C13B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96B5FC-CCDC-F714-9AB7-0391753AAB1E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97B6927F-8B58-CD76-A7F2-0E24DBE0A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1030A652-CDB9-A0C6-BE58-64D23787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EE09B5-8989-835F-11A7-AF03B060BFD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959D46A6-D08A-3F15-ABF0-0AF796D58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CF5E33CA-A7C0-41CC-ACF8-12AAB6C9ED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6C0903-D8C3-FEFA-BCD1-CBE43A7A5F53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AB554D4D-A093-C0C3-E6BE-B7C74E33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91712877-C919-76C8-E706-ED8CE81E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4F09CA3A-3116-A283-DFEC-A22E0E51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B6518-8581-7BF2-603F-7F23FCF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3F56C6-16AB-24B2-5A50-D891C135A03D}"/>
              </a:ext>
            </a:extLst>
          </p:cNvPr>
          <p:cNvGrpSpPr/>
          <p:nvPr/>
        </p:nvGrpSpPr>
        <p:grpSpPr>
          <a:xfrm>
            <a:off x="9685769" y="5760382"/>
            <a:ext cx="2099274" cy="1354971"/>
            <a:chOff x="4119943" y="2383367"/>
            <a:chExt cx="6423630" cy="4437982"/>
          </a:xfrm>
        </p:grpSpPr>
        <p:sp>
          <p:nvSpPr>
            <p:cNvPr id="18" name="Minus Sign 17">
              <a:extLst>
                <a:ext uri="{FF2B5EF4-FFF2-40B4-BE49-F238E27FC236}">
                  <a16:creationId xmlns:a16="http://schemas.microsoft.com/office/drawing/2014/main" id="{8B004DEF-1F3D-56F6-75F8-0AB37657BE67}"/>
                </a:ext>
              </a:extLst>
            </p:cNvPr>
            <p:cNvSpPr/>
            <p:nvPr/>
          </p:nvSpPr>
          <p:spPr>
            <a:xfrm>
              <a:off x="5457019" y="2383367"/>
              <a:ext cx="3749478" cy="4437982"/>
            </a:xfrm>
            <a:prstGeom prst="mathMinus">
              <a:avLst/>
            </a:prstGeom>
            <a:gradFill>
              <a:gsLst>
                <a:gs pos="0">
                  <a:srgbClr val="F5CDCE"/>
                </a:gs>
                <a:gs pos="100000">
                  <a:srgbClr val="AAC4E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084BEAC-3D0F-4E24-5540-AB124998706A}"/>
                </a:ext>
              </a:extLst>
            </p:cNvPr>
            <p:cNvSpPr/>
            <p:nvPr/>
          </p:nvSpPr>
          <p:spPr>
            <a:xfrm>
              <a:off x="4119943" y="3600723"/>
              <a:ext cx="2018389" cy="2003270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rgbClr val="F5CDC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202C8F"/>
                  </a:solidFill>
                  <a:latin typeface="Arial Black" panose="020B0A04020102020204" pitchFamily="34" charset="0"/>
                </a:rPr>
                <a:t>F</a:t>
              </a:r>
              <a:endParaRPr lang="en-US" sz="1000" b="1" dirty="0">
                <a:solidFill>
                  <a:srgbClr val="202C8F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94033C-53EE-A26A-7AB5-8F4C0E8FFDE0}"/>
                </a:ext>
              </a:extLst>
            </p:cNvPr>
            <p:cNvSpPr/>
            <p:nvPr/>
          </p:nvSpPr>
          <p:spPr>
            <a:xfrm>
              <a:off x="8525184" y="3600723"/>
              <a:ext cx="2018389" cy="2003270"/>
            </a:xfrm>
            <a:prstGeom prst="ellipse">
              <a:avLst/>
            </a:prstGeom>
            <a:gradFill>
              <a:gsLst>
                <a:gs pos="0">
                  <a:srgbClr val="AAC4E9"/>
                </a:gs>
                <a:gs pos="100000">
                  <a:schemeClr val="accent3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DFBF6"/>
                  </a:solidFill>
                  <a:latin typeface="Arial Black" panose="020B0A04020102020204" pitchFamily="34" charset="0"/>
                </a:rPr>
                <a:t>M</a:t>
              </a: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0EAE2E3A-DE24-77B8-B4B8-F7A0F82F1AA9}"/>
              </a:ext>
            </a:extLst>
          </p:cNvPr>
          <p:cNvSpPr txBox="1">
            <a:spLocks/>
          </p:cNvSpPr>
          <p:nvPr/>
        </p:nvSpPr>
        <p:spPr>
          <a:xfrm>
            <a:off x="4278976" y="2071916"/>
            <a:ext cx="8165592" cy="577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</a:t>
            </a: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AA38DDA0-07D9-D3D5-D28F-93B529FB7F65}"/>
              </a:ext>
            </a:extLst>
          </p:cNvPr>
          <p:cNvSpPr txBox="1">
            <a:spLocks/>
          </p:cNvSpPr>
          <p:nvPr/>
        </p:nvSpPr>
        <p:spPr>
          <a:xfrm>
            <a:off x="3986784" y="1254007"/>
            <a:ext cx="8165592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</a:t>
            </a:r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EsC</a:t>
            </a:r>
            <a:b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FD4EC6-0C00-C592-E192-F7EA9613E5C6}"/>
              </a:ext>
            </a:extLst>
          </p:cNvPr>
          <p:cNvSpPr/>
          <p:nvPr/>
        </p:nvSpPr>
        <p:spPr>
          <a:xfrm>
            <a:off x="7565039" y="3767659"/>
            <a:ext cx="2452386" cy="2227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374805-D682-C1D0-5299-E5B354E814BA}"/>
              </a:ext>
            </a:extLst>
          </p:cNvPr>
          <p:cNvSpPr/>
          <p:nvPr/>
        </p:nvSpPr>
        <p:spPr>
          <a:xfrm>
            <a:off x="8093400" y="4394121"/>
            <a:ext cx="1395664" cy="139566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Assigned Sex at Birth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3E46380-18B9-8196-EB58-8EAE5C8FA72B}"/>
              </a:ext>
            </a:extLst>
          </p:cNvPr>
          <p:cNvSpPr/>
          <p:nvPr/>
        </p:nvSpPr>
        <p:spPr>
          <a:xfrm>
            <a:off x="8548073" y="4105363"/>
            <a:ext cx="1137696" cy="57751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 </a:t>
            </a:r>
          </a:p>
          <a:p>
            <a:pPr algn="ctr"/>
            <a:r>
              <a:rPr lang="en-US" dirty="0"/>
              <a:t>Identity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6876DFCD-244F-12A0-939B-CD660FA0E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2200" dirty="0">
                <a:latin typeface="Aptos ExtraBold" panose="020F0502020204030204" pitchFamily="34" charset="0"/>
              </a:rPr>
              <a:t>Some </a:t>
            </a:r>
            <a:r>
              <a:rPr lang="en-US" sz="2200" u="sng" dirty="0">
                <a:latin typeface="Aptos ExtraBold" panose="020F0502020204030204" pitchFamily="34" charset="0"/>
              </a:rPr>
              <a:t>adjectives </a:t>
            </a:r>
            <a:r>
              <a:rPr lang="en-US" sz="2200" dirty="0">
                <a:latin typeface="Aptos ExtraBold" panose="020F0502020204030204" pitchFamily="34" charset="0"/>
              </a:rPr>
              <a:t> to describe gender: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7F4184-C4B3-E846-0AE4-50BEF2B22139}"/>
              </a:ext>
            </a:extLst>
          </p:cNvPr>
          <p:cNvSpPr txBox="1"/>
          <p:nvPr/>
        </p:nvSpPr>
        <p:spPr>
          <a:xfrm>
            <a:off x="3897336" y="3471689"/>
            <a:ext cx="622539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  <a:latin typeface="Aptos ExtraBold" panose="020F0502020204030204" pitchFamily="34" charset="0"/>
              </a:rPr>
              <a:t>Cisgender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02C8F"/>
                </a:solidFill>
                <a:latin typeface="Aptos ExtraBold" panose="020F0502020204030204" pitchFamily="34" charset="0"/>
              </a:rPr>
              <a:t>Cis woman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02C8F"/>
                </a:solidFill>
                <a:latin typeface="Aptos ExtraBold" panose="020F0502020204030204" pitchFamily="34" charset="0"/>
              </a:rPr>
              <a:t>Cis man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AC4E9"/>
                </a:solidFill>
                <a:latin typeface="Aptos ExtraBold" panose="020F0502020204030204" pitchFamily="34" charset="0"/>
              </a:rPr>
              <a:t>Transgender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AC4E9"/>
                </a:solidFill>
                <a:latin typeface="Aptos ExtraBold" panose="020F0502020204030204" pitchFamily="34" charset="0"/>
              </a:rPr>
              <a:t>Queer</a:t>
            </a:r>
            <a:endParaRPr lang="en-US" sz="2200" dirty="0">
              <a:solidFill>
                <a:srgbClr val="AAC4E9"/>
              </a:solidFill>
              <a:latin typeface="Aptos Extra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12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CF383-B05A-1C65-4FCD-7AF7C700F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794AE47-4AC3-C1E5-74BF-60C6FE84E7A3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715700F6-047A-AA9E-A1A6-D630FD8CC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E86BFE9-76C9-FAA5-77AA-33E3D2314FF2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E47FF842-836B-2011-C98A-982594D2C1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62C46A65-7000-F3E2-51A4-2BDD821C0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F05061D-8360-C445-6701-93DFE5ECF0D3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354EF490-FC79-C3FF-D6D6-80FC6C47F0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254B2EFA-5A0F-FC1D-1D0D-E07B7569B0EB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D33C8A8-2701-C783-66FC-334D0447014E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E0F91772-FB29-3A7C-7C01-979668AA2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3DC5FD48-12D9-2C27-C42B-152EC8402E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2C2A2B01-9AD3-E84A-11C6-92A6D8B59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D29C5-E4C9-A5D7-9F61-E5FC472E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8C6CF5-5398-82DF-54C9-D8E53D168527}"/>
              </a:ext>
            </a:extLst>
          </p:cNvPr>
          <p:cNvGrpSpPr/>
          <p:nvPr/>
        </p:nvGrpSpPr>
        <p:grpSpPr>
          <a:xfrm>
            <a:off x="9685769" y="5760382"/>
            <a:ext cx="2099274" cy="1354971"/>
            <a:chOff x="4119943" y="2383367"/>
            <a:chExt cx="6423630" cy="4437982"/>
          </a:xfrm>
        </p:grpSpPr>
        <p:sp>
          <p:nvSpPr>
            <p:cNvPr id="18" name="Minus Sign 17">
              <a:extLst>
                <a:ext uri="{FF2B5EF4-FFF2-40B4-BE49-F238E27FC236}">
                  <a16:creationId xmlns:a16="http://schemas.microsoft.com/office/drawing/2014/main" id="{18B6A59D-57A2-E5D6-3180-70A49468E495}"/>
                </a:ext>
              </a:extLst>
            </p:cNvPr>
            <p:cNvSpPr/>
            <p:nvPr/>
          </p:nvSpPr>
          <p:spPr>
            <a:xfrm>
              <a:off x="5457019" y="2383367"/>
              <a:ext cx="3749478" cy="4437982"/>
            </a:xfrm>
            <a:prstGeom prst="mathMinus">
              <a:avLst/>
            </a:prstGeom>
            <a:gradFill>
              <a:gsLst>
                <a:gs pos="0">
                  <a:srgbClr val="F5CDCE"/>
                </a:gs>
                <a:gs pos="100000">
                  <a:srgbClr val="AAC4E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8528C9F-F263-EC34-E443-0256992C9ACF}"/>
                </a:ext>
              </a:extLst>
            </p:cNvPr>
            <p:cNvSpPr/>
            <p:nvPr/>
          </p:nvSpPr>
          <p:spPr>
            <a:xfrm>
              <a:off x="4119943" y="3600723"/>
              <a:ext cx="2018389" cy="2003270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rgbClr val="F5CDC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202C8F"/>
                  </a:solidFill>
                  <a:latin typeface="Arial Black" panose="020B0A04020102020204" pitchFamily="34" charset="0"/>
                </a:rPr>
                <a:t>F</a:t>
              </a:r>
              <a:endParaRPr lang="en-US" sz="1000" b="1" dirty="0">
                <a:solidFill>
                  <a:srgbClr val="202C8F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741813F-78F3-CE1C-5AAA-FD0A888B573C}"/>
                </a:ext>
              </a:extLst>
            </p:cNvPr>
            <p:cNvSpPr/>
            <p:nvPr/>
          </p:nvSpPr>
          <p:spPr>
            <a:xfrm>
              <a:off x="8525184" y="3600723"/>
              <a:ext cx="2018389" cy="2003270"/>
            </a:xfrm>
            <a:prstGeom prst="ellipse">
              <a:avLst/>
            </a:prstGeom>
            <a:gradFill>
              <a:gsLst>
                <a:gs pos="0">
                  <a:srgbClr val="AAC4E9"/>
                </a:gs>
                <a:gs pos="100000">
                  <a:schemeClr val="accent3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DFBF6"/>
                  </a:solidFill>
                  <a:latin typeface="Arial Black" panose="020B0A04020102020204" pitchFamily="34" charset="0"/>
                </a:rPr>
                <a:t>M</a:t>
              </a: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BD6F32F9-9DEB-E9B8-1032-72A3087F5397}"/>
              </a:ext>
            </a:extLst>
          </p:cNvPr>
          <p:cNvSpPr txBox="1">
            <a:spLocks/>
          </p:cNvSpPr>
          <p:nvPr/>
        </p:nvSpPr>
        <p:spPr>
          <a:xfrm>
            <a:off x="4278976" y="2071916"/>
            <a:ext cx="8165592" cy="577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</a:t>
            </a: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94CA37E-9FE6-1394-49A3-246A7A61EE1D}"/>
              </a:ext>
            </a:extLst>
          </p:cNvPr>
          <p:cNvSpPr txBox="1">
            <a:spLocks/>
          </p:cNvSpPr>
          <p:nvPr/>
        </p:nvSpPr>
        <p:spPr>
          <a:xfrm>
            <a:off x="3986784" y="1254007"/>
            <a:ext cx="8165592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</a:t>
            </a:r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EsC</a:t>
            </a:r>
            <a:b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22BEA3-60B7-F7B1-9EE2-56952B770B79}"/>
              </a:ext>
            </a:extLst>
          </p:cNvPr>
          <p:cNvSpPr/>
          <p:nvPr/>
        </p:nvSpPr>
        <p:spPr>
          <a:xfrm>
            <a:off x="6948706" y="3767659"/>
            <a:ext cx="2452386" cy="2227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56B6F76-AA73-63DF-9C28-39EE19A2A71E}"/>
              </a:ext>
            </a:extLst>
          </p:cNvPr>
          <p:cNvSpPr/>
          <p:nvPr/>
        </p:nvSpPr>
        <p:spPr>
          <a:xfrm>
            <a:off x="7477067" y="4394121"/>
            <a:ext cx="1395664" cy="139566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Assigned Sex at Birth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C8DDEB6-9330-3BC8-B72E-FCA3FFF9A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2200" dirty="0">
                <a:latin typeface="Aptos ExtraBold" panose="020F0502020204030204" pitchFamily="34" charset="0"/>
              </a:rPr>
              <a:t>Some </a:t>
            </a:r>
            <a:r>
              <a:rPr lang="en-US" sz="2200" u="sng" dirty="0">
                <a:latin typeface="Aptos ExtraBold" panose="020F0502020204030204" pitchFamily="34" charset="0"/>
              </a:rPr>
              <a:t>adjectives </a:t>
            </a:r>
            <a:r>
              <a:rPr lang="en-US" sz="2200" dirty="0">
                <a:latin typeface="Aptos ExtraBold" panose="020F0502020204030204" pitchFamily="34" charset="0"/>
              </a:rPr>
              <a:t> to describe gender: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31C7F0-17A3-A9AD-C5E9-CD45ADDCAF62}"/>
              </a:ext>
            </a:extLst>
          </p:cNvPr>
          <p:cNvSpPr txBox="1"/>
          <p:nvPr/>
        </p:nvSpPr>
        <p:spPr>
          <a:xfrm>
            <a:off x="3897336" y="3471689"/>
            <a:ext cx="62253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AC4E9"/>
                </a:solidFill>
                <a:latin typeface="Aptos ExtraBold" panose="020F0502020204030204" pitchFamily="34" charset="0"/>
              </a:rPr>
              <a:t>Cisgender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  <a:latin typeface="Aptos ExtraBold" panose="020F0502020204030204" pitchFamily="34" charset="0"/>
              </a:rPr>
              <a:t>Transgender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  <a:latin typeface="Aptos ExtraBold" panose="020F0502020204030204" pitchFamily="34" charset="0"/>
              </a:rPr>
              <a:t>Trans woman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  <a:latin typeface="Aptos ExtraBold" panose="020F0502020204030204" pitchFamily="34" charset="0"/>
              </a:rPr>
              <a:t>Trans man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AC4E9"/>
                </a:solidFill>
                <a:latin typeface="Aptos ExtraBold" panose="020F0502020204030204" pitchFamily="34" charset="0"/>
              </a:rPr>
              <a:t>Queer</a:t>
            </a:r>
            <a:endParaRPr lang="en-US" sz="2200" dirty="0">
              <a:solidFill>
                <a:srgbClr val="AAC4E9"/>
              </a:solidFill>
              <a:latin typeface="Aptos ExtraBold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427F6E-20FE-3E09-6EC8-055F0D3E9A7E}"/>
              </a:ext>
            </a:extLst>
          </p:cNvPr>
          <p:cNvSpPr/>
          <p:nvPr/>
        </p:nvSpPr>
        <p:spPr>
          <a:xfrm>
            <a:off x="9507244" y="3761774"/>
            <a:ext cx="2448738" cy="222439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946347-D5B1-462D-426F-AFF8964FC9AD}"/>
              </a:ext>
            </a:extLst>
          </p:cNvPr>
          <p:cNvSpPr/>
          <p:nvPr/>
        </p:nvSpPr>
        <p:spPr>
          <a:xfrm>
            <a:off x="10170898" y="4508457"/>
            <a:ext cx="1395664" cy="139566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Opposite Sex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FA49EF5-3DB0-18E8-2B23-138CBDCA480F}"/>
              </a:ext>
            </a:extLst>
          </p:cNvPr>
          <p:cNvSpPr/>
          <p:nvPr/>
        </p:nvSpPr>
        <p:spPr>
          <a:xfrm>
            <a:off x="10301742" y="4236229"/>
            <a:ext cx="1137696" cy="57751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 </a:t>
            </a:r>
          </a:p>
          <a:p>
            <a:pPr algn="ctr"/>
            <a:r>
              <a:rPr lang="en-US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2711940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6748E-7112-E6D5-2203-0517592B1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A146564E-D5F0-13FA-C309-7529FD2CFBBE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ACDC4F5D-4BD8-4F66-E5E6-7C2A04E83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4629654-7299-D7F9-4C84-F68DDE7BA945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BAAF54E2-5B38-D012-41CD-8CFE744A8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ADC40019-7C8D-C585-BBFE-EE01AA6B6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74CBCD3-EBC8-E29A-6B97-74AE619CE7EC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F4DEE2AE-918D-3151-9F38-38002AC8DC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4E7DD938-AC12-C5C2-74C1-0F865DED0519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9EEC149-DB24-0B30-6116-553D4B9D0007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23550B2B-A628-E3D8-5837-86A114EB2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DD2784C0-4D73-96B7-6963-E1DA99C37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018D36B6-C9C9-2198-AED4-83E2ACAD0D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02573-E00A-EA11-EED2-5D45F370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B34576D-FBC0-FBFF-8292-15E3D20C5AA6}"/>
              </a:ext>
            </a:extLst>
          </p:cNvPr>
          <p:cNvSpPr txBox="1">
            <a:spLocks/>
          </p:cNvSpPr>
          <p:nvPr/>
        </p:nvSpPr>
        <p:spPr>
          <a:xfrm>
            <a:off x="4278976" y="2071916"/>
            <a:ext cx="8165592" cy="577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</a:t>
            </a: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D5BD784-3700-2561-22CE-3D6D54764B5D}"/>
              </a:ext>
            </a:extLst>
          </p:cNvPr>
          <p:cNvSpPr txBox="1">
            <a:spLocks/>
          </p:cNvSpPr>
          <p:nvPr/>
        </p:nvSpPr>
        <p:spPr>
          <a:xfrm>
            <a:off x="3986784" y="1254007"/>
            <a:ext cx="8165592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</a:t>
            </a:r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EsC</a:t>
            </a:r>
            <a:b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8F817F-4203-0947-8CB5-D368F4F58C78}"/>
              </a:ext>
            </a:extLst>
          </p:cNvPr>
          <p:cNvSpPr/>
          <p:nvPr/>
        </p:nvSpPr>
        <p:spPr>
          <a:xfrm>
            <a:off x="6948706" y="3767659"/>
            <a:ext cx="2452386" cy="2227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23CB955-3762-2347-DE72-0DF939860400}"/>
              </a:ext>
            </a:extLst>
          </p:cNvPr>
          <p:cNvSpPr/>
          <p:nvPr/>
        </p:nvSpPr>
        <p:spPr>
          <a:xfrm>
            <a:off x="7477067" y="4394121"/>
            <a:ext cx="1395664" cy="139566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Assigned Sex at Birth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814DCB1A-D560-E25D-5B88-FE7E6D887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2200" dirty="0">
                <a:latin typeface="Aptos ExtraBold" panose="020F0502020204030204" pitchFamily="34" charset="0"/>
              </a:rPr>
              <a:t>Some </a:t>
            </a:r>
            <a:r>
              <a:rPr lang="en-US" sz="2200" u="sng" dirty="0">
                <a:latin typeface="Aptos ExtraBold" panose="020F0502020204030204" pitchFamily="34" charset="0"/>
              </a:rPr>
              <a:t>adjectives </a:t>
            </a:r>
            <a:r>
              <a:rPr lang="en-US" sz="2200" dirty="0">
                <a:latin typeface="Aptos ExtraBold" panose="020F0502020204030204" pitchFamily="34" charset="0"/>
              </a:rPr>
              <a:t> to describe gender: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39A191-6B9C-A68D-5DBB-EDE12C7F9F57}"/>
              </a:ext>
            </a:extLst>
          </p:cNvPr>
          <p:cNvSpPr txBox="1"/>
          <p:nvPr/>
        </p:nvSpPr>
        <p:spPr>
          <a:xfrm>
            <a:off x="3685031" y="3464057"/>
            <a:ext cx="62253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AC4E9"/>
                </a:solidFill>
                <a:latin typeface="Aptos ExtraBold" panose="020F0502020204030204" pitchFamily="34" charset="0"/>
              </a:rPr>
              <a:t>Cisgender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AC4E9"/>
                </a:solidFill>
                <a:latin typeface="Aptos ExtraBold" panose="020F0502020204030204" pitchFamily="34" charset="0"/>
              </a:rPr>
              <a:t>Transgender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  <a:latin typeface="Aptos ExtraBold" panose="020F0502020204030204" pitchFamily="34" charset="0"/>
              </a:rPr>
              <a:t>Queer/Non-binary</a:t>
            </a:r>
            <a:endParaRPr lang="en-US" sz="2200" dirty="0">
              <a:solidFill>
                <a:srgbClr val="202C8F"/>
              </a:solidFill>
              <a:latin typeface="Aptos ExtraBold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0F77B-8DB6-07A6-8353-C79D093791D5}"/>
              </a:ext>
            </a:extLst>
          </p:cNvPr>
          <p:cNvSpPr/>
          <p:nvPr/>
        </p:nvSpPr>
        <p:spPr>
          <a:xfrm>
            <a:off x="9507244" y="3761774"/>
            <a:ext cx="2448738" cy="222439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BBE0DF-361E-C889-E82A-39DD87D98D21}"/>
              </a:ext>
            </a:extLst>
          </p:cNvPr>
          <p:cNvSpPr/>
          <p:nvPr/>
        </p:nvSpPr>
        <p:spPr>
          <a:xfrm>
            <a:off x="10170898" y="4394121"/>
            <a:ext cx="1395664" cy="139566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Opposite Sex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23DB561-000A-B0E7-72E1-F0C7A4354411}"/>
              </a:ext>
            </a:extLst>
          </p:cNvPr>
          <p:cNvSpPr/>
          <p:nvPr/>
        </p:nvSpPr>
        <p:spPr>
          <a:xfrm>
            <a:off x="8872731" y="6127489"/>
            <a:ext cx="1137696" cy="57751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 </a:t>
            </a:r>
          </a:p>
          <a:p>
            <a:pPr algn="ctr"/>
            <a:r>
              <a:rPr lang="en-US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3955409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07CBF-DCBF-F9FD-8881-14DCBD381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483C154-B5A6-CB62-8C54-2F5E5881169D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E5762A3A-B73D-D183-CE87-358C3E412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779D08-83D0-0867-7D8D-2BB0F7043344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7F7DAB32-7705-7C12-A04B-9AB12F0D0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8B6AEDF8-A4E8-10BA-3879-91033F6A09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6694716-1FDB-7DF8-566A-23CCB9B1B0E7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ED68E86A-3093-0AE8-F1B4-A78F3D476D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48F15BE8-A404-1B13-3DA8-DEBDF810CB07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C522E69-9E6F-195A-3DF0-26BECA1CD4E0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8E91FD1D-E938-2FD7-38B2-FD510A7A7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B43E62BA-D797-8628-D662-EFDA0C133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D570EF82-D19A-839F-ED12-9FA2E92FB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54B73-344E-8F38-38BA-A8F79303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EBB9AE5-2858-7AA9-F3C4-394558612432}"/>
              </a:ext>
            </a:extLst>
          </p:cNvPr>
          <p:cNvSpPr txBox="1">
            <a:spLocks/>
          </p:cNvSpPr>
          <p:nvPr/>
        </p:nvSpPr>
        <p:spPr>
          <a:xfrm>
            <a:off x="4278976" y="2071916"/>
            <a:ext cx="8165592" cy="577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</a:t>
            </a: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03644C6-5E2E-B5D6-6875-C0FBCCED0C6A}"/>
              </a:ext>
            </a:extLst>
          </p:cNvPr>
          <p:cNvSpPr txBox="1">
            <a:spLocks/>
          </p:cNvSpPr>
          <p:nvPr/>
        </p:nvSpPr>
        <p:spPr>
          <a:xfrm>
            <a:off x="3986784" y="1254007"/>
            <a:ext cx="8165592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</a:t>
            </a:r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EsC</a:t>
            </a:r>
            <a:b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D70FAE-BAA8-508D-E05B-3F29D991982D}"/>
              </a:ext>
            </a:extLst>
          </p:cNvPr>
          <p:cNvSpPr/>
          <p:nvPr/>
        </p:nvSpPr>
        <p:spPr>
          <a:xfrm>
            <a:off x="6948706" y="3767659"/>
            <a:ext cx="2452386" cy="2227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9DEF0D-45DC-6E34-D212-6C6E3357F701}"/>
              </a:ext>
            </a:extLst>
          </p:cNvPr>
          <p:cNvSpPr/>
          <p:nvPr/>
        </p:nvSpPr>
        <p:spPr>
          <a:xfrm>
            <a:off x="7477067" y="4394121"/>
            <a:ext cx="1395664" cy="139566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Assigned Sex at Birth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DA7395BE-D30B-AD40-6251-097C9FC97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2200" dirty="0">
                <a:latin typeface="Aptos ExtraBold" panose="020F0502020204030204" pitchFamily="34" charset="0"/>
              </a:rPr>
              <a:t>Some </a:t>
            </a:r>
            <a:r>
              <a:rPr lang="en-US" sz="2200" u="sng" dirty="0">
                <a:latin typeface="Aptos ExtraBold" panose="020F0502020204030204" pitchFamily="34" charset="0"/>
              </a:rPr>
              <a:t>adjectives </a:t>
            </a:r>
            <a:r>
              <a:rPr lang="en-US" sz="2200" dirty="0">
                <a:latin typeface="Aptos ExtraBold" panose="020F0502020204030204" pitchFamily="34" charset="0"/>
              </a:rPr>
              <a:t> to describe gender: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8130EB-38D5-3E3D-348E-5D77D5275A01}"/>
              </a:ext>
            </a:extLst>
          </p:cNvPr>
          <p:cNvSpPr/>
          <p:nvPr/>
        </p:nvSpPr>
        <p:spPr>
          <a:xfrm>
            <a:off x="9507244" y="3761774"/>
            <a:ext cx="2448738" cy="222439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240874-78D3-932F-B0B2-E44D52D3635F}"/>
              </a:ext>
            </a:extLst>
          </p:cNvPr>
          <p:cNvSpPr/>
          <p:nvPr/>
        </p:nvSpPr>
        <p:spPr>
          <a:xfrm>
            <a:off x="10170898" y="4394121"/>
            <a:ext cx="1395664" cy="139566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Opposite Sex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87CE218-24E8-F59E-FBA2-A248AFBF8954}"/>
              </a:ext>
            </a:extLst>
          </p:cNvPr>
          <p:cNvSpPr/>
          <p:nvPr/>
        </p:nvSpPr>
        <p:spPr>
          <a:xfrm>
            <a:off x="8872731" y="6127489"/>
            <a:ext cx="1137696" cy="57751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 </a:t>
            </a:r>
          </a:p>
          <a:p>
            <a:pPr algn="ctr"/>
            <a:r>
              <a:rPr lang="en-US" dirty="0"/>
              <a:t>Identity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92F27-0D87-BC96-9698-33DE800D51D8}"/>
              </a:ext>
            </a:extLst>
          </p:cNvPr>
          <p:cNvSpPr txBox="1"/>
          <p:nvPr/>
        </p:nvSpPr>
        <p:spPr>
          <a:xfrm>
            <a:off x="3819401" y="3591021"/>
            <a:ext cx="62253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en-US" sz="1600" dirty="0">
              <a:solidFill>
                <a:srgbClr val="202C8F"/>
              </a:solidFill>
              <a:latin typeface="Aptos ExtraBold" panose="020F0502020204030204" pitchFamily="34" charset="0"/>
            </a:endParaRPr>
          </a:p>
          <a:p>
            <a:pPr lvl="2"/>
            <a:endParaRPr lang="en-US" sz="1600" dirty="0">
              <a:solidFill>
                <a:srgbClr val="202C8F"/>
              </a:solidFill>
              <a:latin typeface="Aptos ExtraBold" panose="020F0502020204030204" pitchFamily="34" charset="0"/>
            </a:endParaRPr>
          </a:p>
          <a:p>
            <a:pPr lvl="2"/>
            <a:endParaRPr lang="en-US" sz="1600" dirty="0">
              <a:solidFill>
                <a:srgbClr val="202C8F"/>
              </a:solidFill>
              <a:latin typeface="Aptos ExtraBold" panose="020F0502020204030204" pitchFamily="34" charset="0"/>
            </a:endParaRPr>
          </a:p>
          <a:p>
            <a:pPr lvl="2"/>
            <a:endParaRPr lang="en-US" sz="1600" dirty="0">
              <a:solidFill>
                <a:srgbClr val="202C8F"/>
              </a:solidFill>
              <a:latin typeface="Aptos ExtraBold" panose="020F0502020204030204" pitchFamily="34" charset="0"/>
            </a:endParaRP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Agender</a:t>
            </a: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Bigender</a:t>
            </a: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Genderfluid</a:t>
            </a: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Babaylan / </a:t>
            </a:r>
            <a:r>
              <a:rPr lang="en-US" sz="1600" dirty="0" err="1">
                <a:solidFill>
                  <a:srgbClr val="202C8F"/>
                </a:solidFill>
                <a:latin typeface="Aptos ExtraBold" panose="020F0502020204030204" pitchFamily="34" charset="0"/>
              </a:rPr>
              <a:t>Katalonan</a:t>
            </a:r>
            <a:endParaRPr lang="en-US" sz="1600" dirty="0">
              <a:solidFill>
                <a:srgbClr val="202C8F"/>
              </a:solidFill>
              <a:latin typeface="Aptos ExtraBold" panose="020F0502020204030204" pitchFamily="34" charset="0"/>
            </a:endParaRP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Two-spirit</a:t>
            </a:r>
            <a:endParaRPr lang="en-US" sz="2000" dirty="0">
              <a:solidFill>
                <a:srgbClr val="202C8F"/>
              </a:solidFill>
              <a:latin typeface="Aptos ExtraBold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94D4B-63A5-C0E6-5CB6-D99584AAB82F}"/>
              </a:ext>
            </a:extLst>
          </p:cNvPr>
          <p:cNvSpPr txBox="1"/>
          <p:nvPr/>
        </p:nvSpPr>
        <p:spPr>
          <a:xfrm>
            <a:off x="3685031" y="3464057"/>
            <a:ext cx="62253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AC4E9"/>
                </a:solidFill>
                <a:latin typeface="Aptos ExtraBold" panose="020F0502020204030204" pitchFamily="34" charset="0"/>
              </a:rPr>
              <a:t>Cisgender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AC4E9"/>
                </a:solidFill>
                <a:latin typeface="Aptos ExtraBold" panose="020F0502020204030204" pitchFamily="34" charset="0"/>
              </a:rPr>
              <a:t>Transgender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  <a:latin typeface="Aptos ExtraBold" panose="020F0502020204030204" pitchFamily="34" charset="0"/>
              </a:rPr>
              <a:t>Queer/Non-binary</a:t>
            </a:r>
            <a:endParaRPr lang="en-US" sz="2200" dirty="0">
              <a:solidFill>
                <a:srgbClr val="202C8F"/>
              </a:solidFill>
              <a:latin typeface="Aptos Extra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88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C5B4-574C-0DE2-D40B-3C973195C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A8E11418-CCE8-D6FA-7D2B-BEA20C3B6592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CAFD6C02-9ECF-EBDF-A6B1-2E47149C7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00DA195-9D31-B506-DACB-442AAA57754F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8CE4E826-AA42-F23C-448D-FB49FD1F58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0D313F64-48F9-0526-7E40-EABA9E76A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8E7CE01-2292-B514-07CA-5D0CE0A918E6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536F2BB3-8FC5-9CCD-8787-06512B1188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F1015249-2FFB-24E8-9818-E8C11C8B6DC6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DFDE8EB-76FB-20A9-254A-730954A827F3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97A27731-D4A8-2BC9-C49A-2BEF973F2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99CB69E0-9955-F211-E9B4-8A00E5D9F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21149B66-925E-4B22-C3ED-6BDB001FF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2A272-0B27-BFA6-A41C-BEA162C6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7DE7A96-8F7F-377F-68C3-4740B7577E6C}"/>
              </a:ext>
            </a:extLst>
          </p:cNvPr>
          <p:cNvSpPr txBox="1">
            <a:spLocks/>
          </p:cNvSpPr>
          <p:nvPr/>
        </p:nvSpPr>
        <p:spPr>
          <a:xfrm>
            <a:off x="4278976" y="2071916"/>
            <a:ext cx="8165592" cy="577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</a:t>
            </a: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6ECF2475-AAFA-C557-79EF-2046320F5575}"/>
              </a:ext>
            </a:extLst>
          </p:cNvPr>
          <p:cNvSpPr txBox="1">
            <a:spLocks/>
          </p:cNvSpPr>
          <p:nvPr/>
        </p:nvSpPr>
        <p:spPr>
          <a:xfrm>
            <a:off x="3986784" y="1254007"/>
            <a:ext cx="8165592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</a:t>
            </a:r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EsC</a:t>
            </a:r>
            <a:b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231076-489F-97B4-E795-ACA1B524F8EF}"/>
              </a:ext>
            </a:extLst>
          </p:cNvPr>
          <p:cNvSpPr/>
          <p:nvPr/>
        </p:nvSpPr>
        <p:spPr>
          <a:xfrm>
            <a:off x="6948706" y="3767659"/>
            <a:ext cx="2452386" cy="2227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36C205B-243D-CE6A-978F-F6C34C457AD2}"/>
              </a:ext>
            </a:extLst>
          </p:cNvPr>
          <p:cNvSpPr/>
          <p:nvPr/>
        </p:nvSpPr>
        <p:spPr>
          <a:xfrm>
            <a:off x="7477067" y="4394121"/>
            <a:ext cx="1395664" cy="139566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Assigned Sex at Birth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D88E44C5-5845-243B-2CEA-3E091606E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2200" dirty="0">
                <a:latin typeface="Aptos ExtraBold" panose="020F0502020204030204" pitchFamily="34" charset="0"/>
              </a:rPr>
              <a:t>Some </a:t>
            </a:r>
            <a:r>
              <a:rPr lang="en-US" sz="2200" u="sng" dirty="0">
                <a:latin typeface="Aptos ExtraBold" panose="020F0502020204030204" pitchFamily="34" charset="0"/>
              </a:rPr>
              <a:t>adjectives </a:t>
            </a:r>
            <a:r>
              <a:rPr lang="en-US" sz="2200" dirty="0">
                <a:latin typeface="Aptos ExtraBold" panose="020F0502020204030204" pitchFamily="34" charset="0"/>
              </a:rPr>
              <a:t> to describe gender: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FFBC22-FD3F-67C5-984A-79580708D24B}"/>
              </a:ext>
            </a:extLst>
          </p:cNvPr>
          <p:cNvSpPr/>
          <p:nvPr/>
        </p:nvSpPr>
        <p:spPr>
          <a:xfrm>
            <a:off x="9507244" y="3761774"/>
            <a:ext cx="2448738" cy="222439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F2ACA0-A71D-B82D-C8A5-C8A8A552A5C5}"/>
              </a:ext>
            </a:extLst>
          </p:cNvPr>
          <p:cNvSpPr/>
          <p:nvPr/>
        </p:nvSpPr>
        <p:spPr>
          <a:xfrm>
            <a:off x="10170898" y="4394121"/>
            <a:ext cx="1395664" cy="139566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Opposite Sex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DE30562-375F-6B3C-2BDD-26BC494CEC14}"/>
              </a:ext>
            </a:extLst>
          </p:cNvPr>
          <p:cNvSpPr/>
          <p:nvPr/>
        </p:nvSpPr>
        <p:spPr>
          <a:xfrm>
            <a:off x="8872731" y="5211215"/>
            <a:ext cx="1137696" cy="57751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 </a:t>
            </a:r>
          </a:p>
          <a:p>
            <a:pPr algn="ctr"/>
            <a:r>
              <a:rPr lang="en-US" dirty="0"/>
              <a:t>Identity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82CCA-D35B-D49B-C777-70B8A1FBCD42}"/>
              </a:ext>
            </a:extLst>
          </p:cNvPr>
          <p:cNvSpPr txBox="1"/>
          <p:nvPr/>
        </p:nvSpPr>
        <p:spPr>
          <a:xfrm>
            <a:off x="3685031" y="3464057"/>
            <a:ext cx="62253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AC4E9"/>
                </a:solidFill>
                <a:latin typeface="Aptos ExtraBold" panose="020F0502020204030204" pitchFamily="34" charset="0"/>
              </a:rPr>
              <a:t>Cisgender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AC4E9"/>
                </a:solidFill>
                <a:latin typeface="Aptos ExtraBold" panose="020F0502020204030204" pitchFamily="34" charset="0"/>
              </a:rPr>
              <a:t>Transgender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  <a:latin typeface="Aptos ExtraBold" panose="020F0502020204030204" pitchFamily="34" charset="0"/>
              </a:rPr>
              <a:t>Queer/Non-binary</a:t>
            </a:r>
            <a:endParaRPr lang="en-US" sz="2200" dirty="0">
              <a:solidFill>
                <a:srgbClr val="202C8F"/>
              </a:solidFill>
              <a:latin typeface="Aptos ExtraBold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DC9FA-D8BB-D670-3384-7CEFB853CC2B}"/>
              </a:ext>
            </a:extLst>
          </p:cNvPr>
          <p:cNvSpPr txBox="1"/>
          <p:nvPr/>
        </p:nvSpPr>
        <p:spPr>
          <a:xfrm>
            <a:off x="3819401" y="3591021"/>
            <a:ext cx="62253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en-US" sz="1600" dirty="0">
              <a:solidFill>
                <a:srgbClr val="202C8F"/>
              </a:solidFill>
              <a:latin typeface="Aptos ExtraBold" panose="020F0502020204030204" pitchFamily="34" charset="0"/>
            </a:endParaRPr>
          </a:p>
          <a:p>
            <a:pPr lvl="2"/>
            <a:endParaRPr lang="en-US" sz="1600" dirty="0">
              <a:solidFill>
                <a:srgbClr val="202C8F"/>
              </a:solidFill>
              <a:latin typeface="Aptos ExtraBold" panose="020F0502020204030204" pitchFamily="34" charset="0"/>
            </a:endParaRPr>
          </a:p>
          <a:p>
            <a:pPr lvl="2"/>
            <a:endParaRPr lang="en-US" sz="1600" dirty="0">
              <a:solidFill>
                <a:srgbClr val="202C8F"/>
              </a:solidFill>
              <a:latin typeface="Aptos ExtraBold" panose="020F0502020204030204" pitchFamily="34" charset="0"/>
            </a:endParaRPr>
          </a:p>
          <a:p>
            <a:pPr lvl="2"/>
            <a:endParaRPr lang="en-US" sz="1600" dirty="0">
              <a:solidFill>
                <a:srgbClr val="202C8F"/>
              </a:solidFill>
              <a:latin typeface="Aptos ExtraBold" panose="020F0502020204030204" pitchFamily="34" charset="0"/>
            </a:endParaRP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Agender</a:t>
            </a: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Bigender</a:t>
            </a: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Genderfluid</a:t>
            </a: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Babaylan / </a:t>
            </a:r>
            <a:r>
              <a:rPr lang="en-US" sz="1600" dirty="0" err="1">
                <a:solidFill>
                  <a:srgbClr val="202C8F"/>
                </a:solidFill>
                <a:latin typeface="Aptos ExtraBold" panose="020F0502020204030204" pitchFamily="34" charset="0"/>
              </a:rPr>
              <a:t>Katalonan</a:t>
            </a:r>
            <a:endParaRPr lang="en-US" sz="1600" dirty="0">
              <a:solidFill>
                <a:srgbClr val="202C8F"/>
              </a:solidFill>
              <a:latin typeface="Aptos ExtraBold" panose="020F0502020204030204" pitchFamily="34" charset="0"/>
            </a:endParaRP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Two-spirit</a:t>
            </a:r>
            <a:endParaRPr lang="en-US" sz="2000" dirty="0">
              <a:solidFill>
                <a:srgbClr val="202C8F"/>
              </a:solidFill>
              <a:latin typeface="Aptos Extra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57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B76770-6511-8398-002D-63E85039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like to wear?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1B848-8DA7-B4BA-586F-925DFB6F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5166878"/>
            <a:ext cx="6400800" cy="51206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1BE504-E4C9-1C04-26B6-835BE7A67EA4}"/>
              </a:ext>
            </a:extLst>
          </p:cNvPr>
          <p:cNvGrpSpPr/>
          <p:nvPr/>
        </p:nvGrpSpPr>
        <p:grpSpPr>
          <a:xfrm>
            <a:off x="3740957" y="2514600"/>
            <a:ext cx="4710086" cy="914400"/>
            <a:chOff x="6729352" y="294791"/>
            <a:chExt cx="4710086" cy="914400"/>
          </a:xfrm>
        </p:grpSpPr>
        <p:pic>
          <p:nvPicPr>
            <p:cNvPr id="3" name="Graphic 2" descr="Baby with solid fill">
              <a:extLst>
                <a:ext uri="{FF2B5EF4-FFF2-40B4-BE49-F238E27FC236}">
                  <a16:creationId xmlns:a16="http://schemas.microsoft.com/office/drawing/2014/main" id="{A67C4FF1-78A4-C587-3B9F-D5CDF3E0E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58F7159-2760-27E4-7E93-A9876506E085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11" name="Graphic 10" descr="School girl with solid fill">
                <a:extLst>
                  <a:ext uri="{FF2B5EF4-FFF2-40B4-BE49-F238E27FC236}">
                    <a16:creationId xmlns:a16="http://schemas.microsoft.com/office/drawing/2014/main" id="{B39B87E4-8668-D65C-F9F6-315DC443E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phic 11" descr="School boy with solid fill">
                <a:extLst>
                  <a:ext uri="{FF2B5EF4-FFF2-40B4-BE49-F238E27FC236}">
                    <a16:creationId xmlns:a16="http://schemas.microsoft.com/office/drawing/2014/main" id="{548C6AC7-A3D0-8B40-AB8F-E07EE08DB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F33FFC6-5756-8BA6-6B73-A30A41C293BA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4" name="Graphic 13" descr="Man with solid fill">
                  <a:extLst>
                    <a:ext uri="{FF2B5EF4-FFF2-40B4-BE49-F238E27FC236}">
                      <a16:creationId xmlns:a16="http://schemas.microsoft.com/office/drawing/2014/main" id="{94D79428-EDDB-67BB-E125-10E516167C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5" name="Right Triangle 14">
                  <a:extLst>
                    <a:ext uri="{FF2B5EF4-FFF2-40B4-BE49-F238E27FC236}">
                      <a16:creationId xmlns:a16="http://schemas.microsoft.com/office/drawing/2014/main" id="{1DB4B51B-EFE3-B284-39F0-46D2FC03BCF3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4BFCB1-CE78-E61D-57A5-5A4EB65ECCDE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8" name="Graphic 7" descr="Man and woman with solid fill">
                <a:extLst>
                  <a:ext uri="{FF2B5EF4-FFF2-40B4-BE49-F238E27FC236}">
                    <a16:creationId xmlns:a16="http://schemas.microsoft.com/office/drawing/2014/main" id="{16D0FF8C-7FE3-1501-8054-AE1E44D14C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Two women with solid fill">
                <a:extLst>
                  <a:ext uri="{FF2B5EF4-FFF2-40B4-BE49-F238E27FC236}">
                    <a16:creationId xmlns:a16="http://schemas.microsoft.com/office/drawing/2014/main" id="{495BA26D-9D4B-EFE2-E462-F52B469D04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Two Men with solid fill">
                <a:extLst>
                  <a:ext uri="{FF2B5EF4-FFF2-40B4-BE49-F238E27FC236}">
                    <a16:creationId xmlns:a16="http://schemas.microsoft.com/office/drawing/2014/main" id="{728978A9-5460-0F3B-DCC8-89282C431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95811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xpression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r>
              <a:rPr lang="en-US" sz="2200" dirty="0">
                <a:latin typeface="Aptos ExtraBold" panose="020F0502020204030204" pitchFamily="34" charset="0"/>
              </a:rPr>
              <a:t>How we express ourselves</a:t>
            </a:r>
          </a:p>
          <a:p>
            <a:r>
              <a:rPr lang="en-US" sz="2200" dirty="0">
                <a:latin typeface="Aptos ExtraBold" panose="020F0502020204030204" pitchFamily="34" charset="0"/>
              </a:rPr>
              <a:t>How others perceive us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F035DA-2324-0D69-A931-3FA4402906C5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3C848D5D-551E-D2A3-6991-8E63C13B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96B5FC-CCDC-F714-9AB7-0391753AAB1E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97B6927F-8B58-CD76-A7F2-0E24DBE0A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1030A652-CDB9-A0C6-BE58-64D23787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EE09B5-8989-835F-11A7-AF03B060BFD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959D46A6-D08A-3F15-ABF0-0AF796D58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CF5E33CA-A7C0-41CC-ACF8-12AAB6C9ED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6C0903-D8C3-FEFA-BCD1-CBE43A7A5F53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AB554D4D-A093-C0C3-E6BE-B7C74E33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91712877-C919-76C8-E706-ED8CE81E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4F09CA3A-3116-A283-DFEC-A22E0E51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B6518-8581-7BF2-603F-7F23FCF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1B71B06D-8A15-5A19-33B0-9FE82F316302}"/>
              </a:ext>
            </a:extLst>
          </p:cNvPr>
          <p:cNvSpPr/>
          <p:nvPr/>
        </p:nvSpPr>
        <p:spPr>
          <a:xfrm>
            <a:off x="5377141" y="1642430"/>
            <a:ext cx="4609893" cy="5097551"/>
          </a:xfrm>
          <a:prstGeom prst="mathMinus">
            <a:avLst/>
          </a:prstGeom>
          <a:gradFill>
            <a:gsLst>
              <a:gs pos="0">
                <a:srgbClr val="F5CDCE"/>
              </a:gs>
              <a:gs pos="100000">
                <a:srgbClr val="AAC4E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02C8F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solidFill>
                  <a:srgbClr val="5867DA"/>
                </a:solidFill>
                <a:latin typeface="Arial Black" panose="020B0A04020102020204" pitchFamily="34" charset="0"/>
              </a:rPr>
              <a:t>Neutral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Androgynous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Queer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Non-Conforming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0B5877-E469-C59B-2008-FA0A66FADD3B}"/>
              </a:ext>
            </a:extLst>
          </p:cNvPr>
          <p:cNvSpPr/>
          <p:nvPr/>
        </p:nvSpPr>
        <p:spPr>
          <a:xfrm>
            <a:off x="3733238" y="3040708"/>
            <a:ext cx="2481561" cy="2300994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F5CDC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2C8F"/>
                </a:solidFill>
                <a:latin typeface="Arial Black" panose="020B0A04020102020204" pitchFamily="34" charset="0"/>
              </a:rPr>
              <a:t>Womanly/</a:t>
            </a:r>
          </a:p>
          <a:p>
            <a:pPr algn="ctr"/>
            <a:r>
              <a:rPr lang="en-US" b="1" dirty="0">
                <a:solidFill>
                  <a:srgbClr val="202C8F"/>
                </a:solidFill>
                <a:latin typeface="Arial Black" panose="020B0A04020102020204" pitchFamily="34" charset="0"/>
              </a:rPr>
              <a:t>Feminine</a:t>
            </a:r>
            <a:endParaRPr lang="en-US" sz="1200" b="1" dirty="0">
              <a:solidFill>
                <a:srgbClr val="202C8F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B1734B-9D8C-1262-36B7-EC14910834C4}"/>
              </a:ext>
            </a:extLst>
          </p:cNvPr>
          <p:cNvSpPr/>
          <p:nvPr/>
        </p:nvSpPr>
        <p:spPr>
          <a:xfrm>
            <a:off x="9149376" y="3040708"/>
            <a:ext cx="2481561" cy="2300994"/>
          </a:xfrm>
          <a:prstGeom prst="ellipse">
            <a:avLst/>
          </a:prstGeom>
          <a:gradFill>
            <a:gsLst>
              <a:gs pos="0">
                <a:srgbClr val="AAC4E9"/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DFBF6"/>
                </a:solidFill>
                <a:latin typeface="Arial Black" panose="020B0A04020102020204" pitchFamily="34" charset="0"/>
              </a:rPr>
              <a:t>Male/</a:t>
            </a:r>
          </a:p>
          <a:p>
            <a:pPr algn="ctr"/>
            <a:r>
              <a:rPr lang="en-US" b="1" dirty="0">
                <a:solidFill>
                  <a:srgbClr val="FDFBF6"/>
                </a:solidFill>
                <a:latin typeface="Arial Black" panose="020B0A04020102020204" pitchFamily="34" charset="0"/>
              </a:rPr>
              <a:t>Masculine</a:t>
            </a:r>
          </a:p>
        </p:txBody>
      </p:sp>
    </p:spTree>
    <p:extLst>
      <p:ext uri="{BB962C8B-B14F-4D97-AF65-F5344CB8AC3E}">
        <p14:creationId xmlns:p14="http://schemas.microsoft.com/office/powerpoint/2010/main" val="690989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B76770-6511-8398-002D-63E85039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sex?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1B848-8DA7-B4BA-586F-925DFB6F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5166878"/>
            <a:ext cx="6400800" cy="51206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56BDA6-1C59-0672-894F-EA37F3EC3667}"/>
              </a:ext>
            </a:extLst>
          </p:cNvPr>
          <p:cNvGrpSpPr/>
          <p:nvPr/>
        </p:nvGrpSpPr>
        <p:grpSpPr>
          <a:xfrm>
            <a:off x="3740370" y="2773165"/>
            <a:ext cx="4711261" cy="914400"/>
            <a:chOff x="6728177" y="294791"/>
            <a:chExt cx="4711261" cy="914400"/>
          </a:xfrm>
        </p:grpSpPr>
        <p:pic>
          <p:nvPicPr>
            <p:cNvPr id="3" name="Graphic 2" descr="Baby with solid fill">
              <a:extLst>
                <a:ext uri="{FF2B5EF4-FFF2-40B4-BE49-F238E27FC236}">
                  <a16:creationId xmlns:a16="http://schemas.microsoft.com/office/drawing/2014/main" id="{E8675468-AD1E-56BD-0FC9-CA9FA594F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8177" y="294791"/>
              <a:ext cx="914400" cy="9144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86B8181-8F9C-8A3F-FA67-F6CAEE297AAE}"/>
                </a:ext>
              </a:extLst>
            </p:cNvPr>
            <p:cNvGrpSpPr/>
            <p:nvPr/>
          </p:nvGrpSpPr>
          <p:grpSpPr>
            <a:xfrm>
              <a:off x="7446197" y="294791"/>
              <a:ext cx="1841023" cy="914400"/>
              <a:chOff x="7096703" y="2821800"/>
              <a:chExt cx="1841023" cy="914400"/>
            </a:xfrm>
          </p:grpSpPr>
          <p:pic>
            <p:nvPicPr>
              <p:cNvPr id="11" name="Graphic 10" descr="School girl with solid fill">
                <a:extLst>
                  <a:ext uri="{FF2B5EF4-FFF2-40B4-BE49-F238E27FC236}">
                    <a16:creationId xmlns:a16="http://schemas.microsoft.com/office/drawing/2014/main" id="{B858E808-5AE1-74E3-9F38-3E1E009B9A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phic 11" descr="School boy with solid fill">
                <a:extLst>
                  <a:ext uri="{FF2B5EF4-FFF2-40B4-BE49-F238E27FC236}">
                    <a16:creationId xmlns:a16="http://schemas.microsoft.com/office/drawing/2014/main" id="{B310AB01-FB94-694D-8142-C7C491D566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CA11021-A4C3-D259-5525-92DCB5A8156B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4" name="Graphic 13" descr="Man with solid fill">
                  <a:extLst>
                    <a:ext uri="{FF2B5EF4-FFF2-40B4-BE49-F238E27FC236}">
                      <a16:creationId xmlns:a16="http://schemas.microsoft.com/office/drawing/2014/main" id="{027F28B6-AE97-2AC6-868D-592197F881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5" name="Right Triangle 14">
                  <a:extLst>
                    <a:ext uri="{FF2B5EF4-FFF2-40B4-BE49-F238E27FC236}">
                      <a16:creationId xmlns:a16="http://schemas.microsoft.com/office/drawing/2014/main" id="{53D53DC1-A3BD-1BF1-191E-275A188A8F97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F3B75CD-0DA8-11F8-2B0C-FA40B1FE6904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8" name="Graphic 7" descr="Man and woman with solid fill">
                <a:extLst>
                  <a:ext uri="{FF2B5EF4-FFF2-40B4-BE49-F238E27FC236}">
                    <a16:creationId xmlns:a16="http://schemas.microsoft.com/office/drawing/2014/main" id="{6E50230E-5457-887B-4496-8DA25FE50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Two women with solid fill">
                <a:extLst>
                  <a:ext uri="{FF2B5EF4-FFF2-40B4-BE49-F238E27FC236}">
                    <a16:creationId xmlns:a16="http://schemas.microsoft.com/office/drawing/2014/main" id="{02BCFA4C-DE60-6DDC-5445-DE8883C82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Two Men with solid fill">
                <a:extLst>
                  <a:ext uri="{FF2B5EF4-FFF2-40B4-BE49-F238E27FC236}">
                    <a16:creationId xmlns:a16="http://schemas.microsoft.com/office/drawing/2014/main" id="{30D621D4-4095-917E-CEF1-2561BEEA0F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76753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B76770-6511-8398-002D-63E85039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whom are you attracted to?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1B848-8DA7-B4BA-586F-925DFB6F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5166878"/>
            <a:ext cx="6400800" cy="51206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B320EB-BC82-49D5-D7B0-C82D38B16003}"/>
              </a:ext>
            </a:extLst>
          </p:cNvPr>
          <p:cNvGrpSpPr/>
          <p:nvPr/>
        </p:nvGrpSpPr>
        <p:grpSpPr>
          <a:xfrm>
            <a:off x="3740957" y="2550917"/>
            <a:ext cx="4710086" cy="914400"/>
            <a:chOff x="7224888" y="294791"/>
            <a:chExt cx="4710086" cy="914400"/>
          </a:xfrm>
        </p:grpSpPr>
        <p:pic>
          <p:nvPicPr>
            <p:cNvPr id="3" name="Graphic 2" descr="Baby with solid fill">
              <a:extLst>
                <a:ext uri="{FF2B5EF4-FFF2-40B4-BE49-F238E27FC236}">
                  <a16:creationId xmlns:a16="http://schemas.microsoft.com/office/drawing/2014/main" id="{0AEBB9D5-0836-8E98-B629-915B263A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24888" y="294791"/>
              <a:ext cx="914400" cy="9144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AEC858E-4374-1988-F3B2-7FFCE7FC8BC7}"/>
                </a:ext>
              </a:extLst>
            </p:cNvPr>
            <p:cNvGrpSpPr/>
            <p:nvPr/>
          </p:nvGrpSpPr>
          <p:grpSpPr>
            <a:xfrm>
              <a:off x="7942908" y="294791"/>
              <a:ext cx="1841023" cy="914400"/>
              <a:chOff x="7096703" y="2821800"/>
              <a:chExt cx="1841023" cy="914400"/>
            </a:xfrm>
          </p:grpSpPr>
          <p:pic>
            <p:nvPicPr>
              <p:cNvPr id="11" name="Graphic 10" descr="School girl with solid fill">
                <a:extLst>
                  <a:ext uri="{FF2B5EF4-FFF2-40B4-BE49-F238E27FC236}">
                    <a16:creationId xmlns:a16="http://schemas.microsoft.com/office/drawing/2014/main" id="{EBA48F76-AE18-7D19-8FE5-19165530D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phic 11" descr="School boy with solid fill">
                <a:extLst>
                  <a:ext uri="{FF2B5EF4-FFF2-40B4-BE49-F238E27FC236}">
                    <a16:creationId xmlns:a16="http://schemas.microsoft.com/office/drawing/2014/main" id="{DFDC0487-8915-2607-E13F-623D7358E1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D50B19B-DE37-1D4C-963C-26AFE8AA8F4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4" name="Graphic 13" descr="Man with solid fill">
                  <a:extLst>
                    <a:ext uri="{FF2B5EF4-FFF2-40B4-BE49-F238E27FC236}">
                      <a16:creationId xmlns:a16="http://schemas.microsoft.com/office/drawing/2014/main" id="{C1E5D49C-921F-FDE1-C933-CA5FDEA884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5" name="Right Triangle 14">
                  <a:extLst>
                    <a:ext uri="{FF2B5EF4-FFF2-40B4-BE49-F238E27FC236}">
                      <a16:creationId xmlns:a16="http://schemas.microsoft.com/office/drawing/2014/main" id="{CA4CA06B-6EBE-895B-4B6F-5F2574A11005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A3DE9FA-1847-536E-5F67-11927245B7C9}"/>
                </a:ext>
              </a:extLst>
            </p:cNvPr>
            <p:cNvGrpSpPr/>
            <p:nvPr/>
          </p:nvGrpSpPr>
          <p:grpSpPr>
            <a:xfrm>
              <a:off x="9587551" y="294791"/>
              <a:ext cx="2347423" cy="914400"/>
              <a:chOff x="8782009" y="2765552"/>
              <a:chExt cx="2347423" cy="914400"/>
            </a:xfrm>
          </p:grpSpPr>
          <p:pic>
            <p:nvPicPr>
              <p:cNvPr id="8" name="Graphic 7" descr="Man and woman with solid fill">
                <a:extLst>
                  <a:ext uri="{FF2B5EF4-FFF2-40B4-BE49-F238E27FC236}">
                    <a16:creationId xmlns:a16="http://schemas.microsoft.com/office/drawing/2014/main" id="{CB13ED20-1C41-A973-F323-7D7C70E3DC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Two women with solid fill">
                <a:extLst>
                  <a:ext uri="{FF2B5EF4-FFF2-40B4-BE49-F238E27FC236}">
                    <a16:creationId xmlns:a16="http://schemas.microsoft.com/office/drawing/2014/main" id="{B5284A46-CDF9-1697-E032-7932410B6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Two Men with solid fill">
                <a:extLst>
                  <a:ext uri="{FF2B5EF4-FFF2-40B4-BE49-F238E27FC236}">
                    <a16:creationId xmlns:a16="http://schemas.microsoft.com/office/drawing/2014/main" id="{993A768C-2E38-E210-7344-5BBBFDE54E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0175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56D7C-4186-C0F6-A4C3-2761BD7EE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DEDD-ECC8-E78A-5EE0-F67DCF7D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exual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o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rientation, </a:t>
            </a:r>
            <a:r>
              <a:rPr lang="en-US" sz="2800" b="1" cap="none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adj.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8C492-AC54-0C2F-4086-EE8E82189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10096"/>
            <a:ext cx="7863501" cy="351954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Level of attraction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29CAA75-E695-2D78-B0F8-40A2F8EA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C04C409-4D7B-4669-B108-766C8DFF85BB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7224888" y="294791"/>
            <a:chExt cx="4710086" cy="914400"/>
          </a:xfrm>
        </p:grpSpPr>
        <p:pic>
          <p:nvPicPr>
            <p:cNvPr id="24" name="Graphic 23" descr="Baby with solid fill">
              <a:extLst>
                <a:ext uri="{FF2B5EF4-FFF2-40B4-BE49-F238E27FC236}">
                  <a16:creationId xmlns:a16="http://schemas.microsoft.com/office/drawing/2014/main" id="{2F306184-BA5B-263B-4FCE-D18967673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24888" y="294791"/>
              <a:ext cx="914400" cy="9144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C8466DD-3DA2-D26A-49B2-9EB37EE47C3C}"/>
                </a:ext>
              </a:extLst>
            </p:cNvPr>
            <p:cNvGrpSpPr/>
            <p:nvPr/>
          </p:nvGrpSpPr>
          <p:grpSpPr>
            <a:xfrm>
              <a:off x="7942908" y="294791"/>
              <a:ext cx="1841023" cy="914400"/>
              <a:chOff x="7096703" y="2821800"/>
              <a:chExt cx="1841023" cy="914400"/>
            </a:xfrm>
          </p:grpSpPr>
          <p:pic>
            <p:nvPicPr>
              <p:cNvPr id="34" name="Graphic 33" descr="School girl with solid fill">
                <a:extLst>
                  <a:ext uri="{FF2B5EF4-FFF2-40B4-BE49-F238E27FC236}">
                    <a16:creationId xmlns:a16="http://schemas.microsoft.com/office/drawing/2014/main" id="{CF433C1C-57FF-2916-50AA-C44755526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phic 34" descr="School boy with solid fill">
                <a:extLst>
                  <a:ext uri="{FF2B5EF4-FFF2-40B4-BE49-F238E27FC236}">
                    <a16:creationId xmlns:a16="http://schemas.microsoft.com/office/drawing/2014/main" id="{767EB75D-8FEB-6266-00F9-212593B15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C7D1E95-8921-5666-1A0E-3B281609C116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37" name="Graphic 36" descr="Man with solid fill">
                  <a:extLst>
                    <a:ext uri="{FF2B5EF4-FFF2-40B4-BE49-F238E27FC236}">
                      <a16:creationId xmlns:a16="http://schemas.microsoft.com/office/drawing/2014/main" id="{211C38DE-0E8C-9EC0-372A-398E6FBCA8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FACB6342-DFF3-E202-6EF0-5CE26F2054A5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79939D4-D76F-1B5D-6EFE-90FDE5D6E7BE}"/>
                </a:ext>
              </a:extLst>
            </p:cNvPr>
            <p:cNvGrpSpPr/>
            <p:nvPr/>
          </p:nvGrpSpPr>
          <p:grpSpPr>
            <a:xfrm>
              <a:off x="9587551" y="294791"/>
              <a:ext cx="2347423" cy="914400"/>
              <a:chOff x="8782009" y="2765552"/>
              <a:chExt cx="2347423" cy="914400"/>
            </a:xfrm>
          </p:grpSpPr>
          <p:pic>
            <p:nvPicPr>
              <p:cNvPr id="31" name="Graphic 30" descr="Man and woman with solid fill">
                <a:extLst>
                  <a:ext uri="{FF2B5EF4-FFF2-40B4-BE49-F238E27FC236}">
                    <a16:creationId xmlns:a16="http://schemas.microsoft.com/office/drawing/2014/main" id="{D5CFB2BC-F510-0F30-E7DC-ADC349ADBF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Two women with solid fill">
                <a:extLst>
                  <a:ext uri="{FF2B5EF4-FFF2-40B4-BE49-F238E27FC236}">
                    <a16:creationId xmlns:a16="http://schemas.microsoft.com/office/drawing/2014/main" id="{22308524-F6DE-F42B-5033-2A15E7262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aphic 32" descr="Two Men with solid fill">
                <a:extLst>
                  <a:ext uri="{FF2B5EF4-FFF2-40B4-BE49-F238E27FC236}">
                    <a16:creationId xmlns:a16="http://schemas.microsoft.com/office/drawing/2014/main" id="{55AFDFF4-5B0C-82DC-B223-C677D3061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4A45D1B0-CD0F-C17A-D0F0-09634AA97B06}"/>
              </a:ext>
            </a:extLst>
          </p:cNvPr>
          <p:cNvSpPr/>
          <p:nvPr/>
        </p:nvSpPr>
        <p:spPr>
          <a:xfrm>
            <a:off x="5658928" y="3375806"/>
            <a:ext cx="4008408" cy="1219200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DF8C8C"/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5E260B4D-81E1-5BBC-15FF-5E2C7C4F4962}"/>
              </a:ext>
            </a:extLst>
          </p:cNvPr>
          <p:cNvSpPr/>
          <p:nvPr/>
        </p:nvSpPr>
        <p:spPr>
          <a:xfrm>
            <a:off x="5658928" y="4769868"/>
            <a:ext cx="4008408" cy="1219200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202C8F"/>
              </a:gs>
            </a:gsLst>
            <a:lin ang="0" scaled="0"/>
          </a:gra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98FC88-DEC4-5478-55F8-FD3AE3FE82E2}"/>
              </a:ext>
            </a:extLst>
          </p:cNvPr>
          <p:cNvSpPr txBox="1"/>
          <p:nvPr/>
        </p:nvSpPr>
        <p:spPr>
          <a:xfrm>
            <a:off x="9817213" y="3726611"/>
            <a:ext cx="1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gender</a:t>
            </a:r>
          </a:p>
          <a:p>
            <a:r>
              <a:rPr lang="en-US" dirty="0"/>
              <a:t>(Homosexual)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B0C02B-CFC4-D777-73BC-CB76B599749D}"/>
              </a:ext>
            </a:extLst>
          </p:cNvPr>
          <p:cNvSpPr txBox="1"/>
          <p:nvPr/>
        </p:nvSpPr>
        <p:spPr>
          <a:xfrm>
            <a:off x="9817213" y="5155910"/>
            <a:ext cx="182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gender</a:t>
            </a:r>
          </a:p>
          <a:p>
            <a:r>
              <a:rPr lang="en-US" dirty="0"/>
              <a:t>(Heterosexual)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553104-7C0E-3EDE-ED86-037076687A9A}"/>
              </a:ext>
            </a:extLst>
          </p:cNvPr>
          <p:cNvSpPr txBox="1"/>
          <p:nvPr/>
        </p:nvSpPr>
        <p:spPr>
          <a:xfrm>
            <a:off x="4083522" y="4271840"/>
            <a:ext cx="1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attraction</a:t>
            </a:r>
          </a:p>
          <a:p>
            <a:r>
              <a:rPr lang="en-US" dirty="0"/>
              <a:t>(Asexual)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9D9190-5A11-B8B5-3BB5-9A238625306D}"/>
              </a:ext>
            </a:extLst>
          </p:cNvPr>
          <p:cNvSpPr/>
          <p:nvPr/>
        </p:nvSpPr>
        <p:spPr>
          <a:xfrm>
            <a:off x="5722191" y="3726611"/>
            <a:ext cx="517583" cy="50268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133C1E-ABD8-2971-5CBF-B702C8B35C0A}"/>
              </a:ext>
            </a:extLst>
          </p:cNvPr>
          <p:cNvSpPr/>
          <p:nvPr/>
        </p:nvSpPr>
        <p:spPr>
          <a:xfrm>
            <a:off x="8963910" y="5128125"/>
            <a:ext cx="517583" cy="50268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73DA26-536F-A416-4788-6B89B2013C26}"/>
              </a:ext>
            </a:extLst>
          </p:cNvPr>
          <p:cNvSpPr/>
          <p:nvPr/>
        </p:nvSpPr>
        <p:spPr>
          <a:xfrm>
            <a:off x="9885873" y="5916878"/>
            <a:ext cx="1506746" cy="64633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Heterosexual / Straight*</a:t>
            </a:r>
          </a:p>
        </p:txBody>
      </p:sp>
    </p:spTree>
    <p:extLst>
      <p:ext uri="{BB962C8B-B14F-4D97-AF65-F5344CB8AC3E}">
        <p14:creationId xmlns:p14="http://schemas.microsoft.com/office/powerpoint/2010/main" val="4055492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8D056-7DBB-1E4E-0D7F-0A70658A0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6DCD-30AE-FC57-146D-73C30109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exual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o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rientation)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A90D-751E-4FBD-8E1C-1E94EB5A6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10096"/>
            <a:ext cx="7863501" cy="351954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Level of attraction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F64828D-52A8-8224-B0BC-D5E2627A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3C0D13-1F07-3F6E-E78A-484748AFE84F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7224888" y="294791"/>
            <a:chExt cx="4710086" cy="914400"/>
          </a:xfrm>
        </p:grpSpPr>
        <p:pic>
          <p:nvPicPr>
            <p:cNvPr id="24" name="Graphic 23" descr="Baby with solid fill">
              <a:extLst>
                <a:ext uri="{FF2B5EF4-FFF2-40B4-BE49-F238E27FC236}">
                  <a16:creationId xmlns:a16="http://schemas.microsoft.com/office/drawing/2014/main" id="{5D56DD3E-7DF7-51B0-6F5B-7DFEB15E9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24888" y="294791"/>
              <a:ext cx="914400" cy="9144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CBA1F18-0821-DF2D-D402-08BD1E3AEF34}"/>
                </a:ext>
              </a:extLst>
            </p:cNvPr>
            <p:cNvGrpSpPr/>
            <p:nvPr/>
          </p:nvGrpSpPr>
          <p:grpSpPr>
            <a:xfrm>
              <a:off x="7942908" y="294791"/>
              <a:ext cx="1841023" cy="914400"/>
              <a:chOff x="7096703" y="2821800"/>
              <a:chExt cx="1841023" cy="914400"/>
            </a:xfrm>
          </p:grpSpPr>
          <p:pic>
            <p:nvPicPr>
              <p:cNvPr id="34" name="Graphic 33" descr="School girl with solid fill">
                <a:extLst>
                  <a:ext uri="{FF2B5EF4-FFF2-40B4-BE49-F238E27FC236}">
                    <a16:creationId xmlns:a16="http://schemas.microsoft.com/office/drawing/2014/main" id="{F7DDCF57-1F1B-BFED-7BCC-244A0F515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phic 34" descr="School boy with solid fill">
                <a:extLst>
                  <a:ext uri="{FF2B5EF4-FFF2-40B4-BE49-F238E27FC236}">
                    <a16:creationId xmlns:a16="http://schemas.microsoft.com/office/drawing/2014/main" id="{5C6E3A26-6379-ECD0-F631-A68D5BBB2A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80BD0CC-81CB-A8C3-3A5D-8830F142C81A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37" name="Graphic 36" descr="Man with solid fill">
                  <a:extLst>
                    <a:ext uri="{FF2B5EF4-FFF2-40B4-BE49-F238E27FC236}">
                      <a16:creationId xmlns:a16="http://schemas.microsoft.com/office/drawing/2014/main" id="{76DB4C61-0681-5380-A03D-3C20979E2C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C3DA0E36-C49D-9527-310B-F42204B340C8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2EE115E-8D58-FD88-49D4-8A9C62848677}"/>
                </a:ext>
              </a:extLst>
            </p:cNvPr>
            <p:cNvGrpSpPr/>
            <p:nvPr/>
          </p:nvGrpSpPr>
          <p:grpSpPr>
            <a:xfrm>
              <a:off x="9587551" y="294791"/>
              <a:ext cx="2347423" cy="914400"/>
              <a:chOff x="8782009" y="2765552"/>
              <a:chExt cx="2347423" cy="914400"/>
            </a:xfrm>
          </p:grpSpPr>
          <p:pic>
            <p:nvPicPr>
              <p:cNvPr id="31" name="Graphic 30" descr="Man and woman with solid fill">
                <a:extLst>
                  <a:ext uri="{FF2B5EF4-FFF2-40B4-BE49-F238E27FC236}">
                    <a16:creationId xmlns:a16="http://schemas.microsoft.com/office/drawing/2014/main" id="{5DC52411-3D5D-0D9C-FFE5-361F187E4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Two women with solid fill">
                <a:extLst>
                  <a:ext uri="{FF2B5EF4-FFF2-40B4-BE49-F238E27FC236}">
                    <a16:creationId xmlns:a16="http://schemas.microsoft.com/office/drawing/2014/main" id="{0A19B519-4BB7-02EA-689C-0454D3F193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aphic 32" descr="Two Men with solid fill">
                <a:extLst>
                  <a:ext uri="{FF2B5EF4-FFF2-40B4-BE49-F238E27FC236}">
                    <a16:creationId xmlns:a16="http://schemas.microsoft.com/office/drawing/2014/main" id="{D0FB48F7-0615-3453-4A0B-4037629AC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42326B2-EC38-FAB8-644D-B3BA1C6706FF}"/>
              </a:ext>
            </a:extLst>
          </p:cNvPr>
          <p:cNvSpPr/>
          <p:nvPr/>
        </p:nvSpPr>
        <p:spPr>
          <a:xfrm>
            <a:off x="5658928" y="3375806"/>
            <a:ext cx="4008408" cy="1219200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DF8C8C"/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B1BA991-0AE6-8DD9-0A60-E3D99A18EF11}"/>
              </a:ext>
            </a:extLst>
          </p:cNvPr>
          <p:cNvSpPr/>
          <p:nvPr/>
        </p:nvSpPr>
        <p:spPr>
          <a:xfrm>
            <a:off x="5658928" y="4769868"/>
            <a:ext cx="4008408" cy="1219200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202C8F"/>
              </a:gs>
            </a:gsLst>
            <a:lin ang="0" scaled="0"/>
          </a:gra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809D47-9EE9-9D25-DF55-83A5DCABDBBC}"/>
              </a:ext>
            </a:extLst>
          </p:cNvPr>
          <p:cNvSpPr txBox="1"/>
          <p:nvPr/>
        </p:nvSpPr>
        <p:spPr>
          <a:xfrm>
            <a:off x="9817213" y="3726611"/>
            <a:ext cx="1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gender</a:t>
            </a:r>
          </a:p>
          <a:p>
            <a:r>
              <a:rPr lang="en-US" dirty="0"/>
              <a:t>(Homosexual)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251429-87C5-B73C-ECC5-3A76613C0C26}"/>
              </a:ext>
            </a:extLst>
          </p:cNvPr>
          <p:cNvSpPr txBox="1"/>
          <p:nvPr/>
        </p:nvSpPr>
        <p:spPr>
          <a:xfrm>
            <a:off x="9817213" y="5155910"/>
            <a:ext cx="182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gender</a:t>
            </a:r>
          </a:p>
          <a:p>
            <a:r>
              <a:rPr lang="en-US" dirty="0"/>
              <a:t>(Heterosexual)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0947BB-0363-D6E7-2038-E2DF6993F5E4}"/>
              </a:ext>
            </a:extLst>
          </p:cNvPr>
          <p:cNvSpPr txBox="1"/>
          <p:nvPr/>
        </p:nvSpPr>
        <p:spPr>
          <a:xfrm>
            <a:off x="4083522" y="4271840"/>
            <a:ext cx="1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attraction</a:t>
            </a:r>
          </a:p>
          <a:p>
            <a:r>
              <a:rPr lang="en-US" dirty="0"/>
              <a:t>(Asexual)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9D332D-9CD8-3D04-BCC4-C8828B8CEE4B}"/>
              </a:ext>
            </a:extLst>
          </p:cNvPr>
          <p:cNvSpPr/>
          <p:nvPr/>
        </p:nvSpPr>
        <p:spPr>
          <a:xfrm>
            <a:off x="5726129" y="5128125"/>
            <a:ext cx="517583" cy="50268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0F68F2-01BD-AD3E-1D8D-F93088F420D2}"/>
              </a:ext>
            </a:extLst>
          </p:cNvPr>
          <p:cNvSpPr/>
          <p:nvPr/>
        </p:nvSpPr>
        <p:spPr>
          <a:xfrm>
            <a:off x="8923480" y="3726611"/>
            <a:ext cx="517583" cy="50268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E42B9E-BA41-8DA3-92C0-F928C28D0595}"/>
              </a:ext>
            </a:extLst>
          </p:cNvPr>
          <p:cNvSpPr/>
          <p:nvPr/>
        </p:nvSpPr>
        <p:spPr>
          <a:xfrm>
            <a:off x="9851542" y="2942675"/>
            <a:ext cx="169698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Gay, Lesbian / Homosexual*</a:t>
            </a:r>
          </a:p>
        </p:txBody>
      </p:sp>
    </p:spTree>
    <p:extLst>
      <p:ext uri="{BB962C8B-B14F-4D97-AF65-F5344CB8AC3E}">
        <p14:creationId xmlns:p14="http://schemas.microsoft.com/office/powerpoint/2010/main" val="3701110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exual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o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rientation)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10096"/>
            <a:ext cx="7863501" cy="351954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Level of attraction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9DA7CA2-28D2-7E88-92DB-18F0F6A3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D3B6CC-09EA-98B5-B5A5-9A3578932EBE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7224888" y="294791"/>
            <a:chExt cx="4710086" cy="914400"/>
          </a:xfrm>
        </p:grpSpPr>
        <p:pic>
          <p:nvPicPr>
            <p:cNvPr id="24" name="Graphic 23" descr="Baby with solid fill">
              <a:extLst>
                <a:ext uri="{FF2B5EF4-FFF2-40B4-BE49-F238E27FC236}">
                  <a16:creationId xmlns:a16="http://schemas.microsoft.com/office/drawing/2014/main" id="{3C848D5D-551E-D2A3-6991-8E63C13B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24888" y="294791"/>
              <a:ext cx="914400" cy="9144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996B5FC-CCDC-F714-9AB7-0391753AAB1E}"/>
                </a:ext>
              </a:extLst>
            </p:cNvPr>
            <p:cNvGrpSpPr/>
            <p:nvPr/>
          </p:nvGrpSpPr>
          <p:grpSpPr>
            <a:xfrm>
              <a:off x="7942908" y="294791"/>
              <a:ext cx="1841023" cy="914400"/>
              <a:chOff x="7096703" y="2821800"/>
              <a:chExt cx="1841023" cy="914400"/>
            </a:xfrm>
          </p:grpSpPr>
          <p:pic>
            <p:nvPicPr>
              <p:cNvPr id="34" name="Graphic 33" descr="School girl with solid fill">
                <a:extLst>
                  <a:ext uri="{FF2B5EF4-FFF2-40B4-BE49-F238E27FC236}">
                    <a16:creationId xmlns:a16="http://schemas.microsoft.com/office/drawing/2014/main" id="{97B6927F-8B58-CD76-A7F2-0E24DBE0A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phic 34" descr="School boy with solid fill">
                <a:extLst>
                  <a:ext uri="{FF2B5EF4-FFF2-40B4-BE49-F238E27FC236}">
                    <a16:creationId xmlns:a16="http://schemas.microsoft.com/office/drawing/2014/main" id="{1030A652-CDB9-A0C6-BE58-64D23787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EEE09B5-8989-835F-11A7-AF03B060BFD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37" name="Graphic 36" descr="Man with solid fill">
                  <a:extLst>
                    <a:ext uri="{FF2B5EF4-FFF2-40B4-BE49-F238E27FC236}">
                      <a16:creationId xmlns:a16="http://schemas.microsoft.com/office/drawing/2014/main" id="{959D46A6-D08A-3F15-ABF0-0AF796D58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CF5E33CA-A7C0-41CC-ACF8-12AAB6C9ED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06C0903-D8C3-FEFA-BCD1-CBE43A7A5F53}"/>
                </a:ext>
              </a:extLst>
            </p:cNvPr>
            <p:cNvGrpSpPr/>
            <p:nvPr/>
          </p:nvGrpSpPr>
          <p:grpSpPr>
            <a:xfrm>
              <a:off x="9587551" y="294791"/>
              <a:ext cx="2347423" cy="914400"/>
              <a:chOff x="8782009" y="2765552"/>
              <a:chExt cx="2347423" cy="914400"/>
            </a:xfrm>
          </p:grpSpPr>
          <p:pic>
            <p:nvPicPr>
              <p:cNvPr id="31" name="Graphic 30" descr="Man and woman with solid fill">
                <a:extLst>
                  <a:ext uri="{FF2B5EF4-FFF2-40B4-BE49-F238E27FC236}">
                    <a16:creationId xmlns:a16="http://schemas.microsoft.com/office/drawing/2014/main" id="{AB554D4D-A093-C0C3-E6BE-B7C74E33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Two women with solid fill">
                <a:extLst>
                  <a:ext uri="{FF2B5EF4-FFF2-40B4-BE49-F238E27FC236}">
                    <a16:creationId xmlns:a16="http://schemas.microsoft.com/office/drawing/2014/main" id="{91712877-C919-76C8-E706-ED8CE81E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aphic 32" descr="Two Men with solid fill">
                <a:extLst>
                  <a:ext uri="{FF2B5EF4-FFF2-40B4-BE49-F238E27FC236}">
                    <a16:creationId xmlns:a16="http://schemas.microsoft.com/office/drawing/2014/main" id="{4F09CA3A-3116-A283-DFEC-A22E0E51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45B6E02F-7826-28C4-405C-281BDB0A7CCF}"/>
              </a:ext>
            </a:extLst>
          </p:cNvPr>
          <p:cNvSpPr/>
          <p:nvPr/>
        </p:nvSpPr>
        <p:spPr>
          <a:xfrm>
            <a:off x="5658928" y="3375806"/>
            <a:ext cx="4008408" cy="1219200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DF8C8C"/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EAC76323-A004-4891-14AB-33B32643A9F1}"/>
              </a:ext>
            </a:extLst>
          </p:cNvPr>
          <p:cNvSpPr/>
          <p:nvPr/>
        </p:nvSpPr>
        <p:spPr>
          <a:xfrm>
            <a:off x="5658928" y="4769868"/>
            <a:ext cx="4008408" cy="1219200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202C8F"/>
              </a:gs>
            </a:gsLst>
            <a:lin ang="0" scaled="0"/>
          </a:gra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62916C-18F5-4DE6-EF28-A2B25D4D4866}"/>
              </a:ext>
            </a:extLst>
          </p:cNvPr>
          <p:cNvSpPr txBox="1"/>
          <p:nvPr/>
        </p:nvSpPr>
        <p:spPr>
          <a:xfrm>
            <a:off x="9817213" y="3726611"/>
            <a:ext cx="1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gender</a:t>
            </a:r>
          </a:p>
          <a:p>
            <a:r>
              <a:rPr lang="en-US" dirty="0"/>
              <a:t>(Homosexual)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02677CC-5421-14A4-58FB-D797379C30B4}"/>
              </a:ext>
            </a:extLst>
          </p:cNvPr>
          <p:cNvSpPr txBox="1"/>
          <p:nvPr/>
        </p:nvSpPr>
        <p:spPr>
          <a:xfrm>
            <a:off x="9817213" y="5155910"/>
            <a:ext cx="182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gender</a:t>
            </a:r>
          </a:p>
          <a:p>
            <a:r>
              <a:rPr lang="en-US" dirty="0"/>
              <a:t>(Heterosexual)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E15F93-7943-DF79-830D-BC4B1C873F44}"/>
              </a:ext>
            </a:extLst>
          </p:cNvPr>
          <p:cNvSpPr txBox="1"/>
          <p:nvPr/>
        </p:nvSpPr>
        <p:spPr>
          <a:xfrm>
            <a:off x="4083522" y="4271840"/>
            <a:ext cx="1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attraction</a:t>
            </a:r>
          </a:p>
          <a:p>
            <a:r>
              <a:rPr lang="en-US" dirty="0"/>
              <a:t>(Asexual)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18EDE5-4266-D587-3A87-2FAA59A5E53F}"/>
              </a:ext>
            </a:extLst>
          </p:cNvPr>
          <p:cNvSpPr/>
          <p:nvPr/>
        </p:nvSpPr>
        <p:spPr>
          <a:xfrm>
            <a:off x="6533074" y="3726611"/>
            <a:ext cx="517583" cy="50268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099821-F5D0-410B-EEEB-3EAF88C6A8F2}"/>
              </a:ext>
            </a:extLst>
          </p:cNvPr>
          <p:cNvSpPr/>
          <p:nvPr/>
        </p:nvSpPr>
        <p:spPr>
          <a:xfrm>
            <a:off x="7357989" y="5128125"/>
            <a:ext cx="517583" cy="50268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960AAF-928E-7C81-A7B7-D5320D8D8FFE}"/>
              </a:ext>
            </a:extLst>
          </p:cNvPr>
          <p:cNvSpPr/>
          <p:nvPr/>
        </p:nvSpPr>
        <p:spPr>
          <a:xfrm>
            <a:off x="6791865" y="5936189"/>
            <a:ext cx="1506746" cy="64633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Bisexual+</a:t>
            </a:r>
          </a:p>
        </p:txBody>
      </p:sp>
    </p:spTree>
    <p:extLst>
      <p:ext uri="{BB962C8B-B14F-4D97-AF65-F5344CB8AC3E}">
        <p14:creationId xmlns:p14="http://schemas.microsoft.com/office/powerpoint/2010/main" val="27307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1BCCF-9C92-3898-3232-49A4B0AFC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CAE2-EE67-9F73-36A8-A27C7AD3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exual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o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rientation)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AD2DD-F7A5-DD90-88E5-F3C1E6482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32165" y="6057460"/>
            <a:ext cx="3197526" cy="5250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Bisexual, Pansexual,  Demisexual, Sexually fluid, Queer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E9D273D-391F-79EA-D4F4-7B4AB95B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E3BBE8-6218-552A-7F32-5D42F49CBC90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7224888" y="294791"/>
            <a:chExt cx="4710086" cy="914400"/>
          </a:xfrm>
        </p:grpSpPr>
        <p:pic>
          <p:nvPicPr>
            <p:cNvPr id="24" name="Graphic 23" descr="Baby with solid fill">
              <a:extLst>
                <a:ext uri="{FF2B5EF4-FFF2-40B4-BE49-F238E27FC236}">
                  <a16:creationId xmlns:a16="http://schemas.microsoft.com/office/drawing/2014/main" id="{956CE1FB-D880-8E19-71EC-89466B5E4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24888" y="294791"/>
              <a:ext cx="914400" cy="9144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05883FF-EABA-3D44-E0C6-5F765E2052F5}"/>
                </a:ext>
              </a:extLst>
            </p:cNvPr>
            <p:cNvGrpSpPr/>
            <p:nvPr/>
          </p:nvGrpSpPr>
          <p:grpSpPr>
            <a:xfrm>
              <a:off x="7942908" y="294791"/>
              <a:ext cx="1841023" cy="914400"/>
              <a:chOff x="7096703" y="2821800"/>
              <a:chExt cx="1841023" cy="914400"/>
            </a:xfrm>
          </p:grpSpPr>
          <p:pic>
            <p:nvPicPr>
              <p:cNvPr id="34" name="Graphic 33" descr="School girl with solid fill">
                <a:extLst>
                  <a:ext uri="{FF2B5EF4-FFF2-40B4-BE49-F238E27FC236}">
                    <a16:creationId xmlns:a16="http://schemas.microsoft.com/office/drawing/2014/main" id="{FA73566E-3F98-763C-EFE2-4517064104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phic 34" descr="School boy with solid fill">
                <a:extLst>
                  <a:ext uri="{FF2B5EF4-FFF2-40B4-BE49-F238E27FC236}">
                    <a16:creationId xmlns:a16="http://schemas.microsoft.com/office/drawing/2014/main" id="{E9087235-C603-F9BE-2D17-DC5157B22F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197FFAB-25FA-4D85-3FB1-54CE25AF4268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37" name="Graphic 36" descr="Man with solid fill">
                  <a:extLst>
                    <a:ext uri="{FF2B5EF4-FFF2-40B4-BE49-F238E27FC236}">
                      <a16:creationId xmlns:a16="http://schemas.microsoft.com/office/drawing/2014/main" id="{16116131-FA09-34DB-ED8D-59A6FBE949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80A49A6B-2215-E386-6D7D-3EC2EAF672B2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C034B13-8218-EFCB-6BB7-ABAC412AEBAA}"/>
                </a:ext>
              </a:extLst>
            </p:cNvPr>
            <p:cNvGrpSpPr/>
            <p:nvPr/>
          </p:nvGrpSpPr>
          <p:grpSpPr>
            <a:xfrm>
              <a:off x="9587551" y="294791"/>
              <a:ext cx="2347423" cy="914400"/>
              <a:chOff x="8782009" y="2765552"/>
              <a:chExt cx="2347423" cy="914400"/>
            </a:xfrm>
          </p:grpSpPr>
          <p:pic>
            <p:nvPicPr>
              <p:cNvPr id="31" name="Graphic 30" descr="Man and woman with solid fill">
                <a:extLst>
                  <a:ext uri="{FF2B5EF4-FFF2-40B4-BE49-F238E27FC236}">
                    <a16:creationId xmlns:a16="http://schemas.microsoft.com/office/drawing/2014/main" id="{0E4C0974-1A16-AC1C-54FE-CD23675E84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Two women with solid fill">
                <a:extLst>
                  <a:ext uri="{FF2B5EF4-FFF2-40B4-BE49-F238E27FC236}">
                    <a16:creationId xmlns:a16="http://schemas.microsoft.com/office/drawing/2014/main" id="{FA51C577-7794-8332-EB76-4DF6E21BC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aphic 32" descr="Two Men with solid fill">
                <a:extLst>
                  <a:ext uri="{FF2B5EF4-FFF2-40B4-BE49-F238E27FC236}">
                    <a16:creationId xmlns:a16="http://schemas.microsoft.com/office/drawing/2014/main" id="{D4E7B78A-06B6-817A-B945-0D7D60EDD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43A6388E-169D-C3F7-9590-DE04B5C297D5}"/>
              </a:ext>
            </a:extLst>
          </p:cNvPr>
          <p:cNvSpPr/>
          <p:nvPr/>
        </p:nvSpPr>
        <p:spPr>
          <a:xfrm>
            <a:off x="5658928" y="3375806"/>
            <a:ext cx="4008408" cy="1219200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DF8C8C"/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EECBF242-A6A4-80BC-3782-EF97B734FEE7}"/>
              </a:ext>
            </a:extLst>
          </p:cNvPr>
          <p:cNvSpPr/>
          <p:nvPr/>
        </p:nvSpPr>
        <p:spPr>
          <a:xfrm>
            <a:off x="5658928" y="4769868"/>
            <a:ext cx="4008408" cy="1219200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202C8F"/>
              </a:gs>
            </a:gsLst>
            <a:lin ang="0" scaled="0"/>
          </a:gra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95A613-DED9-A100-154C-DD52209CEAFA}"/>
              </a:ext>
            </a:extLst>
          </p:cNvPr>
          <p:cNvSpPr txBox="1"/>
          <p:nvPr/>
        </p:nvSpPr>
        <p:spPr>
          <a:xfrm>
            <a:off x="9817213" y="3726611"/>
            <a:ext cx="1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gender</a:t>
            </a:r>
          </a:p>
          <a:p>
            <a:r>
              <a:rPr lang="en-US" dirty="0"/>
              <a:t>(Homosexual)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104023-63D1-D3A1-A1AC-71FBC42174DB}"/>
              </a:ext>
            </a:extLst>
          </p:cNvPr>
          <p:cNvSpPr txBox="1"/>
          <p:nvPr/>
        </p:nvSpPr>
        <p:spPr>
          <a:xfrm>
            <a:off x="9817213" y="5155910"/>
            <a:ext cx="182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gender</a:t>
            </a:r>
          </a:p>
          <a:p>
            <a:r>
              <a:rPr lang="en-US" dirty="0"/>
              <a:t>(Heterosexual)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0DB850-9B66-FC08-C6C8-206643842DD1}"/>
              </a:ext>
            </a:extLst>
          </p:cNvPr>
          <p:cNvSpPr txBox="1"/>
          <p:nvPr/>
        </p:nvSpPr>
        <p:spPr>
          <a:xfrm>
            <a:off x="4083522" y="4271840"/>
            <a:ext cx="1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attraction</a:t>
            </a:r>
          </a:p>
          <a:p>
            <a:r>
              <a:rPr lang="en-US" dirty="0"/>
              <a:t>(Asexual)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9346FF-D6EC-35D6-710A-9295EE9DE89C}"/>
              </a:ext>
            </a:extLst>
          </p:cNvPr>
          <p:cNvSpPr/>
          <p:nvPr/>
        </p:nvSpPr>
        <p:spPr>
          <a:xfrm>
            <a:off x="6533074" y="3726611"/>
            <a:ext cx="517583" cy="50268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9038F5-4C50-3599-CFD7-C1E54E48A2A3}"/>
              </a:ext>
            </a:extLst>
          </p:cNvPr>
          <p:cNvSpPr/>
          <p:nvPr/>
        </p:nvSpPr>
        <p:spPr>
          <a:xfrm>
            <a:off x="7357989" y="5128125"/>
            <a:ext cx="517583" cy="50268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30B3D6-125F-6F52-B4CE-89E6BA316742}"/>
              </a:ext>
            </a:extLst>
          </p:cNvPr>
          <p:cNvSpPr/>
          <p:nvPr/>
        </p:nvSpPr>
        <p:spPr>
          <a:xfrm>
            <a:off x="6791865" y="5936189"/>
            <a:ext cx="1506746" cy="64633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Bisexual+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D7CC0F-C8C5-A55C-A7BC-C6FF80AAC571}"/>
              </a:ext>
            </a:extLst>
          </p:cNvPr>
          <p:cNvSpPr txBox="1">
            <a:spLocks/>
          </p:cNvSpPr>
          <p:nvPr/>
        </p:nvSpPr>
        <p:spPr>
          <a:xfrm>
            <a:off x="3685031" y="3010096"/>
            <a:ext cx="7863501" cy="351954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Level of attraction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99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BF47A-BCED-88E0-22B8-638CC2363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1CF4-65E9-BD2C-328A-38543700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exual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o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rientation)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F4F6-C409-C8EE-C612-F8AF66DC4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10096"/>
            <a:ext cx="7863501" cy="351954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Level of attraction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FC73A1C-F537-0200-7FA7-9C6A4536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BC0D90-5CF2-7804-7CBF-2CA39091F68D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7224888" y="294791"/>
            <a:chExt cx="4710086" cy="914400"/>
          </a:xfrm>
        </p:grpSpPr>
        <p:pic>
          <p:nvPicPr>
            <p:cNvPr id="24" name="Graphic 23" descr="Baby with solid fill">
              <a:extLst>
                <a:ext uri="{FF2B5EF4-FFF2-40B4-BE49-F238E27FC236}">
                  <a16:creationId xmlns:a16="http://schemas.microsoft.com/office/drawing/2014/main" id="{941D21C7-C1CE-F8EA-840B-0B816484F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24888" y="294791"/>
              <a:ext cx="914400" cy="9144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8DDF0BC-C780-7F1D-1CC0-9B4090A20AAD}"/>
                </a:ext>
              </a:extLst>
            </p:cNvPr>
            <p:cNvGrpSpPr/>
            <p:nvPr/>
          </p:nvGrpSpPr>
          <p:grpSpPr>
            <a:xfrm>
              <a:off x="7942908" y="294791"/>
              <a:ext cx="1841023" cy="914400"/>
              <a:chOff x="7096703" y="2821800"/>
              <a:chExt cx="1841023" cy="914400"/>
            </a:xfrm>
          </p:grpSpPr>
          <p:pic>
            <p:nvPicPr>
              <p:cNvPr id="34" name="Graphic 33" descr="School girl with solid fill">
                <a:extLst>
                  <a:ext uri="{FF2B5EF4-FFF2-40B4-BE49-F238E27FC236}">
                    <a16:creationId xmlns:a16="http://schemas.microsoft.com/office/drawing/2014/main" id="{C455132D-6BA3-A340-1D92-D4954037A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phic 34" descr="School boy with solid fill">
                <a:extLst>
                  <a:ext uri="{FF2B5EF4-FFF2-40B4-BE49-F238E27FC236}">
                    <a16:creationId xmlns:a16="http://schemas.microsoft.com/office/drawing/2014/main" id="{F1A6494D-4F95-04D0-01CA-13A12002E8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DC5E1E4-1F59-0CDF-F3F7-07E0A7EE9002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37" name="Graphic 36" descr="Man with solid fill">
                  <a:extLst>
                    <a:ext uri="{FF2B5EF4-FFF2-40B4-BE49-F238E27FC236}">
                      <a16:creationId xmlns:a16="http://schemas.microsoft.com/office/drawing/2014/main" id="{4372A211-C90D-E9B1-EF3A-14D700DEB7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56C12C44-B6DC-D6C2-BCD0-7E0039980927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4660806-915E-3282-1C91-BE275886B341}"/>
                </a:ext>
              </a:extLst>
            </p:cNvPr>
            <p:cNvGrpSpPr/>
            <p:nvPr/>
          </p:nvGrpSpPr>
          <p:grpSpPr>
            <a:xfrm>
              <a:off x="9587551" y="294791"/>
              <a:ext cx="2347423" cy="914400"/>
              <a:chOff x="8782009" y="2765552"/>
              <a:chExt cx="2347423" cy="914400"/>
            </a:xfrm>
          </p:grpSpPr>
          <p:pic>
            <p:nvPicPr>
              <p:cNvPr id="31" name="Graphic 30" descr="Man and woman with solid fill">
                <a:extLst>
                  <a:ext uri="{FF2B5EF4-FFF2-40B4-BE49-F238E27FC236}">
                    <a16:creationId xmlns:a16="http://schemas.microsoft.com/office/drawing/2014/main" id="{72C9ADFA-679A-7C6F-AB92-D3AC0DF0E9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Two women with solid fill">
                <a:extLst>
                  <a:ext uri="{FF2B5EF4-FFF2-40B4-BE49-F238E27FC236}">
                    <a16:creationId xmlns:a16="http://schemas.microsoft.com/office/drawing/2014/main" id="{E5CFFE29-1D45-F5BB-AE69-D48A17933D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aphic 32" descr="Two Men with solid fill">
                <a:extLst>
                  <a:ext uri="{FF2B5EF4-FFF2-40B4-BE49-F238E27FC236}">
                    <a16:creationId xmlns:a16="http://schemas.microsoft.com/office/drawing/2014/main" id="{E0C8F7E7-2B2E-0B3A-3ADD-AC85F0612B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41C6F51E-EDC3-2765-B14B-F5EC3B0FD0CC}"/>
              </a:ext>
            </a:extLst>
          </p:cNvPr>
          <p:cNvSpPr/>
          <p:nvPr/>
        </p:nvSpPr>
        <p:spPr>
          <a:xfrm>
            <a:off x="5658928" y="3375806"/>
            <a:ext cx="4008408" cy="1219200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DF8C8C"/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36513F36-5A3D-16C8-AD44-0C7E0BE4E741}"/>
              </a:ext>
            </a:extLst>
          </p:cNvPr>
          <p:cNvSpPr/>
          <p:nvPr/>
        </p:nvSpPr>
        <p:spPr>
          <a:xfrm>
            <a:off x="5658928" y="4769868"/>
            <a:ext cx="4008408" cy="1219200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202C8F"/>
              </a:gs>
            </a:gsLst>
            <a:lin ang="0" scaled="0"/>
          </a:gra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BEFC84-26D1-7854-0EE2-EE3C9F34DAB4}"/>
              </a:ext>
            </a:extLst>
          </p:cNvPr>
          <p:cNvSpPr txBox="1"/>
          <p:nvPr/>
        </p:nvSpPr>
        <p:spPr>
          <a:xfrm>
            <a:off x="9817213" y="3726611"/>
            <a:ext cx="1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gender</a:t>
            </a:r>
          </a:p>
          <a:p>
            <a:r>
              <a:rPr lang="en-US" dirty="0"/>
              <a:t>(Homosexual)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8E4F83-282B-8396-6A61-5666DF7832CA}"/>
              </a:ext>
            </a:extLst>
          </p:cNvPr>
          <p:cNvSpPr txBox="1"/>
          <p:nvPr/>
        </p:nvSpPr>
        <p:spPr>
          <a:xfrm>
            <a:off x="9817213" y="5155910"/>
            <a:ext cx="182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gender</a:t>
            </a:r>
          </a:p>
          <a:p>
            <a:r>
              <a:rPr lang="en-US" dirty="0"/>
              <a:t>(Heterosexual)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0F088E-ADB7-4634-1D76-4D6273262440}"/>
              </a:ext>
            </a:extLst>
          </p:cNvPr>
          <p:cNvSpPr txBox="1"/>
          <p:nvPr/>
        </p:nvSpPr>
        <p:spPr>
          <a:xfrm>
            <a:off x="3926612" y="4229296"/>
            <a:ext cx="1575406" cy="7150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 attraction</a:t>
            </a:r>
          </a:p>
          <a:p>
            <a:r>
              <a:rPr lang="en-US" dirty="0"/>
              <a:t>(Asexual)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51C7B1-5445-C9F9-CB83-2E7126D5E462}"/>
              </a:ext>
            </a:extLst>
          </p:cNvPr>
          <p:cNvSpPr/>
          <p:nvPr/>
        </p:nvSpPr>
        <p:spPr>
          <a:xfrm>
            <a:off x="5694181" y="3726611"/>
            <a:ext cx="517583" cy="50268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432762-9324-2C21-C15E-53FA362783F5}"/>
              </a:ext>
            </a:extLst>
          </p:cNvPr>
          <p:cNvSpPr/>
          <p:nvPr/>
        </p:nvSpPr>
        <p:spPr>
          <a:xfrm>
            <a:off x="5694182" y="5128125"/>
            <a:ext cx="517583" cy="50268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00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err="1"/>
              <a:t>SUMMARize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dirty="0"/>
              <a:t>Everyone has </a:t>
            </a:r>
            <a:r>
              <a:rPr lang="en-US" sz="2400" dirty="0" err="1"/>
              <a:t>sogiesc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716" y="3176994"/>
            <a:ext cx="5879592" cy="270052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What is your sex? (SC)</a:t>
            </a:r>
          </a:p>
          <a:p>
            <a:pPr marL="342900" indent="-342900">
              <a:buAutoNum type="arabicPeriod"/>
            </a:pPr>
            <a:r>
              <a:rPr lang="en-US" dirty="0"/>
              <a:t>What are you? (GI)</a:t>
            </a:r>
          </a:p>
          <a:p>
            <a:pPr marL="342900" indent="-342900">
              <a:buAutoNum type="arabicPeriod"/>
            </a:pPr>
            <a:r>
              <a:rPr lang="en-US" dirty="0"/>
              <a:t>What do you like to wear? (GE)</a:t>
            </a:r>
          </a:p>
          <a:p>
            <a:pPr marL="342900" indent="-342900">
              <a:buAutoNum type="arabicPeriod"/>
            </a:pPr>
            <a:r>
              <a:rPr lang="en-US" dirty="0"/>
              <a:t>To whom are you attracted to? (SO)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SoGIE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ex </a:t>
            </a:r>
            <a:r>
              <a:rPr lang="en-US" sz="2800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haracteristics)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8BC2AA7-8E07-C25A-1776-CA647CE0AD5F}"/>
              </a:ext>
            </a:extLst>
          </p:cNvPr>
          <p:cNvGrpSpPr/>
          <p:nvPr/>
        </p:nvGrpSpPr>
        <p:grpSpPr>
          <a:xfrm>
            <a:off x="3733326" y="2367049"/>
            <a:ext cx="7897699" cy="5097551"/>
            <a:chOff x="4119943" y="2383367"/>
            <a:chExt cx="6423630" cy="4437982"/>
          </a:xfrm>
        </p:grpSpPr>
        <p:sp>
          <p:nvSpPr>
            <p:cNvPr id="42" name="Minus Sign 41">
              <a:extLst>
                <a:ext uri="{FF2B5EF4-FFF2-40B4-BE49-F238E27FC236}">
                  <a16:creationId xmlns:a16="http://schemas.microsoft.com/office/drawing/2014/main" id="{8736F5AC-B2D7-8D09-1F87-38CF44BAC2C7}"/>
                </a:ext>
              </a:extLst>
            </p:cNvPr>
            <p:cNvSpPr/>
            <p:nvPr/>
          </p:nvSpPr>
          <p:spPr>
            <a:xfrm>
              <a:off x="5457019" y="2383367"/>
              <a:ext cx="3749478" cy="4437982"/>
            </a:xfrm>
            <a:prstGeom prst="mathMinus">
              <a:avLst/>
            </a:prstGeom>
            <a:gradFill>
              <a:gsLst>
                <a:gs pos="0">
                  <a:srgbClr val="F5CDCE"/>
                </a:gs>
                <a:gs pos="100000">
                  <a:srgbClr val="AAC4E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02C8F"/>
                  </a:solidFill>
                  <a:latin typeface="Arial Black" panose="020B0A04020102020204" pitchFamily="34" charset="0"/>
                </a:rPr>
                <a:t>INTER</a:t>
              </a:r>
              <a:r>
                <a:rPr lang="en-US" dirty="0">
                  <a:latin typeface="Arial Black" panose="020B0A04020102020204" pitchFamily="34" charset="0"/>
                </a:rPr>
                <a:t>SEX</a:t>
              </a:r>
            </a:p>
            <a:p>
              <a:pPr algn="ctr"/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  <a:latin typeface="Arial Narrow" panose="020B0606020202030204" pitchFamily="34" charset="0"/>
                </a:rPr>
                <a:t>used to be called </a:t>
              </a:r>
            </a:p>
            <a:p>
              <a:pPr algn="ctr"/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  <a:latin typeface="Arial Narrow" panose="020B0606020202030204" pitchFamily="34" charset="0"/>
                </a:rPr>
                <a:t>Hermaphrodite, this is now outdated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857ECF3-9266-F6A7-FC9C-39D4F294FBF8}"/>
                </a:ext>
              </a:extLst>
            </p:cNvPr>
            <p:cNvSpPr/>
            <p:nvPr/>
          </p:nvSpPr>
          <p:spPr>
            <a:xfrm>
              <a:off x="4119943" y="3600723"/>
              <a:ext cx="2018389" cy="2003270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rgbClr val="F5CDC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202C8F"/>
                  </a:solidFill>
                  <a:latin typeface="Arial Black" panose="020B0A04020102020204" pitchFamily="34" charset="0"/>
                </a:rPr>
                <a:t>FEMALE</a:t>
              </a:r>
            </a:p>
            <a:p>
              <a:pPr algn="ctr"/>
              <a:r>
                <a:rPr lang="en-US" sz="1200" b="1" dirty="0">
                  <a:solidFill>
                    <a:srgbClr val="202C8F"/>
                  </a:solidFill>
                  <a:latin typeface="Arial Narrow" panose="020B0606020202030204" pitchFamily="34" charset="0"/>
                </a:rPr>
                <a:t>(XX chromosomes, vagina, ovaries,</a:t>
              </a:r>
            </a:p>
            <a:p>
              <a:pPr algn="ctr"/>
              <a:r>
                <a:rPr lang="en-US" sz="1200" b="1" dirty="0">
                  <a:solidFill>
                    <a:srgbClr val="202C8F"/>
                  </a:solidFill>
                  <a:latin typeface="Arial Narrow" panose="020B0606020202030204" pitchFamily="34" charset="0"/>
                </a:rPr>
                <a:t>higher levels of estrogen and progesterone, etc.)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912E709-D33D-C6C8-C0A3-35CA735C93B9}"/>
                </a:ext>
              </a:extLst>
            </p:cNvPr>
            <p:cNvSpPr/>
            <p:nvPr/>
          </p:nvSpPr>
          <p:spPr>
            <a:xfrm>
              <a:off x="8525184" y="3600723"/>
              <a:ext cx="2018389" cy="2003270"/>
            </a:xfrm>
            <a:prstGeom prst="ellipse">
              <a:avLst/>
            </a:prstGeom>
            <a:gradFill>
              <a:gsLst>
                <a:gs pos="0">
                  <a:srgbClr val="AAC4E9"/>
                </a:gs>
                <a:gs pos="100000">
                  <a:schemeClr val="accent3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DFBF6"/>
                  </a:solidFill>
                  <a:latin typeface="Arial Black" panose="020B0A04020102020204" pitchFamily="34" charset="0"/>
                </a:rPr>
                <a:t>MALE</a:t>
              </a:r>
            </a:p>
            <a:p>
              <a:pPr algn="ctr"/>
              <a:r>
                <a:rPr lang="en-US" sz="1200" b="1" dirty="0">
                  <a:solidFill>
                    <a:srgbClr val="FDFBF6"/>
                  </a:solidFill>
                  <a:latin typeface="Arial Narrow" panose="020B0606020202030204" pitchFamily="34" charset="0"/>
                </a:rPr>
                <a:t>(XY chromosomes, penis, testes,</a:t>
              </a:r>
            </a:p>
            <a:p>
              <a:pPr algn="ctr"/>
              <a:r>
                <a:rPr lang="en-US" sz="1200" b="1" dirty="0">
                  <a:solidFill>
                    <a:srgbClr val="FDFBF6"/>
                  </a:solidFill>
                  <a:latin typeface="Arial Narrow" panose="020B0606020202030204" pitchFamily="34" charset="0"/>
                </a:rPr>
                <a:t>higher levels of testosterone, etc.)</a:t>
              </a:r>
              <a:endParaRPr lang="en-US" b="1" dirty="0">
                <a:solidFill>
                  <a:srgbClr val="FDFBF6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4B62A-D5CC-7727-281B-D8138968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F5F505-6ECC-4BE6-84CE-ACA211718179}"/>
              </a:ext>
            </a:extLst>
          </p:cNvPr>
          <p:cNvGrpSpPr/>
          <p:nvPr/>
        </p:nvGrpSpPr>
        <p:grpSpPr>
          <a:xfrm>
            <a:off x="6728177" y="294791"/>
            <a:ext cx="4711261" cy="914400"/>
            <a:chOff x="6728177" y="294791"/>
            <a:chExt cx="4711261" cy="914400"/>
          </a:xfrm>
        </p:grpSpPr>
        <p:pic>
          <p:nvPicPr>
            <p:cNvPr id="6" name="Graphic 5" descr="Baby with solid fill">
              <a:extLst>
                <a:ext uri="{FF2B5EF4-FFF2-40B4-BE49-F238E27FC236}">
                  <a16:creationId xmlns:a16="http://schemas.microsoft.com/office/drawing/2014/main" id="{0D08958F-ABD3-02BF-620C-D43471713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8177" y="294791"/>
              <a:ext cx="914400" cy="91440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89E49F-8F19-CAC7-5D6E-010C80084401}"/>
                </a:ext>
              </a:extLst>
            </p:cNvPr>
            <p:cNvGrpSpPr/>
            <p:nvPr/>
          </p:nvGrpSpPr>
          <p:grpSpPr>
            <a:xfrm>
              <a:off x="7446197" y="294791"/>
              <a:ext cx="1841023" cy="914400"/>
              <a:chOff x="7096703" y="2821800"/>
              <a:chExt cx="1841023" cy="914400"/>
            </a:xfrm>
          </p:grpSpPr>
          <p:pic>
            <p:nvPicPr>
              <p:cNvPr id="10" name="Graphic 9" descr="School girl with solid fill">
                <a:extLst>
                  <a:ext uri="{FF2B5EF4-FFF2-40B4-BE49-F238E27FC236}">
                    <a16:creationId xmlns:a16="http://schemas.microsoft.com/office/drawing/2014/main" id="{E5B52B02-4D00-DB5C-D123-7643C989D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phic 11" descr="School boy with solid fill">
                <a:extLst>
                  <a:ext uri="{FF2B5EF4-FFF2-40B4-BE49-F238E27FC236}">
                    <a16:creationId xmlns:a16="http://schemas.microsoft.com/office/drawing/2014/main" id="{BA2439EA-C079-7F39-F36A-B3F9B378D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DE829C4-F191-D41A-DC17-9B5F6041943A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4" name="Graphic 13" descr="Man with solid fill">
                  <a:extLst>
                    <a:ext uri="{FF2B5EF4-FFF2-40B4-BE49-F238E27FC236}">
                      <a16:creationId xmlns:a16="http://schemas.microsoft.com/office/drawing/2014/main" id="{A0645702-9293-844F-29C5-69AD314D7A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6" name="Right Triangle 15">
                  <a:extLst>
                    <a:ext uri="{FF2B5EF4-FFF2-40B4-BE49-F238E27FC236}">
                      <a16:creationId xmlns:a16="http://schemas.microsoft.com/office/drawing/2014/main" id="{479FAD19-62E0-FA88-9826-0E2712373D35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4F3140C-754F-8D39-C301-53BD1D577BA0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24" name="Graphic 23" descr="Man and woman with solid fill">
                <a:extLst>
                  <a:ext uri="{FF2B5EF4-FFF2-40B4-BE49-F238E27FC236}">
                    <a16:creationId xmlns:a16="http://schemas.microsoft.com/office/drawing/2014/main" id="{14490F65-CA33-BF87-B53A-257A60475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Graphic 25" descr="Two women with solid fill">
                <a:extLst>
                  <a:ext uri="{FF2B5EF4-FFF2-40B4-BE49-F238E27FC236}">
                    <a16:creationId xmlns:a16="http://schemas.microsoft.com/office/drawing/2014/main" id="{1D438872-690B-B6AE-8F14-C7D072D1B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phic 29" descr="Two Men with solid fill">
                <a:extLst>
                  <a:ext uri="{FF2B5EF4-FFF2-40B4-BE49-F238E27FC236}">
                    <a16:creationId xmlns:a16="http://schemas.microsoft.com/office/drawing/2014/main" id="{597830CD-4946-9520-C3DD-4A527C876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30C5903-276C-762B-1FD5-7A5B7DB81518}"/>
              </a:ext>
            </a:extLst>
          </p:cNvPr>
          <p:cNvSpPr txBox="1"/>
          <p:nvPr/>
        </p:nvSpPr>
        <p:spPr>
          <a:xfrm>
            <a:off x="4396760" y="2729611"/>
            <a:ext cx="6932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867DA"/>
                </a:solidFill>
                <a:latin typeface="Aptos ExtraBold" panose="020F0502020204030204" pitchFamily="34" charset="0"/>
              </a:rPr>
              <a:t>- Anatomical</a:t>
            </a:r>
            <a:r>
              <a:rPr lang="en-US" sz="2400" i="1" dirty="0">
                <a:latin typeface="Aptos ExtraBold" panose="020F0502020204030204" pitchFamily="34" charset="0"/>
              </a:rPr>
              <a:t> </a:t>
            </a:r>
            <a:r>
              <a:rPr lang="en-US" sz="2400" dirty="0">
                <a:solidFill>
                  <a:srgbClr val="202C8F"/>
                </a:solidFill>
                <a:latin typeface="Aptos ExtraBold" panose="020F0502020204030204" pitchFamily="34" charset="0"/>
              </a:rPr>
              <a:t>distinctions of biological sex. </a:t>
            </a:r>
          </a:p>
        </p:txBody>
      </p:sp>
    </p:spTree>
    <p:extLst>
      <p:ext uri="{BB962C8B-B14F-4D97-AF65-F5344CB8AC3E}">
        <p14:creationId xmlns:p14="http://schemas.microsoft.com/office/powerpoint/2010/main" val="3058239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3200" dirty="0">
                <a:latin typeface="Aptos ExtraBold" panose="020F0502020204030204" pitchFamily="34" charset="0"/>
              </a:rPr>
              <a:t>Can be categorized to primary (reproductive) or secondary characteristics (develops at maturity).</a:t>
            </a:r>
          </a:p>
          <a:p>
            <a:r>
              <a:rPr lang="en-US" sz="3200" dirty="0">
                <a:latin typeface="Aptos ExtraBold" panose="020F0502020204030204" pitchFamily="34" charset="0"/>
              </a:rPr>
              <a:t>At birth we are assigned a sex (based usually on primary SC).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SoGIE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ex </a:t>
            </a:r>
            <a:r>
              <a:rPr lang="en-US" sz="2800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haracteristics)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37C9A6-9844-2824-DC44-578BA1FC857C}"/>
              </a:ext>
            </a:extLst>
          </p:cNvPr>
          <p:cNvSpPr txBox="1"/>
          <p:nvPr/>
        </p:nvSpPr>
        <p:spPr>
          <a:xfrm>
            <a:off x="9067799" y="6581001"/>
            <a:ext cx="2603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DF8C8C"/>
                </a:solidFill>
                <a:latin typeface="Arial Nova" panose="020F0502020204030204" pitchFamily="34" charset="0"/>
              </a:rPr>
              <a:t>© UP CWGS SOGIESC Primer (2022)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B7EB93EA-625C-4C67-3FD5-2F60F80E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779CF8D-28E1-F06D-0187-1E8F7F86D08A}"/>
              </a:ext>
            </a:extLst>
          </p:cNvPr>
          <p:cNvGrpSpPr/>
          <p:nvPr/>
        </p:nvGrpSpPr>
        <p:grpSpPr>
          <a:xfrm>
            <a:off x="6728177" y="294791"/>
            <a:ext cx="4711261" cy="914400"/>
            <a:chOff x="6728177" y="294791"/>
            <a:chExt cx="4711261" cy="914400"/>
          </a:xfrm>
        </p:grpSpPr>
        <p:pic>
          <p:nvPicPr>
            <p:cNvPr id="74" name="Graphic 73" descr="Baby with solid fill">
              <a:extLst>
                <a:ext uri="{FF2B5EF4-FFF2-40B4-BE49-F238E27FC236}">
                  <a16:creationId xmlns:a16="http://schemas.microsoft.com/office/drawing/2014/main" id="{66E98203-0356-0488-6B38-EDACC22E0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8177" y="294791"/>
              <a:ext cx="914400" cy="914400"/>
            </a:xfrm>
            <a:prstGeom prst="rect">
              <a:avLst/>
            </a:prstGeom>
          </p:spPr>
        </p:pic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AA3D856-483F-1BE1-FE45-880BA699EF7B}"/>
                </a:ext>
              </a:extLst>
            </p:cNvPr>
            <p:cNvGrpSpPr/>
            <p:nvPr/>
          </p:nvGrpSpPr>
          <p:grpSpPr>
            <a:xfrm>
              <a:off x="7446197" y="294791"/>
              <a:ext cx="1841023" cy="914400"/>
              <a:chOff x="7096703" y="2821800"/>
              <a:chExt cx="1841023" cy="914400"/>
            </a:xfrm>
          </p:grpSpPr>
          <p:pic>
            <p:nvPicPr>
              <p:cNvPr id="80" name="Graphic 79" descr="School girl with solid fill">
                <a:extLst>
                  <a:ext uri="{FF2B5EF4-FFF2-40B4-BE49-F238E27FC236}">
                    <a16:creationId xmlns:a16="http://schemas.microsoft.com/office/drawing/2014/main" id="{E3D3E1CF-ACF6-FC78-1679-C03AD55DAF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phic 80" descr="School boy with solid fill">
                <a:extLst>
                  <a:ext uri="{FF2B5EF4-FFF2-40B4-BE49-F238E27FC236}">
                    <a16:creationId xmlns:a16="http://schemas.microsoft.com/office/drawing/2014/main" id="{D9D32A65-08B7-8483-2FE6-661536A324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8963BD4-FC46-E9B7-F60F-5431C1E19508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83" name="Graphic 82" descr="Man with solid fill">
                  <a:extLst>
                    <a:ext uri="{FF2B5EF4-FFF2-40B4-BE49-F238E27FC236}">
                      <a16:creationId xmlns:a16="http://schemas.microsoft.com/office/drawing/2014/main" id="{0822115D-40FC-0FAF-EDF6-7D8F77EF3E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4" name="Right Triangle 83">
                  <a:extLst>
                    <a:ext uri="{FF2B5EF4-FFF2-40B4-BE49-F238E27FC236}">
                      <a16:creationId xmlns:a16="http://schemas.microsoft.com/office/drawing/2014/main" id="{5E44026F-B447-1AF6-1C9B-958916ECC8CC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76540C5-08C9-330A-8D78-202E26281122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77" name="Graphic 76" descr="Man and woman with solid fill">
                <a:extLst>
                  <a:ext uri="{FF2B5EF4-FFF2-40B4-BE49-F238E27FC236}">
                    <a16:creationId xmlns:a16="http://schemas.microsoft.com/office/drawing/2014/main" id="{9CBEF90B-4DD6-BADE-B721-0F320C9F59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8" name="Graphic 77" descr="Two women with solid fill">
                <a:extLst>
                  <a:ext uri="{FF2B5EF4-FFF2-40B4-BE49-F238E27FC236}">
                    <a16:creationId xmlns:a16="http://schemas.microsoft.com/office/drawing/2014/main" id="{B52BB64A-6A6C-A520-687C-7A6C5CCC7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9" name="Graphic 78" descr="Two Men with solid fill">
                <a:extLst>
                  <a:ext uri="{FF2B5EF4-FFF2-40B4-BE49-F238E27FC236}">
                    <a16:creationId xmlns:a16="http://schemas.microsoft.com/office/drawing/2014/main" id="{4D12DCA2-67B5-5756-ABCF-4C417527E5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SoGIE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ex </a:t>
            </a:r>
            <a:r>
              <a:rPr lang="en-US" sz="2800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haracteristics)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6A9FA58-B2AC-FD99-65DF-FC514789D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828" y="2622809"/>
            <a:ext cx="5091009" cy="3944247"/>
          </a:xfrm>
          <a:prstGeom prst="rect">
            <a:avLst/>
          </a:prstGeom>
          <a:ln w="28575">
            <a:solidFill>
              <a:srgbClr val="F5CDCE"/>
            </a:solidFill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337C9A6-9844-2824-DC44-578BA1FC857C}"/>
              </a:ext>
            </a:extLst>
          </p:cNvPr>
          <p:cNvSpPr txBox="1"/>
          <p:nvPr/>
        </p:nvSpPr>
        <p:spPr>
          <a:xfrm>
            <a:off x="9067799" y="6581001"/>
            <a:ext cx="2603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DF8C8C"/>
                </a:solidFill>
                <a:latin typeface="Arial Nova" panose="020F0502020204030204" pitchFamily="34" charset="0"/>
              </a:rPr>
              <a:t>© UP CWGS SOGIESC Primer (2022)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B7EB93EA-625C-4C67-3FD5-2F60F80E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779CF8D-28E1-F06D-0187-1E8F7F86D08A}"/>
              </a:ext>
            </a:extLst>
          </p:cNvPr>
          <p:cNvGrpSpPr/>
          <p:nvPr/>
        </p:nvGrpSpPr>
        <p:grpSpPr>
          <a:xfrm>
            <a:off x="6728177" y="294791"/>
            <a:ext cx="4711261" cy="914400"/>
            <a:chOff x="6728177" y="294791"/>
            <a:chExt cx="4711261" cy="914400"/>
          </a:xfrm>
        </p:grpSpPr>
        <p:pic>
          <p:nvPicPr>
            <p:cNvPr id="74" name="Graphic 73" descr="Baby with solid fill">
              <a:extLst>
                <a:ext uri="{FF2B5EF4-FFF2-40B4-BE49-F238E27FC236}">
                  <a16:creationId xmlns:a16="http://schemas.microsoft.com/office/drawing/2014/main" id="{66E98203-0356-0488-6B38-EDACC22E0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28177" y="294791"/>
              <a:ext cx="914400" cy="914400"/>
            </a:xfrm>
            <a:prstGeom prst="rect">
              <a:avLst/>
            </a:prstGeom>
          </p:spPr>
        </p:pic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AA3D856-483F-1BE1-FE45-880BA699EF7B}"/>
                </a:ext>
              </a:extLst>
            </p:cNvPr>
            <p:cNvGrpSpPr/>
            <p:nvPr/>
          </p:nvGrpSpPr>
          <p:grpSpPr>
            <a:xfrm>
              <a:off x="7446197" y="294791"/>
              <a:ext cx="1841023" cy="914400"/>
              <a:chOff x="7096703" y="2821800"/>
              <a:chExt cx="1841023" cy="914400"/>
            </a:xfrm>
          </p:grpSpPr>
          <p:pic>
            <p:nvPicPr>
              <p:cNvPr id="80" name="Graphic 79" descr="School girl with solid fill">
                <a:extLst>
                  <a:ext uri="{FF2B5EF4-FFF2-40B4-BE49-F238E27FC236}">
                    <a16:creationId xmlns:a16="http://schemas.microsoft.com/office/drawing/2014/main" id="{E3D3E1CF-ACF6-FC78-1679-C03AD55DAF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phic 80" descr="School boy with solid fill">
                <a:extLst>
                  <a:ext uri="{FF2B5EF4-FFF2-40B4-BE49-F238E27FC236}">
                    <a16:creationId xmlns:a16="http://schemas.microsoft.com/office/drawing/2014/main" id="{D9D32A65-08B7-8483-2FE6-661536A324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8963BD4-FC46-E9B7-F60F-5431C1E19508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83" name="Graphic 82" descr="Man with solid fill">
                  <a:extLst>
                    <a:ext uri="{FF2B5EF4-FFF2-40B4-BE49-F238E27FC236}">
                      <a16:creationId xmlns:a16="http://schemas.microsoft.com/office/drawing/2014/main" id="{0822115D-40FC-0FAF-EDF6-7D8F77EF3E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4" name="Right Triangle 83">
                  <a:extLst>
                    <a:ext uri="{FF2B5EF4-FFF2-40B4-BE49-F238E27FC236}">
                      <a16:creationId xmlns:a16="http://schemas.microsoft.com/office/drawing/2014/main" id="{5E44026F-B447-1AF6-1C9B-958916ECC8CC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76540C5-08C9-330A-8D78-202E26281122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77" name="Graphic 76" descr="Man and woman with solid fill">
                <a:extLst>
                  <a:ext uri="{FF2B5EF4-FFF2-40B4-BE49-F238E27FC236}">
                    <a16:creationId xmlns:a16="http://schemas.microsoft.com/office/drawing/2014/main" id="{9CBEF90B-4DD6-BADE-B721-0F320C9F59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8" name="Graphic 77" descr="Two women with solid fill">
                <a:extLst>
                  <a:ext uri="{FF2B5EF4-FFF2-40B4-BE49-F238E27FC236}">
                    <a16:creationId xmlns:a16="http://schemas.microsoft.com/office/drawing/2014/main" id="{B52BB64A-6A6C-A520-687C-7A6C5CCC7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9" name="Graphic 78" descr="Two Men with solid fill">
                <a:extLst>
                  <a:ext uri="{FF2B5EF4-FFF2-40B4-BE49-F238E27FC236}">
                    <a16:creationId xmlns:a16="http://schemas.microsoft.com/office/drawing/2014/main" id="{4D12DCA2-67B5-5756-ABCF-4C417527E5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91816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B76770-6511-8398-002D-63E85039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1B848-8DA7-B4BA-586F-925DFB6F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5166878"/>
            <a:ext cx="6400800" cy="51206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DD108C-6B1D-92F7-30D0-74EFE15DC3F1}"/>
              </a:ext>
            </a:extLst>
          </p:cNvPr>
          <p:cNvGrpSpPr/>
          <p:nvPr/>
        </p:nvGrpSpPr>
        <p:grpSpPr>
          <a:xfrm>
            <a:off x="3740957" y="2696962"/>
            <a:ext cx="4710086" cy="914400"/>
            <a:chOff x="6729352" y="294791"/>
            <a:chExt cx="4710086" cy="914400"/>
          </a:xfrm>
        </p:grpSpPr>
        <p:pic>
          <p:nvPicPr>
            <p:cNvPr id="3" name="Graphic 2" descr="Baby with solid fill">
              <a:extLst>
                <a:ext uri="{FF2B5EF4-FFF2-40B4-BE49-F238E27FC236}">
                  <a16:creationId xmlns:a16="http://schemas.microsoft.com/office/drawing/2014/main" id="{82794B88-6B39-2929-9900-FCA885B3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BE8261-1E63-141A-E7EF-56807E168C51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11" name="Graphic 10" descr="School girl with solid fill">
                <a:extLst>
                  <a:ext uri="{FF2B5EF4-FFF2-40B4-BE49-F238E27FC236}">
                    <a16:creationId xmlns:a16="http://schemas.microsoft.com/office/drawing/2014/main" id="{8F951557-8DA8-1425-5BAF-CC082E2E1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phic 11" descr="School boy with solid fill">
                <a:extLst>
                  <a:ext uri="{FF2B5EF4-FFF2-40B4-BE49-F238E27FC236}">
                    <a16:creationId xmlns:a16="http://schemas.microsoft.com/office/drawing/2014/main" id="{09FF25A5-70E6-0824-3B6E-FD6697FD4B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D61F6C9-8D28-A621-ED07-F7E24FC59678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4" name="Graphic 13" descr="Man with solid fill">
                  <a:extLst>
                    <a:ext uri="{FF2B5EF4-FFF2-40B4-BE49-F238E27FC236}">
                      <a16:creationId xmlns:a16="http://schemas.microsoft.com/office/drawing/2014/main" id="{DD2ACFC3-FD76-703C-E2EA-871934D994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5" name="Right Triangle 14">
                  <a:extLst>
                    <a:ext uri="{FF2B5EF4-FFF2-40B4-BE49-F238E27FC236}">
                      <a16:creationId xmlns:a16="http://schemas.microsoft.com/office/drawing/2014/main" id="{080BD440-F351-2DD5-A722-7795E7810263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FC2E6A-E72B-8624-60DF-F27816838837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8" name="Graphic 7" descr="Man and woman with solid fill">
                <a:extLst>
                  <a:ext uri="{FF2B5EF4-FFF2-40B4-BE49-F238E27FC236}">
                    <a16:creationId xmlns:a16="http://schemas.microsoft.com/office/drawing/2014/main" id="{1E4A8115-680E-D2F1-A074-002035A8B7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Two women with solid fill">
                <a:extLst>
                  <a:ext uri="{FF2B5EF4-FFF2-40B4-BE49-F238E27FC236}">
                    <a16:creationId xmlns:a16="http://schemas.microsoft.com/office/drawing/2014/main" id="{BED9B803-0E0E-90DC-D379-8C2281099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Two Men with solid fill">
                <a:extLst>
                  <a:ext uri="{FF2B5EF4-FFF2-40B4-BE49-F238E27FC236}">
                    <a16:creationId xmlns:a16="http://schemas.microsoft.com/office/drawing/2014/main" id="{D1AF1BD7-A86A-B25C-A6D1-46636D3FB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50665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AB894-CFD6-3C28-9694-2D05DC204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DB05-63E0-4E9C-D401-5DBEAC25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2643266"/>
            <a:ext cx="8165592" cy="1414071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36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36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dentity, and </a:t>
            </a:r>
            <a:b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 Gender </a:t>
            </a:r>
            <a:r>
              <a:rPr lang="en-US" sz="36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</a:t>
            </a:r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xpression)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D7819E-545B-8056-1585-77E8016696F6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A7CB160A-5EB6-3AAA-76E1-63C709A94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7266A94-EEE8-773B-A613-D627A88F82DE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DF3A3B07-C8F4-907F-317C-61CBCAC3A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4336CE67-EC5E-DAA5-83DA-B525489360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531516E-29A4-2FEF-82B5-A9E44E624079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21A4FF42-D6FC-648F-FFC4-C74BD17E3A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A4DAE5DA-BE95-DDAE-6CC2-A57AFAEE8201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F3CE562-7442-B5F8-07B1-4EA4D793E85B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C1CC3EE7-7411-A3B1-78A8-1AA115034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3D265E80-2D0A-EBB1-B118-161A357CA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2C5370A3-732C-6168-CC9F-1A15460D16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F10C9-3409-73EB-8B93-8ABC0334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8772CF-A078-F028-2771-89211CC00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4771868"/>
            <a:ext cx="6463309" cy="179003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GI – Internal</a:t>
            </a:r>
          </a:p>
          <a:p>
            <a:pPr marL="0" indent="0" algn="ctr">
              <a:buNone/>
            </a:pPr>
            <a:r>
              <a:rPr lang="en-US" b="1" dirty="0"/>
              <a:t>GE – External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D082DE5-A179-4342-5A22-0725E0BF7AED}"/>
              </a:ext>
            </a:extLst>
          </p:cNvPr>
          <p:cNvSpPr txBox="1">
            <a:spLocks/>
          </p:cNvSpPr>
          <p:nvPr/>
        </p:nvSpPr>
        <p:spPr>
          <a:xfrm>
            <a:off x="3986784" y="1254007"/>
            <a:ext cx="8165592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</a:t>
            </a:r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68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512694"/>
            <a:ext cx="7863501" cy="3049205"/>
          </a:xfrm>
        </p:spPr>
        <p:txBody>
          <a:bodyPr/>
          <a:lstStyle/>
          <a:p>
            <a:r>
              <a:rPr lang="en-US" sz="3600" dirty="0">
                <a:latin typeface="Aptos ExtraBold" panose="020F0502020204030204" pitchFamily="34" charset="0"/>
              </a:rPr>
              <a:t>Sex VS Gender:</a:t>
            </a:r>
            <a:endParaRPr lang="en-US" sz="3200" dirty="0">
              <a:latin typeface="Aptos ExtraBold" panose="020F0502020204030204" pitchFamily="34" charset="0"/>
            </a:endParaRPr>
          </a:p>
          <a:p>
            <a:pPr lvl="1"/>
            <a:r>
              <a:rPr lang="en-US" sz="3200" dirty="0">
                <a:latin typeface="Aptos ExtraBold" panose="020F0502020204030204" pitchFamily="34" charset="0"/>
              </a:rPr>
              <a:t>Sex is anatomical.</a:t>
            </a:r>
          </a:p>
          <a:p>
            <a:pPr lvl="1"/>
            <a:r>
              <a:rPr lang="en-US" sz="3200" dirty="0">
                <a:latin typeface="Aptos ExtraBold" panose="020F0502020204030204" pitchFamily="34" charset="0"/>
              </a:rPr>
              <a:t>Gender is a </a:t>
            </a:r>
            <a:r>
              <a:rPr lang="en-US" sz="3200" u="sng" dirty="0">
                <a:latin typeface="Aptos ExtraBold" panose="020F0502020204030204" pitchFamily="34" charset="0"/>
              </a:rPr>
              <a:t>social construct</a:t>
            </a:r>
            <a:r>
              <a:rPr lang="en-US" sz="3200" dirty="0">
                <a:latin typeface="Aptos ExtraBold" panose="020F0502020204030204" pitchFamily="34" charset="0"/>
              </a:rPr>
              <a:t>.</a:t>
            </a:r>
          </a:p>
          <a:p>
            <a:endParaRPr lang="en-US" sz="2400" dirty="0">
              <a:latin typeface="Aptos ExtraBold" panose="020F050202020403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F035DA-2324-0D69-A931-3FA4402906C5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3C848D5D-551E-D2A3-6991-8E63C13B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96B5FC-CCDC-F714-9AB7-0391753AAB1E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97B6927F-8B58-CD76-A7F2-0E24DBE0A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1030A652-CDB9-A0C6-BE58-64D23787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EE09B5-8989-835F-11A7-AF03B060BFD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959D46A6-D08A-3F15-ABF0-0AF796D58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CF5E33CA-A7C0-41CC-ACF8-12AAB6C9ED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6C0903-D8C3-FEFA-BCD1-CBE43A7A5F53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AB554D4D-A093-C0C3-E6BE-B7C74E33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91712877-C919-76C8-E706-ED8CE81E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4F09CA3A-3116-A283-DFEC-A22E0E51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B6518-8581-7BF2-603F-7F23FCF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AF4CB1-17E8-F935-9BE8-DAC10ED94959}"/>
              </a:ext>
            </a:extLst>
          </p:cNvPr>
          <p:cNvSpPr txBox="1">
            <a:spLocks/>
          </p:cNvSpPr>
          <p:nvPr/>
        </p:nvSpPr>
        <p:spPr>
          <a:xfrm>
            <a:off x="4278976" y="2071916"/>
            <a:ext cx="8165592" cy="577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</a:t>
            </a: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62D9A8-B631-133D-DD4C-C2DE5F6C5062}"/>
              </a:ext>
            </a:extLst>
          </p:cNvPr>
          <p:cNvSpPr txBox="1">
            <a:spLocks/>
          </p:cNvSpPr>
          <p:nvPr/>
        </p:nvSpPr>
        <p:spPr>
          <a:xfrm>
            <a:off x="3986784" y="1254007"/>
            <a:ext cx="8165592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</a:t>
            </a:r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EsC</a:t>
            </a:r>
            <a:b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800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53F6E-6E29-45CB-78AB-99DF762E3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80FA-12EE-2967-9EB9-69BB677AB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3200" dirty="0">
                <a:latin typeface="Aptos ExtraBold" panose="020F0502020204030204" pitchFamily="34" charset="0"/>
              </a:rPr>
              <a:t>Sex VS Gender:</a:t>
            </a:r>
          </a:p>
          <a:p>
            <a:pPr lvl="1"/>
            <a:r>
              <a:rPr lang="en-US" sz="2800" dirty="0">
                <a:latin typeface="Aptos ExtraBold" panose="020F0502020204030204" pitchFamily="34" charset="0"/>
              </a:rPr>
              <a:t>Gender is a </a:t>
            </a:r>
            <a:r>
              <a:rPr lang="en-US" sz="2800" u="sng" dirty="0">
                <a:latin typeface="Aptos ExtraBold" panose="020F0502020204030204" pitchFamily="34" charset="0"/>
              </a:rPr>
              <a:t>social construct</a:t>
            </a:r>
            <a:r>
              <a:rPr lang="en-US" sz="2800" dirty="0">
                <a:latin typeface="Aptos ExtraBold" panose="020F0502020204030204" pitchFamily="34" charset="0"/>
              </a:rPr>
              <a:t>.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A8B126B-EE14-4B01-49A0-084F73869532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7E16286C-E03E-12F7-D826-9671EFE90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080F782-5D66-DE41-7830-D245A7190BDA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E9F47FAB-30DF-2E9F-116B-5116572FA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9E368A1B-386D-2C2D-11BD-1BDF22961D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EFACC37-6F20-97CA-437C-178B85C7D340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DC0FA500-3DB0-5AA4-D154-536BDF4A71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9FF5F606-4C8D-D1A1-F227-D4FBB3E60FBE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69D2040-27FA-DEBF-0D63-193B3013D5DB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8E21AFA4-C4E5-F1CD-4826-2EA9F4D8A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25818F20-B627-C3D5-9510-18334AFD4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83C109E3-39AA-24A7-8D8B-AFA124745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7F7C2-1289-660E-7174-50037C1E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82848E7E-F231-0F93-9C88-E59416321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69048"/>
              </p:ext>
            </p:extLst>
          </p:nvPr>
        </p:nvGraphicFramePr>
        <p:xfrm>
          <a:off x="4948563" y="4523874"/>
          <a:ext cx="1973179" cy="189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179">
                  <a:extLst>
                    <a:ext uri="{9D8B030D-6E8A-4147-A177-3AD203B41FA5}">
                      <a16:colId xmlns:a16="http://schemas.microsoft.com/office/drawing/2014/main" val="4232971433"/>
                    </a:ext>
                  </a:extLst>
                </a:gridCol>
              </a:tblGrid>
              <a:tr h="4945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02C8F"/>
                          </a:solidFill>
                          <a:latin typeface="Aptos ExtraBold" panose="020B0004020202020204" pitchFamily="34" charset="0"/>
                        </a:rPr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54536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2770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740109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Intersex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06652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3574C706-BC58-EDF7-C25E-C627C9856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16115"/>
              </p:ext>
            </p:extLst>
          </p:nvPr>
        </p:nvGraphicFramePr>
        <p:xfrm>
          <a:off x="8489947" y="4523874"/>
          <a:ext cx="1973180" cy="189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180">
                  <a:extLst>
                    <a:ext uri="{9D8B030D-6E8A-4147-A177-3AD203B41FA5}">
                      <a16:colId xmlns:a16="http://schemas.microsoft.com/office/drawing/2014/main" val="4232971433"/>
                    </a:ext>
                  </a:extLst>
                </a:gridCol>
              </a:tblGrid>
              <a:tr h="4945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02C8F"/>
                          </a:solidFill>
                          <a:latin typeface="Aptos ExtraBold" panose="020B0004020202020204" pitchFamily="34" charset="0"/>
                        </a:rPr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54536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2770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Woman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740109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Other Genders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06652"/>
                  </a:ext>
                </a:extLst>
              </a:tr>
            </a:tbl>
          </a:graphicData>
        </a:graphic>
      </p:graphicFrame>
      <p:sp>
        <p:nvSpPr>
          <p:cNvPr id="68" name="Not Equal 67">
            <a:extLst>
              <a:ext uri="{FF2B5EF4-FFF2-40B4-BE49-F238E27FC236}">
                <a16:creationId xmlns:a16="http://schemas.microsoft.com/office/drawing/2014/main" id="{59BB2BF6-79FC-E800-8714-CE19E5238427}"/>
              </a:ext>
            </a:extLst>
          </p:cNvPr>
          <p:cNvSpPr>
            <a:spLocks/>
          </p:cNvSpPr>
          <p:nvPr/>
        </p:nvSpPr>
        <p:spPr>
          <a:xfrm>
            <a:off x="7362188" y="5129888"/>
            <a:ext cx="687312" cy="687312"/>
          </a:xfrm>
          <a:prstGeom prst="mathNot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E594392-C5DF-4C16-DEBF-8A1253EE76BF}"/>
              </a:ext>
            </a:extLst>
          </p:cNvPr>
          <p:cNvSpPr txBox="1">
            <a:spLocks/>
          </p:cNvSpPr>
          <p:nvPr/>
        </p:nvSpPr>
        <p:spPr>
          <a:xfrm>
            <a:off x="4278976" y="2071916"/>
            <a:ext cx="8165592" cy="577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</a:t>
            </a: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1CF95B0-AF66-102B-4790-55FF12612E38}"/>
              </a:ext>
            </a:extLst>
          </p:cNvPr>
          <p:cNvSpPr txBox="1">
            <a:spLocks/>
          </p:cNvSpPr>
          <p:nvPr/>
        </p:nvSpPr>
        <p:spPr>
          <a:xfrm>
            <a:off x="3986784" y="1254007"/>
            <a:ext cx="8165592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</a:t>
            </a:r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EsC</a:t>
            </a:r>
            <a:b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553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{EF29BA52-77AA-47EF-AABC-2EF0A0890EC9}tf78438558_win32</Template>
  <TotalTime>1262</TotalTime>
  <Words>1328</Words>
  <Application>Microsoft Office PowerPoint</Application>
  <PresentationFormat>Widescreen</PresentationFormat>
  <Paragraphs>279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Aptos ExtraBold</vt:lpstr>
      <vt:lpstr>Arial</vt:lpstr>
      <vt:lpstr>Arial Black</vt:lpstr>
      <vt:lpstr>Arial Narrow</vt:lpstr>
      <vt:lpstr>Arial Nova</vt:lpstr>
      <vt:lpstr>Sabon Next LT</vt:lpstr>
      <vt:lpstr>Söhne</vt:lpstr>
      <vt:lpstr>Office Theme</vt:lpstr>
      <vt:lpstr>SOGIESC Workshop</vt:lpstr>
      <vt:lpstr>What is your sex?</vt:lpstr>
      <vt:lpstr>SoGIEsC (Sex Characteristics)</vt:lpstr>
      <vt:lpstr>SoGIEsC (Sex Characteristics)</vt:lpstr>
      <vt:lpstr>SoGIEsC (Sex Characteristics)</vt:lpstr>
      <vt:lpstr>What are you?</vt:lpstr>
      <vt:lpstr>(Gender identity, and    Gender expression)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 you like to wear?</vt:lpstr>
      <vt:lpstr>SoGIEsC Gender expression</vt:lpstr>
      <vt:lpstr>To whom are you attracted to?</vt:lpstr>
      <vt:lpstr>SoGIEsC (Sexual orientation, adj.)</vt:lpstr>
      <vt:lpstr>SoGIEsC (Sexual orientation)</vt:lpstr>
      <vt:lpstr>SoGIEsC (Sexual orientation)</vt:lpstr>
      <vt:lpstr>SoGIEsC (Sexual orientation)</vt:lpstr>
      <vt:lpstr>SoGIEsC (Sexual orientation)</vt:lpstr>
      <vt:lpstr>To SUMMARize  Everyone has sogiesc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SOGIESC Workshop</dc:title>
  <dc:subject/>
  <dc:creator>Christian James E. Barimbao</dc:creator>
  <cp:lastModifiedBy>Christian James Barimbao</cp:lastModifiedBy>
  <cp:revision>15</cp:revision>
  <dcterms:created xsi:type="dcterms:W3CDTF">2024-01-30T11:06:06Z</dcterms:created>
  <dcterms:modified xsi:type="dcterms:W3CDTF">2024-02-12T05:30:18Z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