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530" r:id="rId5"/>
    <p:sldId id="548" r:id="rId6"/>
    <p:sldId id="531" r:id="rId7"/>
    <p:sldId id="533" r:id="rId8"/>
    <p:sldId id="550" r:id="rId9"/>
    <p:sldId id="549" r:id="rId10"/>
    <p:sldId id="534" r:id="rId11"/>
    <p:sldId id="551" r:id="rId12"/>
    <p:sldId id="543"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7236" autoAdjust="0"/>
  </p:normalViewPr>
  <p:slideViewPr>
    <p:cSldViewPr snapToGrid="0">
      <p:cViewPr varScale="1">
        <p:scale>
          <a:sx n="75" d="100"/>
          <a:sy n="75" d="100"/>
        </p:scale>
        <p:origin x="14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BCFE8D-23A3-EBE5-1A9D-EC23B26AB4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290A46-8616-0F55-28EC-5EC8A2216D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E611B-C944-4320-AF6A-F801BEFB5B21}" type="datetimeFigureOut">
              <a:rPr lang="en-US" smtClean="0"/>
              <a:t>1/30/2024</a:t>
            </a:fld>
            <a:endParaRPr lang="en-US"/>
          </a:p>
        </p:txBody>
      </p:sp>
      <p:sp>
        <p:nvSpPr>
          <p:cNvPr id="4" name="Footer Placeholder 3">
            <a:extLst>
              <a:ext uri="{FF2B5EF4-FFF2-40B4-BE49-F238E27FC236}">
                <a16:creationId xmlns:a16="http://schemas.microsoft.com/office/drawing/2014/main" id="{905E2883-7F11-15DA-BB16-DF07420F92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1E9D2C7-B1A2-A28D-D8AF-B1D174FD7A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738C6-CC39-4FFC-829B-13EE584021A8}" type="slidenum">
              <a:rPr lang="en-US" smtClean="0"/>
              <a:t>‹#›</a:t>
            </a:fld>
            <a:endParaRPr lang="en-US"/>
          </a:p>
        </p:txBody>
      </p:sp>
    </p:spTree>
    <p:extLst>
      <p:ext uri="{BB962C8B-B14F-4D97-AF65-F5344CB8AC3E}">
        <p14:creationId xmlns:p14="http://schemas.microsoft.com/office/powerpoint/2010/main" val="21466002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 brief discussion between the difference of a Resume and a CV.</a:t>
            </a:r>
          </a:p>
        </p:txBody>
      </p:sp>
    </p:spTree>
    <p:extLst>
      <p:ext uri="{BB962C8B-B14F-4D97-AF65-F5344CB8AC3E}">
        <p14:creationId xmlns:p14="http://schemas.microsoft.com/office/powerpoint/2010/main" val="341667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Recent graduate with </a:t>
            </a:r>
          </a:p>
          <a:p>
            <a:r>
              <a:rPr lang="en-US" dirty="0"/>
              <a:t>Functional – Recent graduate with unrelated part-time experience</a:t>
            </a:r>
          </a:p>
        </p:txBody>
      </p:sp>
    </p:spTree>
    <p:extLst>
      <p:ext uri="{BB962C8B-B14F-4D97-AF65-F5344CB8AC3E}">
        <p14:creationId xmlns:p14="http://schemas.microsoft.com/office/powerpoint/2010/main" val="344222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Student seeking internship</a:t>
            </a:r>
          </a:p>
          <a:p>
            <a:r>
              <a:rPr lang="en-US" dirty="0"/>
              <a:t>Functional – Recent graduate with unrelated part-time experience</a:t>
            </a:r>
          </a:p>
        </p:txBody>
      </p:sp>
    </p:spTree>
    <p:extLst>
      <p:ext uri="{BB962C8B-B14F-4D97-AF65-F5344CB8AC3E}">
        <p14:creationId xmlns:p14="http://schemas.microsoft.com/office/powerpoint/2010/main" val="390108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wl.purdue.edu/owl/job_search_writin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https://owl.purdue.edu/owl/job_search_writing/preparing_an_application/action_verbs_to_describe_skills_jobs_and_accomplishments_in_employment_documents/action_verbs_lis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RÉsumÉ</a:t>
            </a:r>
            <a:r>
              <a:rPr lang="en-US" dirty="0"/>
              <a:t> and cover letter workshop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428496"/>
          </a:xfrm>
        </p:spPr>
        <p:txBody>
          <a:bodyPr/>
          <a:lstStyle/>
          <a:p>
            <a:r>
              <a:rPr lang="en-US" dirty="0"/>
              <a:t>Christian James Barimbao</a:t>
            </a:r>
          </a:p>
          <a:p>
            <a:r>
              <a:rPr lang="en-US" dirty="0"/>
              <a:t>January 30, 2024</a:t>
            </a:r>
          </a:p>
          <a:p>
            <a:r>
              <a:rPr lang="en-US" dirty="0"/>
              <a:t>Video and Image Processing Laboratory</a:t>
            </a:r>
          </a:p>
          <a:p>
            <a:r>
              <a:rPr lang="en-US" sz="1400" dirty="0"/>
              <a:t>(Main reference: Essentials of Business Communication, Guffey and </a:t>
            </a:r>
            <a:r>
              <a:rPr lang="en-US" sz="1400" dirty="0" err="1"/>
              <a:t>Leowy</a:t>
            </a:r>
            <a:r>
              <a:rPr lang="en-US" sz="1400" dirty="0"/>
              <a:t> 12</a:t>
            </a:r>
            <a:r>
              <a:rPr lang="en-US" sz="1400" baseline="30000" dirty="0"/>
              <a:t>th</a:t>
            </a:r>
            <a:r>
              <a:rPr lang="en-US" sz="1400" dirty="0"/>
              <a:t> ed.)</a:t>
            </a:r>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sz="1800" dirty="0">
                <a:latin typeface="Segoe UI Light" panose="020B0502040204020203" pitchFamily="34" charset="0"/>
                <a:cs typeface="Segoe UI Light" panose="020B0502040204020203" pitchFamily="34" charset="0"/>
              </a:rPr>
              <a:t>References consulted:</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Guffey, M.E. and </a:t>
            </a:r>
            <a:r>
              <a:rPr lang="en-US" sz="1800" dirty="0" err="1">
                <a:latin typeface="Segoe UI Light" panose="020B0502040204020203" pitchFamily="34" charset="0"/>
                <a:ea typeface="Calibri" panose="020F0502020204030204"/>
                <a:cs typeface="Segoe UI Light" panose="020B0502040204020203" pitchFamily="34" charset="0"/>
              </a:rPr>
              <a:t>Leowy</a:t>
            </a:r>
            <a:r>
              <a:rPr lang="en-US" sz="1800" dirty="0">
                <a:latin typeface="Segoe UI Light" panose="020B0502040204020203" pitchFamily="34" charset="0"/>
                <a:ea typeface="Calibri" panose="020F0502020204030204"/>
                <a:cs typeface="Segoe UI Light" panose="020B0502040204020203" pitchFamily="34" charset="0"/>
              </a:rPr>
              <a:t> D., Essentials of Business Communication 12e, 10e</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Ancheta, M.R., English 30 Course Materials 1sAY2022-2023 (UPD DECL)</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hlinkClick r:id="rId2"/>
              </a:rPr>
              <a:t>https://owl.purdue.edu/owl/job_search_writing</a:t>
            </a:r>
            <a:r>
              <a:rPr lang="en-US" sz="1800" dirty="0">
                <a:latin typeface="Segoe UI Light" panose="020B0502040204020203" pitchFamily="34" charset="0"/>
                <a:ea typeface="Calibri" panose="020F0502020204030204"/>
                <a:cs typeface="Segoe UI Light" panose="020B0502040204020203" pitchFamily="34" charset="0"/>
              </a:rPr>
              <a:t> </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Objective</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2228088" y="3685031"/>
            <a:ext cx="7735824" cy="1361101"/>
          </a:xfrm>
        </p:spPr>
        <p:txBody>
          <a:bodyPr/>
          <a:lstStyle/>
          <a:p>
            <a:r>
              <a:rPr lang="en-US" b="1" dirty="0"/>
              <a:t>The goal of your résumé is to pass Applicant Tracking Systems and gain an interview from the Hiring Manager.</a:t>
            </a:r>
          </a:p>
          <a:p>
            <a:r>
              <a:rPr lang="en-US" b="1" dirty="0"/>
              <a:t>The objective of this workshop is to </a:t>
            </a:r>
            <a:r>
              <a:rPr lang="en-US" b="1" dirty="0">
                <a:latin typeface="Segoe UI Black" panose="020B0A02040204020203" pitchFamily="34" charset="0"/>
                <a:ea typeface="Segoe UI Black" panose="020B0A02040204020203" pitchFamily="34" charset="0"/>
              </a:rPr>
              <a:t>create an engaging résumé</a:t>
            </a:r>
            <a:r>
              <a:rPr lang="en-US" b="1" dirty="0"/>
              <a:t> and a </a:t>
            </a:r>
            <a:r>
              <a:rPr lang="en-US" b="1" dirty="0">
                <a:latin typeface="Segoe UI Black" panose="020B0A02040204020203" pitchFamily="34" charset="0"/>
                <a:ea typeface="Segoe UI Black" panose="020B0A02040204020203" pitchFamily="34" charset="0"/>
              </a:rPr>
              <a:t>supporting Cover Letter</a:t>
            </a:r>
            <a:r>
              <a:rPr lang="en-US" b="1" dirty="0"/>
              <a:t> tailored to a particular job post.</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0055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1 – Organizing your</a:t>
            </a:r>
            <a:r>
              <a:rPr lang="en-US" dirty="0"/>
              <a:t> Résumé</a:t>
            </a:r>
          </a:p>
          <a:p>
            <a:pPr marL="681228" lvl="1" indent="-342900">
              <a:lnSpc>
                <a:spcPct val="150000"/>
              </a:lnSpc>
            </a:pPr>
            <a:r>
              <a:rPr lang="en-US" dirty="0"/>
              <a:t>Choosing Résumé style</a:t>
            </a:r>
            <a:r>
              <a:rPr lang="en-US" dirty="0">
                <a:solidFill>
                  <a:schemeClr val="bg1"/>
                </a:solidFill>
                <a:latin typeface="Segoe UI Light" panose="020B0502040204020203" pitchFamily="34" charset="0"/>
                <a:cs typeface="Segoe UI Light" panose="020B0502040204020203" pitchFamily="34" charset="0"/>
              </a:rPr>
              <a:t> and length</a:t>
            </a:r>
          </a:p>
          <a:p>
            <a:pPr marL="681228" lvl="1" indent="-342900">
              <a:lnSpc>
                <a:spcPct val="150000"/>
              </a:lnSpc>
            </a:pPr>
            <a:r>
              <a:rPr lang="en-US" dirty="0">
                <a:latin typeface="Segoe UI Light" panose="020B0502040204020203" pitchFamily="34" charset="0"/>
                <a:cs typeface="Segoe UI Light" panose="020B0502040204020203" pitchFamily="34" charset="0"/>
              </a:rPr>
              <a:t>Hands-on activity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2 – Writing your Cover Letter</a:t>
            </a: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13" name="Slide Number Placeholder 12">
            <a:extLst>
              <a:ext uri="{FF2B5EF4-FFF2-40B4-BE49-F238E27FC236}">
                <a16:creationId xmlns:a16="http://schemas.microsoft.com/office/drawing/2014/main" id="{C47B335B-4C57-55DB-54D6-D28C6A15FE6B}"/>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4" name="Slide Number Placeholder 3">
            <a:extLst>
              <a:ext uri="{FF2B5EF4-FFF2-40B4-BE49-F238E27FC236}">
                <a16:creationId xmlns:a16="http://schemas.microsoft.com/office/drawing/2014/main" id="{D8770E65-149D-AB7B-DA6C-B1D74B80E1FC}"/>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377287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Every résumé should be tailored for every job application</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1960033" y="4682406"/>
            <a:ext cx="8041471" cy="448056"/>
          </a:xfrm>
        </p:spPr>
        <p:txBody>
          <a:bodyPr/>
          <a:lstStyle/>
          <a:p>
            <a:pPr algn="ctr"/>
            <a:r>
              <a:rPr lang="en-US" b="1" dirty="0"/>
              <a:t>Unrelated job postings will each require a separate résumé</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197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96CA-7DC4-838E-E227-CBCCCED44D7D}"/>
              </a:ext>
            </a:extLst>
          </p:cNvPr>
          <p:cNvSpPr>
            <a:spLocks noGrp="1"/>
          </p:cNvSpPr>
          <p:nvPr>
            <p:ph type="title"/>
          </p:nvPr>
        </p:nvSpPr>
        <p:spPr>
          <a:xfrm>
            <a:off x="850392" y="832104"/>
            <a:ext cx="10881360" cy="1069848"/>
          </a:xfrm>
        </p:spPr>
        <p:txBody>
          <a:bodyPr anchor="ctr">
            <a:normAutofit/>
          </a:bodyPr>
          <a:lstStyle/>
          <a:p>
            <a:r>
              <a:rPr lang="en-US" sz="3400" dirty="0"/>
              <a:t>Sample job </a:t>
            </a:r>
            <a:br>
              <a:rPr lang="en-US" sz="3400" dirty="0"/>
            </a:br>
            <a:r>
              <a:rPr lang="en-US" sz="3400" dirty="0"/>
              <a:t>posting</a:t>
            </a:r>
          </a:p>
        </p:txBody>
      </p:sp>
      <p:pic>
        <p:nvPicPr>
          <p:cNvPr id="5" name="Picture 4" descr="A screenshot of a computer&#10;&#10;Description automatically generated">
            <a:extLst>
              <a:ext uri="{FF2B5EF4-FFF2-40B4-BE49-F238E27FC236}">
                <a16:creationId xmlns:a16="http://schemas.microsoft.com/office/drawing/2014/main" id="{F2618345-7E63-A577-E451-973A017E19F4}"/>
              </a:ext>
            </a:extLst>
          </p:cNvPr>
          <p:cNvPicPr>
            <a:picLocks noChangeAspect="1"/>
          </p:cNvPicPr>
          <p:nvPr/>
        </p:nvPicPr>
        <p:blipFill rotWithShape="1">
          <a:blip r:embed="rId2"/>
          <a:srcRect l="16634" t="13158" r="16317" b="43650"/>
          <a:stretch/>
        </p:blipFill>
        <p:spPr>
          <a:xfrm>
            <a:off x="6077267" y="550885"/>
            <a:ext cx="5907894" cy="5946507"/>
          </a:xfrm>
          <a:prstGeom prst="rect">
            <a:avLst/>
          </a:prstGeom>
          <a:noFill/>
        </p:spPr>
      </p:pic>
      <p:pic>
        <p:nvPicPr>
          <p:cNvPr id="4" name="Picture 3" descr="A screenshot of a computer&#10;&#10;Description automatically generated">
            <a:extLst>
              <a:ext uri="{FF2B5EF4-FFF2-40B4-BE49-F238E27FC236}">
                <a16:creationId xmlns:a16="http://schemas.microsoft.com/office/drawing/2014/main" id="{8A778457-F4F8-47FE-C856-F0707F8B9679}"/>
              </a:ext>
            </a:extLst>
          </p:cNvPr>
          <p:cNvPicPr>
            <a:picLocks noChangeAspect="1"/>
          </p:cNvPicPr>
          <p:nvPr/>
        </p:nvPicPr>
        <p:blipFill rotWithShape="1">
          <a:blip r:embed="rId2"/>
          <a:srcRect l="16704" t="53974" r="15370" b="9518"/>
          <a:stretch/>
        </p:blipFill>
        <p:spPr>
          <a:xfrm>
            <a:off x="766291" y="2143894"/>
            <a:ext cx="5184173" cy="4353498"/>
          </a:xfrm>
          <a:prstGeom prst="rect">
            <a:avLst/>
          </a:prstGeom>
          <a:noFill/>
        </p:spPr>
      </p:pic>
      <p:sp>
        <p:nvSpPr>
          <p:cNvPr id="6" name="Slide Number Placeholder 5">
            <a:extLst>
              <a:ext uri="{FF2B5EF4-FFF2-40B4-BE49-F238E27FC236}">
                <a16:creationId xmlns:a16="http://schemas.microsoft.com/office/drawing/2014/main" id="{51E8AA7D-654F-538A-944F-39D3121BB62B}"/>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FA7C4-B3C9-7B42-2B22-23D23EB7BCD3}"/>
              </a:ext>
            </a:extLst>
          </p:cNvPr>
          <p:cNvSpPr>
            <a:spLocks noGrp="1"/>
          </p:cNvSpPr>
          <p:nvPr>
            <p:ph type="title"/>
          </p:nvPr>
        </p:nvSpPr>
        <p:spPr/>
        <p:txBody>
          <a:bodyPr/>
          <a:lstStyle/>
          <a:p>
            <a:r>
              <a:rPr lang="en-US" dirty="0"/>
              <a:t>Job description</a:t>
            </a:r>
          </a:p>
        </p:txBody>
      </p:sp>
      <p:sp>
        <p:nvSpPr>
          <p:cNvPr id="5" name="Content Placeholder 4">
            <a:extLst>
              <a:ext uri="{FF2B5EF4-FFF2-40B4-BE49-F238E27FC236}">
                <a16:creationId xmlns:a16="http://schemas.microsoft.com/office/drawing/2014/main" id="{21EFEB18-175E-AA7F-FF4A-67B05B732759}"/>
              </a:ext>
            </a:extLst>
          </p:cNvPr>
          <p:cNvSpPr>
            <a:spLocks noGrp="1"/>
          </p:cNvSpPr>
          <p:nvPr>
            <p:ph idx="1"/>
          </p:nvPr>
        </p:nvSpPr>
        <p:spPr/>
        <p:txBody>
          <a:bodyPr/>
          <a:lstStyle/>
          <a:p>
            <a:r>
              <a:rPr lang="en-US" dirty="0"/>
              <a:t>Quantify achievements</a:t>
            </a:r>
          </a:p>
          <a:p>
            <a:r>
              <a:rPr lang="en-US" dirty="0"/>
              <a:t>Use action verbs (</a:t>
            </a:r>
            <a:r>
              <a:rPr lang="en-US" dirty="0">
                <a:hlinkClick r:id="rId2"/>
              </a:rPr>
              <a:t>Action Verbs List - Purdue OWL® - Purdue University</a:t>
            </a:r>
            <a:r>
              <a:rPr lang="en-US" dirty="0"/>
              <a:t>)</a:t>
            </a:r>
          </a:p>
        </p:txBody>
      </p:sp>
      <p:sp>
        <p:nvSpPr>
          <p:cNvPr id="6" name="Slide Number Placeholder 5">
            <a:extLst>
              <a:ext uri="{FF2B5EF4-FFF2-40B4-BE49-F238E27FC236}">
                <a16:creationId xmlns:a16="http://schemas.microsoft.com/office/drawing/2014/main" id="{1F1449B2-4A9F-9EFB-580A-96011469CDD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0425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1041</TotalTime>
  <Words>300</Words>
  <Application>Microsoft Office PowerPoint</Application>
  <PresentationFormat>Widescreen</PresentationFormat>
  <Paragraphs>44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Courier New</vt:lpstr>
      <vt:lpstr>Segoe UI Black</vt:lpstr>
      <vt:lpstr>Segoe UI Light</vt:lpstr>
      <vt:lpstr>Tw Cen MT</vt:lpstr>
      <vt:lpstr>Office Theme</vt:lpstr>
      <vt:lpstr>RÉsumÉ and cover letter workshop</vt:lpstr>
      <vt:lpstr>Objective</vt:lpstr>
      <vt:lpstr>Outline</vt:lpstr>
      <vt:lpstr>Résumé style</vt:lpstr>
      <vt:lpstr>Résumé style</vt:lpstr>
      <vt:lpstr>Every résumé should be tailored for every job application</vt:lpstr>
      <vt:lpstr>Sample job  posting</vt:lpstr>
      <vt:lpstr>Job description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RÉsumÉ and cover letter workshop</dc:title>
  <dc:creator>Christian James E. Barimbao</dc:creator>
  <cp:lastModifiedBy>Christian James E. Barimbao</cp:lastModifiedBy>
  <cp:revision>3</cp:revision>
  <dcterms:created xsi:type="dcterms:W3CDTF">2024-01-29T07:00:18Z</dcterms:created>
  <dcterms:modified xsi:type="dcterms:W3CDTF">2024-01-30T03:13:04Z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