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530" r:id="rId5"/>
    <p:sldId id="548" r:id="rId6"/>
    <p:sldId id="531" r:id="rId7"/>
    <p:sldId id="533" r:id="rId8"/>
    <p:sldId id="550" r:id="rId9"/>
    <p:sldId id="549" r:id="rId10"/>
    <p:sldId id="534" r:id="rId11"/>
    <p:sldId id="551" r:id="rId12"/>
    <p:sldId id="543" r:id="rId13"/>
    <p:sldId id="54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7236" autoAdjust="0"/>
  </p:normalViewPr>
  <p:slideViewPr>
    <p:cSldViewPr snapToGrid="0">
      <p:cViewPr>
        <p:scale>
          <a:sx n="96" d="100"/>
          <a:sy n="96" d="100"/>
        </p:scale>
        <p:origin x="616" y="-7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BCFE8D-23A3-EBE5-1A9D-EC23B26AB4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90A46-8616-0F55-28EC-5EC8A2216D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611B-C944-4320-AF6A-F801BEFB5B2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E2883-7F11-15DA-BB16-DF07420F92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9D2C7-B1A2-A28D-D8AF-B1D174FD7A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738C6-CC39-4FFC-829B-13EE5840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00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include a brief discussion between the difference of a Resume and a CV.</a:t>
            </a:r>
          </a:p>
        </p:txBody>
      </p:sp>
    </p:spTree>
    <p:extLst>
      <p:ext uri="{BB962C8B-B14F-4D97-AF65-F5344CB8AC3E}">
        <p14:creationId xmlns:p14="http://schemas.microsoft.com/office/powerpoint/2010/main" val="3416678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Chronological – Recent graduate with related experience </a:t>
            </a:r>
          </a:p>
          <a:p>
            <a:r>
              <a:rPr lang="en-US" dirty="0"/>
              <a:t>Functional – Recent graduate with unrelated part-time experience</a:t>
            </a:r>
          </a:p>
        </p:txBody>
      </p:sp>
    </p:spTree>
    <p:extLst>
      <p:ext uri="{BB962C8B-B14F-4D97-AF65-F5344CB8AC3E}">
        <p14:creationId xmlns:p14="http://schemas.microsoft.com/office/powerpoint/2010/main" val="3442228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Chronological – Student seeking internship</a:t>
            </a:r>
          </a:p>
          <a:p>
            <a:r>
              <a:rPr lang="en-US" dirty="0"/>
              <a:t>Functional – Recent graduate with unrelated part-time experience</a:t>
            </a:r>
          </a:p>
        </p:txBody>
      </p:sp>
    </p:spTree>
    <p:extLst>
      <p:ext uri="{BB962C8B-B14F-4D97-AF65-F5344CB8AC3E}">
        <p14:creationId xmlns:p14="http://schemas.microsoft.com/office/powerpoint/2010/main" val="3901081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1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owl.purdue.edu/owl/job_search_writing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wl.purdue.edu/owl/job_search_writing/preparing_an_application/action_verbs_to_describe_skills_jobs_and_accomplishments_in_employment_documents/action_verbs_lis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RÉsumÉ</a:t>
            </a:r>
            <a:r>
              <a:rPr lang="en-US" dirty="0"/>
              <a:t> and cover letter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1428496"/>
          </a:xfrm>
        </p:spPr>
        <p:txBody>
          <a:bodyPr/>
          <a:lstStyle/>
          <a:p>
            <a:r>
              <a:rPr lang="en-US" dirty="0"/>
              <a:t>Christian James Barimbao</a:t>
            </a:r>
          </a:p>
          <a:p>
            <a:r>
              <a:rPr lang="en-US" dirty="0"/>
              <a:t>January 30, 2024</a:t>
            </a:r>
          </a:p>
          <a:p>
            <a:r>
              <a:rPr lang="en-US" dirty="0"/>
              <a:t>Video and Image Processing Laboratory</a:t>
            </a:r>
          </a:p>
          <a:p>
            <a:r>
              <a:rPr lang="en-US" sz="1400" dirty="0"/>
              <a:t>(Main reference: Essentials of Business Communication, Guffey and </a:t>
            </a:r>
            <a:r>
              <a:rPr lang="en-US" sz="1400" dirty="0" err="1"/>
              <a:t>Leowy</a:t>
            </a:r>
            <a:r>
              <a:rPr lang="en-US" sz="1400" dirty="0"/>
              <a:t> 12</a:t>
            </a:r>
            <a:r>
              <a:rPr lang="en-US" sz="1400" baseline="30000" dirty="0"/>
              <a:t>th</a:t>
            </a:r>
            <a:r>
              <a:rPr lang="en-US" sz="1400" dirty="0"/>
              <a:t> ed.)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References consulted: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dirty="0">
                <a:latin typeface="Segoe UI Light" panose="020B0502040204020203" pitchFamily="34" charset="0"/>
                <a:ea typeface="Calibri" panose="020F0502020204030204"/>
                <a:cs typeface="Segoe UI Light" panose="020B0502040204020203" pitchFamily="34" charset="0"/>
              </a:rPr>
              <a:t>Guffey, M.E. and </a:t>
            </a:r>
            <a:r>
              <a:rPr lang="en-US" sz="1800" dirty="0" err="1">
                <a:latin typeface="Segoe UI Light" panose="020B0502040204020203" pitchFamily="34" charset="0"/>
                <a:ea typeface="Calibri" panose="020F0502020204030204"/>
                <a:cs typeface="Segoe UI Light" panose="020B0502040204020203" pitchFamily="34" charset="0"/>
              </a:rPr>
              <a:t>Leowy</a:t>
            </a:r>
            <a:r>
              <a:rPr lang="en-US" sz="1800" dirty="0">
                <a:latin typeface="Segoe UI Light" panose="020B0502040204020203" pitchFamily="34" charset="0"/>
                <a:ea typeface="Calibri" panose="020F0502020204030204"/>
                <a:cs typeface="Segoe UI Light" panose="020B0502040204020203" pitchFamily="34" charset="0"/>
              </a:rPr>
              <a:t> D., Essentials of Business Communication 12e, 10e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dirty="0">
                <a:latin typeface="Segoe UI Light" panose="020B0502040204020203" pitchFamily="34" charset="0"/>
                <a:ea typeface="Calibri" panose="020F0502020204030204"/>
                <a:cs typeface="Segoe UI Light" panose="020B0502040204020203" pitchFamily="34" charset="0"/>
              </a:rPr>
              <a:t>Ancheta, M.R., English 30 Course Materials 1sAY2022-2023 (UPD DECL)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dirty="0">
                <a:latin typeface="Segoe UI Light" panose="020B0502040204020203" pitchFamily="34" charset="0"/>
                <a:ea typeface="Calibri" panose="020F0502020204030204"/>
                <a:cs typeface="Segoe UI Light" panose="020B0502040204020203" pitchFamily="34" charset="0"/>
                <a:hlinkClick r:id="rId2"/>
              </a:rPr>
              <a:t>https://owl.purdue.edu/owl/job_search_writing</a:t>
            </a:r>
            <a:r>
              <a:rPr lang="en-US" sz="1800" dirty="0">
                <a:latin typeface="Segoe UI Light" panose="020B0502040204020203" pitchFamily="34" charset="0"/>
                <a:ea typeface="Calibri" panose="020F0502020204030204"/>
                <a:cs typeface="Segoe UI Ligh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9ACC6A3-8BB5-752B-0DD3-1738E1A61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907D787-7D63-43BE-1871-3FD119A57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1"/>
            <a:ext cx="7735824" cy="1361101"/>
          </a:xfrm>
        </p:spPr>
        <p:txBody>
          <a:bodyPr/>
          <a:lstStyle/>
          <a:p>
            <a:r>
              <a:rPr lang="en-US" b="1" dirty="0"/>
              <a:t>The goal of your résumé is to pass Applicant Tracking Systems and gain an interview from the Hiring Manager.</a:t>
            </a:r>
          </a:p>
          <a:p>
            <a:r>
              <a:rPr lang="en-US" b="1" dirty="0"/>
              <a:t>The objective of this workshop is to </a:t>
            </a: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create an engaging résumé</a:t>
            </a:r>
            <a:r>
              <a:rPr lang="en-US" b="1" dirty="0"/>
              <a:t> and a </a:t>
            </a: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supporting Cover Letter</a:t>
            </a:r>
            <a:r>
              <a:rPr lang="en-US" b="1" dirty="0"/>
              <a:t> tailored to a particular job post.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05E74F-578C-E69F-78FE-DF62B2E1C91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11163"/>
            <a:ext cx="522288" cy="31115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52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Outline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 1 – Organizing your</a:t>
            </a:r>
            <a:r>
              <a:rPr lang="en-US" dirty="0"/>
              <a:t> Résumé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/>
              <a:t>Choosing Résumé style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length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Hands-on activity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 2 – Writing your Cover Letter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0"/>
            <a:ext cx="8878824" cy="1069848"/>
          </a:xfrm>
        </p:spPr>
        <p:txBody>
          <a:bodyPr/>
          <a:lstStyle/>
          <a:p>
            <a:r>
              <a:rPr lang="en-US" dirty="0"/>
              <a:t>Résumé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5258" y="1067252"/>
            <a:ext cx="3621024" cy="493776"/>
          </a:xfrm>
        </p:spPr>
        <p:txBody>
          <a:bodyPr/>
          <a:lstStyle/>
          <a:p>
            <a:r>
              <a:rPr lang="en-US" dirty="0"/>
              <a:t>Chronological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8F2B16-25EC-46AA-294F-4B76650E42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79689" y="1563624"/>
            <a:ext cx="4874031" cy="523829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4CF86-5130-98F0-5E32-8EB42098E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067252"/>
            <a:ext cx="3621024" cy="493776"/>
          </a:xfrm>
        </p:spPr>
        <p:txBody>
          <a:bodyPr/>
          <a:lstStyle/>
          <a:p>
            <a:r>
              <a:rPr lang="en-US" dirty="0"/>
              <a:t>Functional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3A05C18-219D-E90E-4827-131FC245F64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048076" y="1563624"/>
            <a:ext cx="5641567" cy="5237435"/>
          </a:xfr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47B335B-4C57-55DB-54D6-D28C6A15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0"/>
            <a:ext cx="8878824" cy="1069848"/>
          </a:xfrm>
        </p:spPr>
        <p:txBody>
          <a:bodyPr/>
          <a:lstStyle/>
          <a:p>
            <a:r>
              <a:rPr lang="en-US" dirty="0"/>
              <a:t>Résumé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5258" y="1067252"/>
            <a:ext cx="3621024" cy="493776"/>
          </a:xfrm>
        </p:spPr>
        <p:txBody>
          <a:bodyPr/>
          <a:lstStyle/>
          <a:p>
            <a:r>
              <a:rPr lang="en-US" dirty="0"/>
              <a:t>Chronological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4CF86-5130-98F0-5E32-8EB42098E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067252"/>
            <a:ext cx="3621024" cy="493776"/>
          </a:xfrm>
        </p:spPr>
        <p:txBody>
          <a:bodyPr/>
          <a:lstStyle/>
          <a:p>
            <a:r>
              <a:rPr lang="en-US" dirty="0"/>
              <a:t>Functional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70E65-149D-AB7B-DA6C-B1D74B80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06D60-FE28-F069-5872-E979E5831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06" y="1561027"/>
            <a:ext cx="5372525" cy="5082483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753501-3C08-B0C7-129C-D17C038F7F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595C45D-664E-BA06-8CE0-E90B41DBB8F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49031" y="1561028"/>
            <a:ext cx="5302869" cy="5082482"/>
          </a:xfrm>
        </p:spPr>
      </p:pic>
    </p:spTree>
    <p:extLst>
      <p:ext uri="{BB962C8B-B14F-4D97-AF65-F5344CB8AC3E}">
        <p14:creationId xmlns:p14="http://schemas.microsoft.com/office/powerpoint/2010/main" val="377287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9ACC6A3-8BB5-752B-0DD3-1738E1A61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Every résumé should be tailored for every job application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907D787-7D63-43BE-1871-3FD119A57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0033" y="4682406"/>
            <a:ext cx="8041471" cy="448056"/>
          </a:xfrm>
        </p:spPr>
        <p:txBody>
          <a:bodyPr/>
          <a:lstStyle/>
          <a:p>
            <a:pPr algn="ctr"/>
            <a:r>
              <a:rPr lang="en-US" b="1" dirty="0"/>
              <a:t>Unrelated job postings will each require a separate résumé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05E74F-578C-E69F-78FE-DF62B2E1C91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11163"/>
            <a:ext cx="522288" cy="31115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72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96CA-7DC4-838E-E227-CBCCCED4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</p:spPr>
        <p:txBody>
          <a:bodyPr anchor="ctr">
            <a:normAutofit/>
          </a:bodyPr>
          <a:lstStyle/>
          <a:p>
            <a:r>
              <a:rPr lang="en-US" sz="3400" dirty="0"/>
              <a:t>Sample job </a:t>
            </a:r>
            <a:br>
              <a:rPr lang="en-US" sz="3400" dirty="0"/>
            </a:br>
            <a:r>
              <a:rPr lang="en-US" sz="3400" dirty="0"/>
              <a:t>posting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2618345-7E63-A577-E451-973A017E19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34" t="13158" r="16317" b="43650"/>
          <a:stretch/>
        </p:blipFill>
        <p:spPr>
          <a:xfrm>
            <a:off x="6077267" y="550885"/>
            <a:ext cx="5907894" cy="5946507"/>
          </a:xfrm>
          <a:prstGeom prst="rect">
            <a:avLst/>
          </a:prstGeom>
          <a:noFill/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A778457-F4F8-47FE-C856-F0707F8B9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04" t="53974" r="15370" b="9518"/>
          <a:stretch/>
        </p:blipFill>
        <p:spPr>
          <a:xfrm>
            <a:off x="766291" y="2143894"/>
            <a:ext cx="5184173" cy="4353498"/>
          </a:xfrm>
          <a:prstGeom prst="rect">
            <a:avLst/>
          </a:prstGeo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8AA7D-654F-538A-944F-39D3121B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FA7C4-B3C9-7B42-2B22-23D23EB7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 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EFEB18-175E-AA7F-FF4A-67B05B732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Maximize space</a:t>
            </a:r>
          </a:p>
          <a:p>
            <a:r>
              <a:rPr lang="en-US" dirty="0"/>
              <a:t>Quantify achievements</a:t>
            </a:r>
          </a:p>
          <a:p>
            <a:r>
              <a:rPr lang="en-US" dirty="0"/>
              <a:t>Use action verbs (</a:t>
            </a:r>
            <a:r>
              <a:rPr lang="en-US" dirty="0">
                <a:hlinkClick r:id="rId3"/>
              </a:rPr>
              <a:t>Action Verbs List - Purdue OWL® - Purdue University</a:t>
            </a:r>
            <a:r>
              <a:rPr lang="en-US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449B2-4A9F-9EFB-580A-96011469CD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51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Cover letter writing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2287</TotalTime>
  <Words>253</Words>
  <Application>Microsoft Office PowerPoint</Application>
  <PresentationFormat>Widescreen</PresentationFormat>
  <Paragraphs>44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</vt:lpstr>
      <vt:lpstr>Calibri</vt:lpstr>
      <vt:lpstr>Courier New</vt:lpstr>
      <vt:lpstr>Segoe UI Black</vt:lpstr>
      <vt:lpstr>Segoe UI Light</vt:lpstr>
      <vt:lpstr>Tw Cen MT</vt:lpstr>
      <vt:lpstr>Office Theme</vt:lpstr>
      <vt:lpstr>RÉsumÉ and cover letter workshop</vt:lpstr>
      <vt:lpstr>Objective</vt:lpstr>
      <vt:lpstr>Outline</vt:lpstr>
      <vt:lpstr>Résumé style</vt:lpstr>
      <vt:lpstr>Résumé style</vt:lpstr>
      <vt:lpstr>Every résumé should be tailored for every job application</vt:lpstr>
      <vt:lpstr>Sample job  posting</vt:lpstr>
      <vt:lpstr>Resume content</vt:lpstr>
      <vt:lpstr>Cover letter writing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RÉsumÉ and cover letter workshop</dc:title>
  <dc:creator>Christian James E. Barimbao</dc:creator>
  <cp:lastModifiedBy>Christian James E. Barimbao</cp:lastModifiedBy>
  <cp:revision>5</cp:revision>
  <dcterms:created xsi:type="dcterms:W3CDTF">2024-01-29T07:00:18Z</dcterms:created>
  <dcterms:modified xsi:type="dcterms:W3CDTF">2024-01-31T00:09:44Z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